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9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15DC993-76AE-48C2-AA41-BEF21AB6A86C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E943AC9-8A7F-4C20-9EA8-695EB18FC4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645024"/>
            <a:ext cx="5324128" cy="1224136"/>
          </a:xfrm>
        </p:spPr>
        <p:txBody>
          <a:bodyPr>
            <a:noAutofit/>
          </a:bodyPr>
          <a:lstStyle/>
          <a:p>
            <a:pPr lvl="0" algn="l"/>
            <a:r>
              <a:rPr lang="tt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Эшләде</a:t>
            </a:r>
            <a:r>
              <a:rPr lang="tt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Мөхәмәтханова Гүзәлия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Миннехан </a:t>
            </a: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кызы, югары </a:t>
            </a:r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</a:t>
            </a:r>
            <a:b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категорияле </a:t>
            </a: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теле </a:t>
            </a:r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b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һәм </a:t>
            </a: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әдәбияты укытучысы.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628800"/>
            <a:ext cx="705678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1400" b="1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tt-RU" sz="2400" b="1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ӘДӘБИ ГЕРОЙГА </a:t>
            </a:r>
            <a:r>
              <a:rPr lang="tt-RU" sz="2400" b="1" cap="all" spc="3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ХАРАКТЕРИСТИКА БИРҮ  </a:t>
            </a:r>
            <a:r>
              <a:rPr lang="tt-RU" sz="2400" b="1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АЛГОРИТМНАРЫ</a:t>
            </a:r>
            <a:r>
              <a:rPr lang="ru-RU" sz="2000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000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tt-RU" sz="1200" b="1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(мастер-класс)</a:t>
            </a:r>
            <a:r>
              <a:rPr lang="ru-RU" sz="1200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200" cap="all" spc="3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64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tt-RU" sz="1400" b="1" i="1" dirty="0"/>
              <a:t>ӘДӘБИ ГЕРОЙГА ХАРАКТЕРИСТИКА  БИРҮ АЛГОРИТМНАРЫ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2204864"/>
            <a:ext cx="6400800" cy="3048001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1200" i="1" dirty="0"/>
              <a:t>1.Геройның </a:t>
            </a:r>
            <a:r>
              <a:rPr lang="ru-RU" sz="1200" i="1" dirty="0" err="1"/>
              <a:t>әсәрдәге</a:t>
            </a:r>
            <a:r>
              <a:rPr lang="ru-RU" sz="1200" i="1" dirty="0"/>
              <a:t> </a:t>
            </a:r>
            <a:r>
              <a:rPr lang="ru-RU" sz="1200" i="1" dirty="0" err="1"/>
              <a:t>образлар</a:t>
            </a:r>
            <a:r>
              <a:rPr lang="ru-RU" sz="1200" i="1" dirty="0"/>
              <a:t> </a:t>
            </a:r>
            <a:r>
              <a:rPr lang="ru-RU" sz="1200" i="1" dirty="0" err="1"/>
              <a:t>системасындагы</a:t>
            </a:r>
            <a:r>
              <a:rPr lang="ru-RU" sz="1200" i="1" dirty="0"/>
              <a:t> </a:t>
            </a:r>
            <a:r>
              <a:rPr lang="ru-RU" sz="1200" i="1" dirty="0" err="1"/>
              <a:t>урыны</a:t>
            </a:r>
            <a:r>
              <a:rPr lang="ru-RU" sz="1200" i="1" dirty="0"/>
              <a:t>.</a:t>
            </a:r>
            <a:br>
              <a:rPr lang="ru-RU" sz="1200" i="1" dirty="0"/>
            </a:br>
            <a:r>
              <a:rPr lang="ru-RU" sz="1200" i="1" dirty="0"/>
              <a:t>2.  </a:t>
            </a:r>
            <a:r>
              <a:rPr lang="ru-RU" sz="1200" i="1" dirty="0" err="1"/>
              <a:t>Геройның</a:t>
            </a:r>
            <a:r>
              <a:rPr lang="ru-RU" sz="1200" i="1" dirty="0"/>
              <a:t> </a:t>
            </a:r>
            <a:r>
              <a:rPr lang="ru-RU" sz="1200" i="1" dirty="0" err="1"/>
              <a:t>эчке</a:t>
            </a:r>
            <a:r>
              <a:rPr lang="ru-RU" sz="1200" i="1" dirty="0"/>
              <a:t> </a:t>
            </a:r>
            <a:r>
              <a:rPr lang="ru-RU" sz="1200" i="1" dirty="0" err="1"/>
              <a:t>дөньясы</a:t>
            </a:r>
            <a:r>
              <a:rPr lang="ru-RU" sz="1200" i="1" dirty="0" smtClean="0"/>
              <a:t>: </a:t>
            </a:r>
          </a:p>
          <a:p>
            <a:pPr indent="0">
              <a:buNone/>
            </a:pPr>
            <a:r>
              <a:rPr lang="ru-RU" sz="1200" dirty="0" smtClean="0"/>
              <a:t>- </a:t>
            </a:r>
            <a:r>
              <a:rPr lang="ru-RU" sz="1200" dirty="0" err="1"/>
              <a:t>башкаларга</a:t>
            </a:r>
            <a:r>
              <a:rPr lang="ru-RU" sz="1200" dirty="0"/>
              <a:t> </a:t>
            </a:r>
            <a:r>
              <a:rPr lang="ru-RU" sz="1200" dirty="0" err="1"/>
              <a:t>мөнәсәбәте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</a:t>
            </a:r>
            <a:r>
              <a:rPr lang="ru-RU" sz="1200" dirty="0" err="1"/>
              <a:t>эчке</a:t>
            </a:r>
            <a:r>
              <a:rPr lang="ru-RU" sz="1200" dirty="0"/>
              <a:t> </a:t>
            </a:r>
            <a:r>
              <a:rPr lang="ru-RU" sz="1200" dirty="0" err="1"/>
              <a:t>кичерешләре</a:t>
            </a:r>
            <a:r>
              <a:rPr lang="ru-RU" sz="1200" dirty="0"/>
              <a:t>, </a:t>
            </a:r>
            <a:r>
              <a:rPr lang="ru-RU" sz="1200" dirty="0" err="1"/>
              <a:t>уй-фикерләр</a:t>
            </a:r>
            <a:r>
              <a:rPr lang="ru-RU" sz="1200" dirty="0"/>
              <a:t> </a:t>
            </a:r>
            <a:r>
              <a:rPr lang="ru-RU" sz="1200" dirty="0" err="1"/>
              <a:t>юнәлеше</a:t>
            </a:r>
            <a:r>
              <a:rPr lang="ru-RU" sz="1200" dirty="0"/>
              <a:t>.</a:t>
            </a:r>
            <a:br>
              <a:rPr lang="ru-RU" sz="1200" dirty="0"/>
            </a:br>
            <a:r>
              <a:rPr lang="ru-RU" sz="1200" dirty="0"/>
              <a:t>3. </a:t>
            </a:r>
            <a:r>
              <a:rPr lang="ru-RU" sz="1200" i="1" dirty="0" err="1"/>
              <a:t>Авторның</a:t>
            </a:r>
            <a:r>
              <a:rPr lang="ru-RU" sz="1200" i="1" dirty="0"/>
              <a:t> </a:t>
            </a:r>
            <a:r>
              <a:rPr lang="ru-RU" sz="1200" i="1" dirty="0" err="1"/>
              <a:t>геройга</a:t>
            </a:r>
            <a:r>
              <a:rPr lang="ru-RU" sz="1200" i="1" dirty="0"/>
              <a:t> </a:t>
            </a:r>
            <a:r>
              <a:rPr lang="ru-RU" sz="1200" i="1" dirty="0" err="1"/>
              <a:t>мөнәсәбәте</a:t>
            </a:r>
            <a:r>
              <a:rPr lang="ru-RU" sz="1200" i="1" dirty="0"/>
              <a:t>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i="1" dirty="0"/>
              <a:t>4. </a:t>
            </a:r>
            <a:r>
              <a:rPr lang="ru-RU" sz="1200" i="1" dirty="0" err="1"/>
              <a:t>Әсәрдәге</a:t>
            </a:r>
            <a:r>
              <a:rPr lang="ru-RU" sz="1200" i="1" dirty="0"/>
              <a:t> </a:t>
            </a:r>
            <a:r>
              <a:rPr lang="ru-RU" sz="1200" i="1" dirty="0" err="1"/>
              <a:t>геройның</a:t>
            </a:r>
            <a:r>
              <a:rPr lang="ru-RU" sz="1200" i="1" dirty="0"/>
              <a:t> </a:t>
            </a:r>
            <a:r>
              <a:rPr lang="ru-RU" sz="1200" i="1" dirty="0" err="1"/>
              <a:t>аерым</a:t>
            </a:r>
            <a:r>
              <a:rPr lang="ru-RU" sz="1200" i="1" dirty="0"/>
              <a:t> </a:t>
            </a:r>
            <a:r>
              <a:rPr lang="ru-RU" sz="1200" i="1" dirty="0" err="1"/>
              <a:t>сыйфатлары</a:t>
            </a:r>
            <a:r>
              <a:rPr lang="ru-RU" sz="1200" i="1" dirty="0"/>
              <a:t> </a:t>
            </a:r>
            <a:r>
              <a:rPr lang="ru-RU" sz="1200" i="1" dirty="0" err="1"/>
              <a:t>ничек</a:t>
            </a:r>
            <a:r>
              <a:rPr lang="ru-RU" sz="1200" i="1" dirty="0"/>
              <a:t> </a:t>
            </a:r>
            <a:r>
              <a:rPr lang="ru-RU" sz="1200" i="1" dirty="0" err="1"/>
              <a:t>тасвирлана</a:t>
            </a:r>
            <a:r>
              <a:rPr lang="tt-RU" sz="1200" i="1" dirty="0"/>
              <a:t>?</a:t>
            </a:r>
            <a:r>
              <a:rPr lang="ru-RU" sz="1200" i="1" dirty="0"/>
              <a:t>:</a:t>
            </a:r>
            <a:br>
              <a:rPr lang="ru-RU" sz="1200" i="1" dirty="0"/>
            </a:br>
            <a:r>
              <a:rPr lang="ru-RU" sz="1200" dirty="0"/>
              <a:t>- портрет </a:t>
            </a:r>
            <a:r>
              <a:rPr lang="ru-RU" sz="1200" dirty="0" err="1"/>
              <a:t>ярдәмендә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автор </a:t>
            </a:r>
            <a:r>
              <a:rPr lang="ru-RU" sz="1200" dirty="0" err="1"/>
              <a:t>сыйфатламасы</a:t>
            </a:r>
            <a:r>
              <a:rPr lang="ru-RU" sz="1200" dirty="0"/>
              <a:t> </a:t>
            </a:r>
            <a:r>
              <a:rPr lang="ru-RU" sz="1200" dirty="0" err="1"/>
              <a:t>аша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башка </a:t>
            </a:r>
            <a:r>
              <a:rPr lang="ru-RU" sz="1200" dirty="0" err="1"/>
              <a:t>геройлар</a:t>
            </a:r>
            <a:r>
              <a:rPr lang="ru-RU" sz="1200" dirty="0"/>
              <a:t> </a:t>
            </a:r>
            <a:r>
              <a:rPr lang="ru-RU" sz="1200" dirty="0" err="1"/>
              <a:t>бәяләмәсе</a:t>
            </a:r>
            <a:r>
              <a:rPr lang="ru-RU" sz="1200" dirty="0"/>
              <a:t> </a:t>
            </a:r>
            <a:r>
              <a:rPr lang="ru-RU" sz="1200" dirty="0" err="1"/>
              <a:t>аркылы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</a:t>
            </a:r>
            <a:r>
              <a:rPr lang="ru-RU" sz="1200" dirty="0" err="1"/>
              <a:t>эш-гамәлләре</a:t>
            </a:r>
            <a:r>
              <a:rPr lang="ru-RU" sz="1200" dirty="0"/>
              <a:t> </a:t>
            </a:r>
            <a:r>
              <a:rPr lang="ru-RU" sz="1200" dirty="0" err="1"/>
              <a:t>мисалында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</a:t>
            </a:r>
            <a:r>
              <a:rPr lang="ru-RU" sz="1200" dirty="0" err="1"/>
              <a:t>сөйләмдә</a:t>
            </a:r>
            <a:r>
              <a:rPr lang="ru-RU" sz="1200" dirty="0"/>
              <a:t>;</a:t>
            </a:r>
            <a:br>
              <a:rPr lang="ru-RU" sz="1200" dirty="0"/>
            </a:br>
            <a:r>
              <a:rPr lang="ru-RU" sz="1200" dirty="0"/>
              <a:t>- башка </a:t>
            </a:r>
            <a:r>
              <a:rPr lang="ru-RU" sz="1200" dirty="0" err="1"/>
              <a:t>катнашучылар</a:t>
            </a:r>
            <a:r>
              <a:rPr lang="ru-RU" sz="1200" dirty="0"/>
              <a:t> </a:t>
            </a:r>
            <a:r>
              <a:rPr lang="ru-RU" sz="1200" dirty="0" err="1"/>
              <a:t>янәшәлегендә</a:t>
            </a:r>
            <a:r>
              <a:rPr lang="tt-RU" sz="1200" dirty="0"/>
              <a:t>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1115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92896"/>
            <a:ext cx="6800800" cy="1566664"/>
          </a:xfrm>
        </p:spPr>
        <p:txBody>
          <a:bodyPr>
            <a:noAutofit/>
          </a:bodyPr>
          <a:lstStyle/>
          <a:p>
            <a:pPr marL="182563" indent="269875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sz="2400" b="1" i="1" dirty="0">
                <a:latin typeface="Times New Roman"/>
                <a:ea typeface="Calibri"/>
                <a:cs typeface="Times New Roman"/>
              </a:rPr>
              <a:t>“Гыйлем юлы – бик кадерле юлдыр, ләкин бик мәшәкатьле һәм авырдыр. Шулай булса да, очы-бәхеткә,ахыры камиллеккә барып </a:t>
            </a:r>
            <a:r>
              <a:rPr lang="tt-RU" sz="2400" b="1" i="1" smtClean="0">
                <a:latin typeface="Times New Roman"/>
                <a:ea typeface="Calibri"/>
                <a:cs typeface="Times New Roman"/>
              </a:rPr>
              <a:t>туктыйдыр</a:t>
            </a:r>
            <a:r>
              <a:rPr lang="tt-RU" sz="2400" b="1" i="1" smtClean="0">
                <a:latin typeface="Times New Roman"/>
                <a:ea typeface="Calibri"/>
                <a:cs typeface="Times New Roman"/>
              </a:rPr>
              <a:t>”.</a:t>
            </a:r>
            <a:endParaRPr lang="tt-RU" sz="2400" b="1" i="1" dirty="0" smtClean="0">
              <a:latin typeface="Times New Roman"/>
              <a:ea typeface="Calibri"/>
              <a:cs typeface="Times New Roman"/>
            </a:endParaRPr>
          </a:p>
          <a:p>
            <a:pPr marL="18288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sz="2400" b="1" i="1" dirty="0" smtClean="0">
                <a:latin typeface="Times New Roman"/>
                <a:ea typeface="Calibri"/>
                <a:cs typeface="Times New Roman"/>
              </a:rPr>
              <a:t>Р.Фәхретдин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588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492896"/>
            <a:ext cx="6728792" cy="3048001"/>
          </a:xfrm>
        </p:spPr>
        <p:txBody>
          <a:bodyPr vert="horz" lIns="91440" tIns="45720" rIns="91440" bIns="45720" rtlCol="0">
            <a:noAutofit/>
          </a:bodyPr>
          <a:lstStyle/>
          <a:p>
            <a:pPr marL="182563" indent="269875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sz="2800" b="1" i="1" dirty="0">
                <a:latin typeface="Times New Roman"/>
                <a:ea typeface="Calibri"/>
                <a:cs typeface="Times New Roman"/>
              </a:rPr>
              <a:t>”Мәкаль”, </a:t>
            </a:r>
            <a:endParaRPr lang="tt-RU" sz="2800" b="1" i="1" dirty="0" smtClean="0">
              <a:latin typeface="Times New Roman"/>
              <a:ea typeface="Calibri"/>
              <a:cs typeface="Times New Roman"/>
            </a:endParaRPr>
          </a:p>
          <a:p>
            <a:pPr marL="182563" indent="269875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sz="28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tt-RU" sz="2800" b="1" i="1" dirty="0" smtClean="0">
                <a:latin typeface="Times New Roman"/>
                <a:ea typeface="Calibri"/>
                <a:cs typeface="Times New Roman"/>
              </a:rPr>
              <a:t>         ”</a:t>
            </a:r>
            <a:r>
              <a:rPr lang="tt-RU" sz="2800" b="1" i="1" dirty="0">
                <a:latin typeface="Times New Roman"/>
                <a:ea typeface="Calibri"/>
                <a:cs typeface="Times New Roman"/>
              </a:rPr>
              <a:t>Табышмак</a:t>
            </a:r>
            <a:r>
              <a:rPr lang="tt-RU" sz="2800" b="1" i="1" dirty="0" smtClean="0">
                <a:latin typeface="Times New Roman"/>
                <a:ea typeface="Calibri"/>
                <a:cs typeface="Times New Roman"/>
              </a:rPr>
              <a:t>”, </a:t>
            </a:r>
          </a:p>
          <a:p>
            <a:pPr marL="182563" indent="269875">
              <a:lnSpc>
                <a:spcPct val="115000"/>
              </a:lnSpc>
              <a:spcAft>
                <a:spcPts val="1000"/>
              </a:spcAft>
              <a:buNone/>
            </a:pPr>
            <a:r>
              <a:rPr lang="tt-RU" sz="2800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tt-RU" sz="2800" b="1" i="1" dirty="0" smtClean="0">
                <a:latin typeface="Times New Roman"/>
                <a:ea typeface="Calibri"/>
                <a:cs typeface="Times New Roman"/>
              </a:rPr>
              <a:t>                        ”</a:t>
            </a:r>
            <a:r>
              <a:rPr lang="tt-RU" sz="2800" b="1" i="1" dirty="0">
                <a:latin typeface="Times New Roman"/>
                <a:ea typeface="Calibri"/>
                <a:cs typeface="Times New Roman"/>
              </a:rPr>
              <a:t>Сынамыш”</a:t>
            </a:r>
            <a:endParaRPr lang="ru-RU" sz="2800" b="1" i="1" dirty="0">
              <a:latin typeface="Times New Roman"/>
              <a:ea typeface="Calibri"/>
              <a:cs typeface="Times New Roman"/>
            </a:endParaRPr>
          </a:p>
          <a:p>
            <a:pPr marL="182563" indent="269875">
              <a:lnSpc>
                <a:spcPct val="115000"/>
              </a:lnSpc>
              <a:spcAft>
                <a:spcPts val="1000"/>
              </a:spcAft>
              <a:buNone/>
            </a:pPr>
            <a:endParaRPr lang="ru-RU" sz="2800" b="1" i="1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351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6400800" cy="864096"/>
          </a:xfrm>
        </p:spPr>
        <p:txBody>
          <a:bodyPr>
            <a:normAutofit/>
          </a:bodyPr>
          <a:lstStyle/>
          <a:p>
            <a:r>
              <a:rPr lang="tt-RU" b="1" i="1" dirty="0">
                <a:latin typeface="Times New Roman"/>
                <a:ea typeface="Calibri"/>
                <a:cs typeface="Times New Roman"/>
              </a:rPr>
              <a:t>“Әсәрне таны</a:t>
            </a:r>
            <a:r>
              <a:rPr lang="tt-RU" b="1" i="1" dirty="0" smtClean="0">
                <a:latin typeface="Times New Roman"/>
                <a:ea typeface="Calibri"/>
                <a:cs typeface="Times New Roman"/>
              </a:rPr>
              <a:t>”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99592" y="2438400"/>
            <a:ext cx="7416824" cy="304800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tt-RU" sz="2800" b="1" i="1" dirty="0">
                <a:latin typeface="Times New Roman"/>
                <a:ea typeface="Calibri"/>
                <a:cs typeface="Times New Roman"/>
              </a:rPr>
              <a:t>Фәнис Яруллинның </a:t>
            </a:r>
            <a:r>
              <a:rPr lang="tt-RU" sz="2800" b="1" i="1" dirty="0" smtClean="0">
                <a:latin typeface="Times New Roman"/>
                <a:ea typeface="Calibri"/>
                <a:cs typeface="Times New Roman"/>
              </a:rPr>
              <a:t>“</a:t>
            </a:r>
            <a:r>
              <a:rPr lang="tt-RU" sz="2800" b="1" i="1" dirty="0">
                <a:latin typeface="Times New Roman"/>
                <a:ea typeface="Calibri"/>
                <a:cs typeface="Times New Roman"/>
              </a:rPr>
              <a:t>Зәңгәр күлдә </a:t>
            </a:r>
            <a:r>
              <a:rPr lang="tt-RU" sz="2800" b="1" i="1" dirty="0" smtClean="0">
                <a:latin typeface="Times New Roman"/>
                <a:ea typeface="Calibri"/>
                <a:cs typeface="Times New Roman"/>
              </a:rPr>
              <a:t>Ай коена</a:t>
            </a:r>
            <a:r>
              <a:rPr lang="tt-RU" sz="2800" b="1" i="1" dirty="0">
                <a:latin typeface="Times New Roman"/>
                <a:ea typeface="Calibri"/>
                <a:cs typeface="Times New Roman"/>
              </a:rPr>
              <a:t>” әкияте.</a:t>
            </a:r>
            <a:endParaRPr lang="ru-RU" sz="2800" b="1" i="1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230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 anchorCtr="0">
            <a:normAutofit/>
          </a:bodyPr>
          <a:lstStyle/>
          <a:p>
            <a:r>
              <a:rPr lang="tt-RU" b="1" i="1" dirty="0">
                <a:latin typeface="Times New Roman"/>
                <a:ea typeface="Calibri"/>
                <a:cs typeface="Times New Roman"/>
              </a:rPr>
              <a:t>”Геройны таны”</a:t>
            </a:r>
            <a:endParaRPr lang="ru-RU" b="1" i="1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2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altLang="ru-RU" sz="2400" b="1" cap="none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Әдәби геройга характеристика бирү алгоритмнары</a:t>
            </a:r>
            <a:endParaRPr lang="ru-RU" sz="24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610596"/>
              </p:ext>
            </p:extLst>
          </p:nvPr>
        </p:nvGraphicFramePr>
        <p:xfrm>
          <a:off x="1187624" y="2348879"/>
          <a:ext cx="6696745" cy="2744396"/>
        </p:xfrm>
        <a:graphic>
          <a:graphicData uri="http://schemas.openxmlformats.org/drawingml/2006/table">
            <a:tbl>
              <a:tblPr firstRow="1" firstCol="1" bandRow="1"/>
              <a:tblGrid>
                <a:gridCol w="1762895"/>
                <a:gridCol w="1762895"/>
                <a:gridCol w="1831606"/>
                <a:gridCol w="1339349"/>
              </a:tblGrid>
              <a:tr h="808134">
                <a:tc>
                  <a:txBody>
                    <a:bodyPr/>
                    <a:lstStyle/>
                    <a:p>
                      <a:pPr marL="87313" indent="47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Образ-персонаж булсын өчен кирәкле алымнар һәм чаралар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Әсәрдән мисаллар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Комментарийлар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Нәтиҗә (геройның </a:t>
                      </a:r>
                      <a:r>
                        <a:rPr lang="tt-RU" sz="12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характеры)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81">
                <a:tc>
                  <a:txBody>
                    <a:bodyPr/>
                    <a:lstStyle/>
                    <a:p>
                      <a:pPr marL="1873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1.Тышкы кыяфәте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90">
                <a:tc rowSpan="2">
                  <a:txBody>
                    <a:bodyPr/>
                    <a:lstStyle/>
                    <a:p>
                      <a:pPr marL="187325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2.Сөйләме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81">
                <a:tc>
                  <a:txBody>
                    <a:bodyPr/>
                    <a:lstStyle/>
                    <a:p>
                      <a:pPr marL="187325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3.Эш-гамәлләре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71">
                <a:tc>
                  <a:txBody>
                    <a:bodyPr/>
                    <a:lstStyle/>
                    <a:p>
                      <a:pPr marL="187325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4.Башка геройлар бәяләмәсе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81">
                <a:tc>
                  <a:txBody>
                    <a:bodyPr/>
                    <a:lstStyle/>
                    <a:p>
                      <a:pPr marL="187325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5.Автор бәяләмәсе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00" marR="41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56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181389"/>
              </p:ext>
            </p:extLst>
          </p:nvPr>
        </p:nvGraphicFramePr>
        <p:xfrm>
          <a:off x="1043607" y="980728"/>
          <a:ext cx="6912769" cy="5551198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2490083"/>
                <a:gridCol w="1888004"/>
                <a:gridCol w="1382554"/>
              </a:tblGrid>
              <a:tr h="648072">
                <a:tc>
                  <a:txBody>
                    <a:bodyPr/>
                    <a:lstStyle/>
                    <a:p>
                      <a:pPr marL="873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Образ-персонаж булсын өчен кирәкле алымнар һәм чаралар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Әсәрдән мисаллар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Комментарийлар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defTabSz="1165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Нәтиҗә (</a:t>
                      </a:r>
                      <a:r>
                        <a:rPr lang="tt-RU" sz="9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геройның </a:t>
                      </a:r>
                      <a:r>
                        <a:rPr lang="tt-RU" sz="9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характеры</a:t>
                      </a:r>
                      <a:r>
                        <a:rPr lang="tt-RU" sz="9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1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1.Тышкы кыяфәте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Озын толымлы, ике як битенә дә уч төбе кадәрле кап-кара миң үскән.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Балыкчы кызы, миңнәреннән оялып,урамга төннәрен генә чыга.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Бик оялчан кыз.Бу аның инсафлы булуын күрсәтә.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393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2.Сөйләме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-Әй сөйкемле Ай,матур Ай,әз генә түз.Мин хәзер...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Башкаларга карата мөнәсәбәте яхшы.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95250" indent="-7938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Бик итагатьле кыз.Бу аның яхшы тәрбия алганын күрсәтә.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-Алай әйтмә,мин чибәр түгел,мин ямьсез.Шул ямьсезлегемнән оялып,мин көндезләрен урамга да чыкмыйм.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Үзе турында югары фикердә түгел.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914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3.Эш-гамәлләре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Йөзә </a:t>
                      </a:r>
                      <a:r>
                        <a:rPr lang="tt-RU" sz="9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белмәвен</a:t>
                      </a: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дә онытып,суга ташланган.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Башкаларга ярдәм итү турында уйлый.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Бик ярдәмчел кыз.Бу аның бик тә тәртипле икәнлеген күрсәтә.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1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4.Башка геройлар бәяләмәсе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-Чибәркәй дип,мин ялганламадым.Син ,чынлап та, дөньяда иң-иң чибәр кыз.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Айның аңа ягымлы ,матур сүзләр әйтәсе килгән,чөнки ул аны коткарган.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Күңеле матур,шул матурлыкны башкалар белән дә уртаклаша ала.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76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5.Автор бәяләмәсе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Ай аның йөзенә,якты нурларын ягып калдырган икән.Ул аны күңеле матур кешеләргә генә эшли.Кемгә дә булса яхшылык эшләп карагыз, шунда сез айның тылсымлы нурларында коенгандай матурланып китүегезне күрерсез.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Яхшылык эшләү кешене матурайта.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Күңеле матур кешеләрнең йөзләре якты.Аларга гел яхшылык эшләү бәхет китерә.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38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1196752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400" b="1" dirty="0">
                <a:solidFill>
                  <a:prstClr val="black"/>
                </a:solidFill>
              </a:rPr>
              <a:t>Бу мәкальләр кайсы геройга туры килә?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178730"/>
            <a:ext cx="47521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t-RU" sz="2000" dirty="0" smtClean="0">
                <a:solidFill>
                  <a:prstClr val="black"/>
                </a:solidFill>
              </a:rPr>
              <a:t>Көнченең </a:t>
            </a:r>
            <a:r>
              <a:rPr lang="tt-RU" sz="2000" dirty="0">
                <a:solidFill>
                  <a:prstClr val="black"/>
                </a:solidFill>
              </a:rPr>
              <a:t>күңеле </a:t>
            </a:r>
            <a:r>
              <a:rPr lang="tt-RU" sz="2000" dirty="0" smtClean="0">
                <a:solidFill>
                  <a:prstClr val="black"/>
                </a:solidFill>
              </a:rPr>
              <a:t>тар булыр.</a:t>
            </a:r>
          </a:p>
          <a:p>
            <a:pPr marL="342900" indent="-342900">
              <a:buFont typeface="+mj-lt"/>
              <a:buAutoNum type="arabicPeriod"/>
            </a:pPr>
            <a:r>
              <a:rPr lang="tt-RU" sz="2000" dirty="0" smtClean="0"/>
              <a:t>Сүздә мактанма,эштә мактан.</a:t>
            </a:r>
          </a:p>
          <a:p>
            <a:pPr marL="342900" indent="-342900">
              <a:buFont typeface="+mj-lt"/>
              <a:buAutoNum type="arabicPeriod"/>
            </a:pPr>
            <a:r>
              <a:rPr lang="tt-RU" sz="2000" dirty="0" smtClean="0"/>
              <a:t>Вөҗданы пакь-йөзе ак.</a:t>
            </a: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tt-RU" sz="2000" dirty="0" smtClean="0"/>
              <a:t>Батырлыкта-матурлык. Яхшылык җирдә ятмый.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71810" y="2189763"/>
            <a:ext cx="1099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t-RU" sz="1400" b="1" dirty="0">
                <a:solidFill>
                  <a:prstClr val="black"/>
                </a:solidFill>
              </a:rPr>
              <a:t>( ЧУРТАН)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6320" y="2545159"/>
            <a:ext cx="228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tt-RU" sz="1400" b="1" dirty="0">
                <a:solidFill>
                  <a:prstClr val="black"/>
                </a:solidFill>
              </a:rPr>
              <a:t>(ГӨБЕРЛЕ БАКА)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35727" y="2852936"/>
            <a:ext cx="6324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t-RU" sz="1400" b="1" dirty="0">
                <a:solidFill>
                  <a:prstClr val="black"/>
                </a:solidFill>
              </a:rPr>
              <a:t>( АЙ)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3162454"/>
            <a:ext cx="13213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1600" b="1" dirty="0" smtClean="0">
                <a:solidFill>
                  <a:prstClr val="black"/>
                </a:solidFill>
              </a:rPr>
              <a:t>( АЙСЫЛУ)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261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tt-RU" sz="1400" b="1" dirty="0"/>
              <a:t>Әдәби герой тудырганда,язучы   күз алдында тоткан   максат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tt-RU" i="1" dirty="0"/>
              <a:t>Әдәби герой тудырганда,язучы аны теге яки бу холык-фигыльгә ия кеше итеп күзаллый</a:t>
            </a:r>
            <a:r>
              <a:rPr lang="tt-RU" i="1" dirty="0" smtClean="0"/>
              <a:t>. Әгәр </a:t>
            </a:r>
            <a:r>
              <a:rPr lang="tt-RU" i="1" dirty="0"/>
              <a:t>геройның холык-фигыль сыйфатлары эш-гамәлләрендә,уй-фикер</a:t>
            </a:r>
            <a:r>
              <a:rPr lang="tt-RU" i="1" dirty="0" smtClean="0"/>
              <a:t>, теләк-омтылышларында </a:t>
            </a:r>
            <a:r>
              <a:rPr lang="tt-RU" i="1" dirty="0"/>
              <a:t>калку сурәтләнә икән,аны характер дип атау кабул </a:t>
            </a:r>
            <a:r>
              <a:rPr lang="tt-RU" i="1" dirty="0" smtClean="0"/>
              <a:t>ителгән.Әлбәттә, һәр </a:t>
            </a:r>
            <a:r>
              <a:rPr lang="tt-RU" i="1" dirty="0"/>
              <a:t>кеше үзенчәлекле холык-фигыльгә ия.Ләкин һәркемнең дә характеры ачык күренеп тормый,күзгә ташланмый</a:t>
            </a:r>
            <a:r>
              <a:rPr lang="tt-RU" i="1" dirty="0" smtClean="0"/>
              <a:t>. Шуңа </a:t>
            </a:r>
            <a:r>
              <a:rPr lang="tt-RU" i="1" dirty="0"/>
              <a:t>күрә дә характер дип шәхси сыйфатлары көчле,истә калырлык персонажларга әйтәләр</a:t>
            </a:r>
            <a:r>
              <a:rPr lang="tt-RU" b="1" dirty="0"/>
              <a:t>.</a:t>
            </a:r>
            <a:endParaRPr lang="ru-RU" dirty="0"/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92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401</Words>
  <Application>Microsoft Office PowerPoint</Application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Эшләде: Мөхәмәтханова Гүзәлия                Миннехан кызы, югары                                                                                                  категорияле татар теле                                                                                     һәм әдәбияты укытучысы.  </vt:lpstr>
      <vt:lpstr>Презентация PowerPoint</vt:lpstr>
      <vt:lpstr>Презентация PowerPoint</vt:lpstr>
      <vt:lpstr>“Әсәрне таны”</vt:lpstr>
      <vt:lpstr>”Геройны таны”</vt:lpstr>
      <vt:lpstr>Әдәби геройга характеристика бирү алгоритмнары</vt:lpstr>
      <vt:lpstr>Презентация PowerPoint</vt:lpstr>
      <vt:lpstr>Презентация PowerPoint</vt:lpstr>
      <vt:lpstr>Әдәби герой тудырганда,язучы   күз алдында тоткан   максат </vt:lpstr>
      <vt:lpstr>ӘДӘБИ ГЕРОЙГА ХАРАКТЕРИСТИКА  БИРҮ АЛГОРИТМНАРЫ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ӘДӘБИ ГЕРОЙГА ХАРАКТЕРИСТИКА БИРҮ АЛГОРИТМНАРЫ (мастер-класс)                                                            Эшләде: Мөхәмәтханова Гүзәлия                                                                     Миннехан кызы, югары                                                                     категорияле татар теле                                                                     һәм әдәбияты укытучысы.</dc:title>
  <dc:creator>radif</dc:creator>
  <cp:lastModifiedBy>user</cp:lastModifiedBy>
  <cp:revision>11</cp:revision>
  <dcterms:created xsi:type="dcterms:W3CDTF">2016-10-30T19:12:35Z</dcterms:created>
  <dcterms:modified xsi:type="dcterms:W3CDTF">2016-10-30T20:28:52Z</dcterms:modified>
</cp:coreProperties>
</file>