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5" r:id="rId4"/>
    <p:sldId id="259" r:id="rId5"/>
    <p:sldId id="260" r:id="rId6"/>
    <p:sldId id="261" r:id="rId7"/>
    <p:sldId id="263" r:id="rId8"/>
    <p:sldId id="264" r:id="rId9"/>
    <p:sldId id="262" r:id="rId10"/>
    <p:sldId id="270" r:id="rId11"/>
    <p:sldId id="265" r:id="rId12"/>
    <p:sldId id="267" r:id="rId13"/>
    <p:sldId id="276" r:id="rId14"/>
    <p:sldId id="268" r:id="rId15"/>
    <p:sldId id="269" r:id="rId16"/>
    <p:sldId id="271" r:id="rId17"/>
    <p:sldId id="274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3" autoAdjust="0"/>
  </p:normalViewPr>
  <p:slideViewPr>
    <p:cSldViewPr>
      <p:cViewPr>
        <p:scale>
          <a:sx n="92" d="100"/>
          <a:sy n="92" d="100"/>
        </p:scale>
        <p:origin x="-74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7E89B-E018-4C0D-963A-C854A3464805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1E7B2D0-CE0A-4CE3-9D93-4F1B4CE16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7E89B-E018-4C0D-963A-C854A3464805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7B2D0-CE0A-4CE3-9D93-4F1B4CE16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7E89B-E018-4C0D-963A-C854A3464805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7B2D0-CE0A-4CE3-9D93-4F1B4CE16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7E89B-E018-4C0D-963A-C854A3464805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1E7B2D0-CE0A-4CE3-9D93-4F1B4CE16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7E89B-E018-4C0D-963A-C854A3464805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7B2D0-CE0A-4CE3-9D93-4F1B4CE16F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7E89B-E018-4C0D-963A-C854A3464805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7B2D0-CE0A-4CE3-9D93-4F1B4CE16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7E89B-E018-4C0D-963A-C854A3464805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1E7B2D0-CE0A-4CE3-9D93-4F1B4CE16F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7E89B-E018-4C0D-963A-C854A3464805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7B2D0-CE0A-4CE3-9D93-4F1B4CE16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7E89B-E018-4C0D-963A-C854A3464805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7B2D0-CE0A-4CE3-9D93-4F1B4CE16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7E89B-E018-4C0D-963A-C854A3464805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7B2D0-CE0A-4CE3-9D93-4F1B4CE16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7E89B-E018-4C0D-963A-C854A3464805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7B2D0-CE0A-4CE3-9D93-4F1B4CE16F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A87E89B-E018-4C0D-963A-C854A3464805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1E7B2D0-CE0A-4CE3-9D93-4F1B4CE16F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hyperlink" Target="http://images.yandex.ru/yandsearch?source=wiz&amp;img_url=http://www.podkat.ru/uploads/posts/thumbs/1205337613_okazanie_pervojj_medicinskojj_pomoshhi..jpg&amp;uinfo=sw-1903-sh-883-fw-1678-fh-598-pd-1&amp;p=4&amp;text=%D0%BA%D0%B0%D1%80%D1%82%D0%B8%D0%BD%D0%BA%D0%B8%20%D0%BE%20%D0%B2%D0%B5%D0%BB%D0%B8%D0%BA%D0%BE%D0%B9%20%D0%BE%D1%82%D0%B5%D1%87%D0%B5%D1%81%D1%82%D0%B2%D0%B5%D0%BD%D0%BD%D0%BE%D0%B9%20%D0%B2%D0%BE%D0%B9%D0%BD%D0%B5&amp;noreask=1&amp;pos=133&amp;rpt=simage&amp;lr=47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images.yandex.ru/yandsearch?source=wiz&amp;img_url=http://img1.liveinternet.ru/images/attach/c/2/74/173/74173757_lenta0605.jpg&amp;uinfo=sw-1903-sh-883-fw-0-fh-598-pd-1&amp;text=%D0%BA%D0%B0%D1%80%D1%82%D0%B8%D0%BD%D0%BA%D0%B8%20%D0%BE%20%D0%B2%D0%B5%D0%BB%D0%B8%D0%BA%D0%BE%D0%B9%20%D0%BE%D1%82%D0%B5%D1%87%D0%B5%D1%81%D1%82%D0%B2%D0%B5%D0%BD%D0%BD%D0%BE%D0%B9%20%D0%B2%D0%BE%D0%B9%D0%BD%D0%B5&amp;noreask=1&amp;pos=25&amp;lr=47&amp;rpt=simage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images.yandex.ru/yandsearch?source=wiz&amp;img_url=http://img15.nnm.ru/1/6/8/7/f/79a145e8ff29ba741d975ca7772_prev.jpg&amp;uinfo=sw-1903-sh-883-fw-0-fh-598-pd-1&amp;text=%D0%BA%D0%B0%D1%80%D1%82%D0%B8%D0%BD%D0%BA%D0%B8%20%D0%BE%20%D0%B2%D0%B5%D0%BB%D0%B8%D0%BA%D0%BE%D0%B9%20%D0%BE%D1%82%D0%B5%D1%87%D0%B5%D1%81%D1%82%D0%B2%D0%B5%D0%BD%D0%BD%D0%BE%D0%B9%20%D0%B2%D0%BE%D0%B9%D0%BD%D0%B5&amp;noreask=1&amp;pos=6&amp;lr=47&amp;rpt=simag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pobeda65.su/regions/fedorovskij-municipalnyj-rajon/pamyatniki-fedorovskogo-municipalnogo-rajona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6143668"/>
          </a:xfrm>
          <a:gradFill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21001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algn="ctr" eaLnBrk="0" fontAlgn="base" hangingPunct="0"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«Наши земляки – в годы Великой отечественной войны»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Работу выполнила:</a:t>
            </a:r>
            <a: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ученица  7</a:t>
            </a:r>
            <a:r>
              <a:rPr lang="ru-RU" sz="2000" b="1" cap="none" dirty="0" smtClean="0"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класса 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Сейткужина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Альмира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Руководитель: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Кугабаева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Асылтас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Даулетовна</a:t>
            </a:r>
            <a:r>
              <a:rPr lang="ru-RU" sz="2000" b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371600" y="357166"/>
            <a:ext cx="6400800" cy="571504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5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БЮДЖЕТНАЯ ОРГАНИЗАЦИЯ «СЕЛИВАНОВСКАЯ ОСНОВНАЯ ШКОЛА»</a:t>
            </a:r>
            <a:endParaRPr lang="ru-RU" sz="5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23756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89" name="Рисунок 128" descr="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334375" y="457200"/>
            <a:ext cx="1981200" cy="14859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214290"/>
            <a:ext cx="287259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Победа ковалась в тылу…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M:\DCIM\103SSCAM\SDC1405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92121">
            <a:off x="4477351" y="1618702"/>
            <a:ext cx="4392488" cy="3578470"/>
          </a:xfrm>
          <a:prstGeom prst="rect">
            <a:avLst/>
          </a:prstGeom>
          <a:noFill/>
        </p:spPr>
      </p:pic>
      <p:pic>
        <p:nvPicPr>
          <p:cNvPr id="1028" name="Picture 4" descr="M:\DCIM\103SSCAM\SDC1405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rot="21124293">
            <a:off x="251520" y="692696"/>
            <a:ext cx="4291012" cy="37943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algn="ctr"/>
            <a:r>
              <a:rPr lang="ru-RU" sz="4400" b="1" u="sng" cap="none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Судьбы участников ВОВ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1"/>
          </a:gradFill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Время бессильно стереть из памяти народной горечь безвозвратных утрат. Нет практически ни одной семьи в с.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Селивановка,как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в стране, которая бы в грозные годы войны не потеряла родных и близких  С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селивановской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земли ушли на фронт более 20 наших земляков. Вернулись с полей сражений только 8 человек.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:\Изображение 0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649130" y="3230997"/>
            <a:ext cx="2824755" cy="327366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Старший лейтенант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Федосеев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Василий   Иванович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ПАМЯТЬ ЖИВА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051176" cy="456510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57818" y="5661247"/>
            <a:ext cx="3457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36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Адрахманов</a:t>
            </a:r>
            <a:r>
              <a:rPr lang="ru-RU" sz="24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Аскар</a:t>
            </a:r>
            <a:endParaRPr lang="ru-RU" sz="2400" b="1" dirty="0">
              <a:solidFill>
                <a:srgbClr val="4E3B3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M:\DCIM\103SSCAM\SDC140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412776"/>
            <a:ext cx="2983260" cy="397768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5301208"/>
            <a:ext cx="1147936" cy="10233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1" name="Picture 3" descr="M:\DCIM\103SSCAM\SDC140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25128" y="2263304"/>
            <a:ext cx="3817043" cy="355614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83568" y="155679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</a:t>
            </a:r>
            <a:r>
              <a:rPr lang="ru-RU" dirty="0" err="1" smtClean="0"/>
              <a:t>Молдашев</a:t>
            </a:r>
            <a:r>
              <a:rPr lang="ru-RU" dirty="0" smtClean="0"/>
              <a:t> </a:t>
            </a:r>
            <a:r>
              <a:rPr lang="ru-RU" dirty="0" err="1" smtClean="0"/>
              <a:t>Омержан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M:\DCIM\103SSCAM\SDC1405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806665">
            <a:off x="5404404" y="1418515"/>
            <a:ext cx="3528392" cy="324036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rot="21130845">
            <a:off x="1776212" y="458112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 rot="911993">
            <a:off x="5717892" y="4778371"/>
            <a:ext cx="2642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Белов Константин</a:t>
            </a:r>
            <a:endParaRPr lang="ru-RU" dirty="0"/>
          </a:p>
        </p:txBody>
      </p:sp>
      <p:pic>
        <p:nvPicPr>
          <p:cNvPr id="3076" name="Picture 4" descr="C:\Users\1\Desktop\Фото12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340768"/>
            <a:ext cx="3744416" cy="417646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619672" y="5589240"/>
            <a:ext cx="1827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Ахметов Хамит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ШЕЛ СЕНТЯБРЬ 1943 ГОДА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gradFill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5400000" scaled="0"/>
          </a:gradFill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 был просто солдат, служил в пехоте,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Как, впрочем, все его село,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Один живым остался в роте.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Домой вернулся.          Повезло!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gradFill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5400000" scaled="0"/>
          </a:gradFill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Танкибаев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Кайкен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4800600" y="1752600"/>
            <a:ext cx="4343400" cy="4724400"/>
          </a:xfrm>
          <a:prstGeom prst="rect">
            <a:avLst/>
          </a:prstGeom>
          <a:gradFill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5400000" scaled="0"/>
          </a:gradFill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Танкибаев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Кайкен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4098" name="Picture 2" descr="M:\DCIM\103SSCAM\SDC140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564904"/>
            <a:ext cx="3363838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800120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ДОРОГИ ВОЙНЫ…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40200" y="428604"/>
            <a:ext cx="4575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36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Танкибаев</a:t>
            </a:r>
            <a:r>
              <a:rPr lang="ru-RU" sz="3600" b="1" dirty="0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Шайха</a:t>
            </a:r>
            <a:endParaRPr lang="ru-RU" sz="3600" b="1" dirty="0">
              <a:solidFill>
                <a:srgbClr val="4E3B3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http://im0-tub-ru.yandex.net/i?id=439598467-16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3645024"/>
            <a:ext cx="3190506" cy="1944216"/>
          </a:xfrm>
          <a:prstGeom prst="rect">
            <a:avLst/>
          </a:prstGeom>
          <a:noFill/>
        </p:spPr>
      </p:pic>
      <p:pic>
        <p:nvPicPr>
          <p:cNvPr id="5122" name="Picture 2" descr="M:\DCIM\103SSCAM\SDC1405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30306" y="862441"/>
            <a:ext cx="3614101" cy="2710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НАВЕЧНО В ПАМЯТИ НАРОДНОЙ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 центре с. Калуга в 1987 году был построен  обелиск памяти погибших героев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4" name="Picture 2" descr="http://itd3.odnoklassniki.ru/getImage?photoId=306768160448&amp;photoType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410" y="4000505"/>
            <a:ext cx="3690962" cy="2768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9" name="Picture 5" descr="http://im7-tub-ru.yandex.net/i?id=204499170-1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05529"/>
            <a:ext cx="8887808" cy="62885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78581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ЗАКЛЮЧЕНИЕ. ВЫВОДЫ.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0"/>
            <a:ext cx="9108712" cy="8740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698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Опрос, встречи с ветеранами, поиск помогли нам собрать огромный материал, часть которого по согласованию с родителями передали в школьный музей. 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Дорогой ценой заплатили наши земляки за Победу. В нашем селе чтят память земляков. </a:t>
            </a:r>
          </a:p>
          <a:p>
            <a:pPr marL="0" marR="0" lvl="0" indent="2698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Ежегодно 9 мая  года у памятника Героям Великой Отечественной войны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состоится торжественный митинг.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Общественность  района, села, школы ведут большую работу по патриотическому воспитанию. Советский народ спас весь мир от «коричневой чумы». О губительности войн справедливо сказаны слова: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«Война убивает всех, кто принимает в ней участие, даже тех, кто остаётся в живых».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чтобы не повторилась такая ужасная война, мы должны сделать все, что в наших силах.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Надо всем в мире раз и навсегда решить, что войной ничего не добьешься, кроме гибели многих людей, а то и всего человечества. Мы все сейчас учимся так думать. Другого пути нет. Или мир - и жизнь, или война –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смерть.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Считаем, что поставленная цель и задачи выполнены.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Подтолкнул нас к написанию именно этой работы интерес к своей малой Родине. 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поняли, что на сегодняшний день актуальность данной темы в том, что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нашему поколению с каждым днём становится всё сложнее и сложнее узнать из воспоминаний очевидцев, как это было, так как ветеранов с</a:t>
            </a:r>
          </a:p>
          <a:p>
            <a:pPr marL="0" marR="0" lvl="0" indent="2698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каждым годом становится всё меньше и меньше.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Поэтому мы должны как можно больше записать воспоминаний, рассказов, написанных либо самими ветеранами, либо со слов – детьми и внуками. Это многотомная неизданная книга, «эпохальная быль» - послание нам, сегодняшним, которую мы должны сохранить и передать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потомкам.</a:t>
            </a:r>
          </a:p>
          <a:p>
            <a:pPr marL="0" marR="0" lvl="0" indent="2698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2770" name="Picture 2" descr="http://im6-tub-ru.yandex.net/i?id=209305067-5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7166"/>
            <a:ext cx="8654491" cy="62312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2"/>
          <p:cNvSpPr>
            <a:spLocks noChangeArrowheads="1" noChangeShapeType="1" noTextEdit="1"/>
          </p:cNvSpPr>
          <p:nvPr/>
        </p:nvSpPr>
        <p:spPr bwMode="auto">
          <a:xfrm>
            <a:off x="427038" y="785794"/>
            <a:ext cx="8216928" cy="4786346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Никто не забыт,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 ни что не забыто"</a:t>
            </a:r>
            <a:endParaRPr lang="ru-RU" sz="3600" kern="10" spc="0" dirty="0">
              <a:ln w="12700">
                <a:solidFill>
                  <a:srgbClr val="B2B2B2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764704"/>
            <a:ext cx="72008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СОДЕРЖАНИЕ</a:t>
            </a:r>
          </a:p>
          <a:p>
            <a:pPr marL="400050" indent="-400050">
              <a:buAutoNum type="romanUcPeriod"/>
            </a:pPr>
            <a:r>
              <a:rPr lang="ru-RU" sz="2000" b="1" dirty="0" smtClean="0">
                <a:solidFill>
                  <a:srgbClr val="0070C0"/>
                </a:solidFill>
                <a:latin typeface="+mj-lt"/>
              </a:rPr>
              <a:t>Введение</a:t>
            </a:r>
          </a:p>
          <a:p>
            <a:pPr marL="400050" indent="-400050">
              <a:buAutoNum type="romanUcPeriod"/>
            </a:pPr>
            <a:r>
              <a:rPr lang="ru-RU" sz="2000" b="1" dirty="0" smtClean="0">
                <a:solidFill>
                  <a:srgbClr val="0070C0"/>
                </a:solidFill>
                <a:latin typeface="+mj-lt"/>
              </a:rPr>
              <a:t>Основная часть</a:t>
            </a:r>
          </a:p>
          <a:p>
            <a:pPr marL="342900" indent="-342900">
              <a:buAutoNum type="arabicPeriod"/>
            </a:pPr>
            <a:r>
              <a:rPr lang="ru-RU" sz="2000" b="1" dirty="0" err="1" smtClean="0">
                <a:solidFill>
                  <a:srgbClr val="0070C0"/>
                </a:solidFill>
                <a:latin typeface="+mj-lt"/>
              </a:rPr>
              <a:t>Москаленский</a:t>
            </a:r>
            <a:r>
              <a:rPr lang="ru-RU" sz="2000" b="1" dirty="0" smtClean="0">
                <a:solidFill>
                  <a:srgbClr val="0070C0"/>
                </a:solidFill>
                <a:latin typeface="+mj-lt"/>
              </a:rPr>
              <a:t> район в годы ВОВ.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70C0"/>
                </a:solidFill>
                <a:latin typeface="+mj-lt"/>
              </a:rPr>
              <a:t>Трудовой подвиг </a:t>
            </a:r>
            <a:r>
              <a:rPr lang="ru-RU" sz="2000" b="1" dirty="0" err="1" smtClean="0">
                <a:solidFill>
                  <a:srgbClr val="0070C0"/>
                </a:solidFill>
                <a:latin typeface="+mj-lt"/>
              </a:rPr>
              <a:t>селиваневцев</a:t>
            </a:r>
            <a:endParaRPr lang="ru-RU" sz="2000" b="1" dirty="0" smtClean="0">
              <a:solidFill>
                <a:srgbClr val="0070C0"/>
              </a:solidFill>
              <a:latin typeface="+mj-lt"/>
            </a:endParaRP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0070C0"/>
                </a:solidFill>
                <a:latin typeface="+mj-lt"/>
              </a:rPr>
              <a:t>Судьбы участников ВОВ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70C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3.1. Памяти земляков  </a:t>
            </a:r>
            <a:endParaRPr lang="ru-RU" sz="2000" b="1" dirty="0" smtClean="0">
              <a:solidFill>
                <a:srgbClr val="0070C0"/>
              </a:solidFill>
              <a:latin typeface="+mj-lt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3.2</a:t>
            </a:r>
            <a:r>
              <a:rPr lang="ru-RU" sz="2000" b="1" dirty="0">
                <a:solidFill>
                  <a:srgbClr val="0070C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. Их подвиг забыть невозможно </a:t>
            </a:r>
            <a:endParaRPr lang="ru-RU" sz="2000" b="1" dirty="0">
              <a:solidFill>
                <a:srgbClr val="0070C0"/>
              </a:solidFill>
              <a:latin typeface="+mj-lt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3.3</a:t>
            </a:r>
            <a:r>
              <a:rPr lang="ru-RU" sz="2000" b="1" dirty="0">
                <a:solidFill>
                  <a:srgbClr val="0070C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. Встреча с ветеранами</a:t>
            </a:r>
            <a:endParaRPr lang="ru-RU" sz="2000" b="1" dirty="0">
              <a:solidFill>
                <a:srgbClr val="0070C0"/>
              </a:solidFill>
              <a:latin typeface="+mj-lt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70C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III</a:t>
            </a:r>
            <a:r>
              <a:rPr lang="ru-RU" sz="2000" b="1" dirty="0">
                <a:solidFill>
                  <a:srgbClr val="0070C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. Заключение Выводы  </a:t>
            </a:r>
            <a:endParaRPr lang="ru-RU" sz="2000" b="1" dirty="0">
              <a:solidFill>
                <a:srgbClr val="0070C0"/>
              </a:solidFill>
              <a:latin typeface="+mj-lt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70C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rgbClr val="0070C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   Литература  </a:t>
            </a:r>
            <a:endParaRPr lang="ru-RU" sz="2000" b="1" dirty="0">
              <a:solidFill>
                <a:srgbClr val="0070C0"/>
              </a:solidFill>
              <a:latin typeface="+mj-lt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70C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dirty="0" smtClean="0">
                <a:solidFill>
                  <a:srgbClr val="0070C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Приложения </a:t>
            </a:r>
            <a:r>
              <a:rPr lang="ru-RU" sz="2000" b="1" dirty="0">
                <a:solidFill>
                  <a:srgbClr val="0070C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(№ 1-4)  </a:t>
            </a:r>
            <a:endParaRPr lang="ru-RU" sz="2000" b="1" dirty="0">
              <a:solidFill>
                <a:srgbClr val="0070C0"/>
              </a:solidFill>
              <a:latin typeface="+mj-lt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b="1" dirty="0" smtClean="0">
              <a:solidFill>
                <a:srgbClr val="0070C0"/>
              </a:solidFill>
            </a:endParaRPr>
          </a:p>
          <a:p>
            <a:pPr marL="342900" indent="-342900">
              <a:buAutoNum type="arabicPeriod"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58909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5816977"/>
          </a:xfrm>
          <a:prstGeom prst="rect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зарастаю памятью,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лесом зарастает пустошь.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птицы-память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утрам поют,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ветер–память по ночам гудит,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Деревья-память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целый день лепечут.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в памяти моей такая скрыта мощь,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возвращает образы и множит…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Шумит, не умолкая, память-дождь,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память-снег летит и пасть не может.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Д. Самойлов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времени есть своя память – история. И потому мир никогда не забывает о     трагедиях, потрясавших планету в разные эпохи, в том числе и о жестоких войнах, уносивших миллионы жизней, разрушавших великие ценности, созданные человеком.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Прошло более полувека, как закончилась Великая Отечественная война, но эхо её до сих не затихает в людских душах. Мы не имеем права забыть ужасы этой войны, чтобы они не повторились вновь. </a:t>
            </a:r>
          </a:p>
          <a:p>
            <a:pPr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не имеем права забыть тех солдат, которые погибли ради того, чтобы мы сейчас жили. Мы обязаны всё помнить.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14678" y="285728"/>
            <a:ext cx="21119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ВВЕДЕНИЕ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im5-tub-ru.yandex.net/i?id=332761622-0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785794"/>
            <a:ext cx="4572032" cy="24110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9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567692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567692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>
            <a:normAutofit fontScale="25000" lnSpcReduction="20000"/>
          </a:bodyPr>
          <a:lstStyle/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Наша страна в 2015 году отмечает знаменательное событие – 70 лет Великой Победы в Великой Отечественной войне 1941-1945 годов. Эта война - один из самых трагических периодов нашей страны. Для нас и наших сверстников это далёкое прошлое, а для людей, её переживших, - годы тяжелых испытаний. Победа, так необходимая нашей Родине и всему миру, далась очень дорогой ценой. Мы посчитали нужным заняться более глубоким исследованием данной темы. Мы убеждены в том, что тема Великой Отечественной войны будет всегда актуальна, потому что нельзя не интересоваться своим прошлым, нельзя не уважать подвигов, и ветеранами нельзя не гордиться! Человеческая мудрость гласит: </a:t>
            </a:r>
            <a: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«Только та страна, в которой люди помнят о своем прошлом, достойна будущего». </a:t>
            </a:r>
          </a:p>
          <a:p>
            <a:endParaRPr lang="ru-RU" dirty="0"/>
          </a:p>
        </p:txBody>
      </p:sp>
      <p:pic>
        <p:nvPicPr>
          <p:cNvPr id="3074" name="Picture 2" descr="http://im6-tub-ru.yandex.net/i?id=29739658-4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142984"/>
            <a:ext cx="2786082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5891234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just"/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работы: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исследовать историю военных лет с. 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Селивановка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и 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Москаленского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района, углубить и расширить свои знания о Великой Отечественной войне на основе судеб земляков. </a:t>
            </a:r>
          </a:p>
          <a:p>
            <a:pPr algn="just"/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Для достижения поставленной цели мы реализовала следующие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- расширить свои знания о Великой Отечественной войне;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- привлечь внимание молодёжи к изучению родного края;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- из местных газет, фондов   музея  узнать о земляках, участниках ВОВ, тружениках тыла;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- встретиться со вдовами ветеранов ВОВ ныне живущими в нашем селе, записать их воспоминания; 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- провести акцию среди одноклассников «Защитник в моей семье»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5891234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1100" b="1" i="1" u="sng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Предмет исследования:</a:t>
            </a:r>
            <a:r>
              <a:rPr lang="ru-RU" sz="11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история с.  </a:t>
            </a:r>
            <a:r>
              <a:rPr lang="ru-RU" sz="1100" b="1" dirty="0" err="1" smtClean="0">
                <a:latin typeface="Times New Roman" pitchFamily="18" charset="0"/>
                <a:cs typeface="Times New Roman" pitchFamily="18" charset="0"/>
              </a:rPr>
              <a:t>Селивановка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, история жизни дедушки одного  из наших земляков-участников ВОВ.</a:t>
            </a:r>
          </a:p>
          <a:p>
            <a:r>
              <a:rPr lang="ru-RU" sz="1100" b="1" i="1" u="sng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sz="1100" b="1" i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наши земляки-участники ВОВ</a:t>
            </a:r>
          </a:p>
          <a:p>
            <a:r>
              <a:rPr lang="ru-RU" sz="1100" b="1" i="1" u="sng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Источниками исследовательской работы стали:</a:t>
            </a:r>
            <a:r>
              <a:rPr lang="ru-RU" sz="11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1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Материалы музея , воспоминания родственников, воспоминания участников ВОВ:  </a:t>
            </a:r>
            <a:r>
              <a:rPr lang="ru-RU" sz="1100" b="1" dirty="0" err="1" smtClean="0">
                <a:latin typeface="Times New Roman" pitchFamily="18" charset="0"/>
                <a:cs typeface="Times New Roman" pitchFamily="18" charset="0"/>
              </a:rPr>
              <a:t>Абдрахманова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А., </a:t>
            </a:r>
            <a:r>
              <a:rPr lang="ru-RU" sz="1100" b="1" dirty="0" err="1" smtClean="0">
                <a:latin typeface="Times New Roman" pitchFamily="18" charset="0"/>
                <a:cs typeface="Times New Roman" pitchFamily="18" charset="0"/>
              </a:rPr>
              <a:t>Танкибаева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Ш.</a:t>
            </a:r>
          </a:p>
          <a:p>
            <a:r>
              <a:rPr lang="ru-RU" sz="1100" b="1" i="1" u="sng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Место проведения исследования</a:t>
            </a:r>
            <a:r>
              <a:rPr lang="ru-RU" sz="1100" b="1" i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с. </a:t>
            </a:r>
            <a:r>
              <a:rPr lang="ru-RU" sz="1100" b="1" dirty="0" err="1" smtClean="0">
                <a:latin typeface="Times New Roman" pitchFamily="18" charset="0"/>
                <a:cs typeface="Times New Roman" pitchFamily="18" charset="0"/>
              </a:rPr>
              <a:t>Селивановка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100" b="1" dirty="0" err="1" smtClean="0">
                <a:latin typeface="Times New Roman" pitchFamily="18" charset="0"/>
                <a:cs typeface="Times New Roman" pitchFamily="18" charset="0"/>
              </a:rPr>
              <a:t>Москаленский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  район.</a:t>
            </a:r>
          </a:p>
          <a:p>
            <a:r>
              <a:rPr lang="ru-RU" sz="1100" b="1" i="1" u="sng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теоретические и практические.</a:t>
            </a: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. Теоретические:</a:t>
            </a: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- изучение материалов музеев , информационных источников, фотодокументов;</a:t>
            </a: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- систематизация;</a:t>
            </a: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- обобщение</a:t>
            </a: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. Практические:</a:t>
            </a: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- поиск;</a:t>
            </a: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- описание;</a:t>
            </a: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- сопоставление;</a:t>
            </a: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- анализ;</a:t>
            </a: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- осмысление.</a:t>
            </a:r>
          </a:p>
          <a:p>
            <a:r>
              <a:rPr lang="ru-RU" sz="1100" b="1" i="1" u="sng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Теоретическая и практическая значимость данной работы</a:t>
            </a:r>
            <a:r>
              <a:rPr lang="ru-RU" sz="11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определяется тем, что результаты могут быть использованы в память о тех кто ценой своей жизни защитил Родину. Собранный материал может представлять интерес для широкого круга читателей, интересующихся историей родного края, нашими защитниками.</a:t>
            </a: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Материалы работы послужат для создания презентаций, которые уже использовались на школьной конференции, на уроках окружающего мира по изучению родного края и города.</a:t>
            </a:r>
          </a:p>
          <a:p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b="1" cap="none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МОСКАЛЕНСКИЙ РАЙОН  В ГОДЫ ВОВ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/>
              <a:t>* </a:t>
            </a:r>
            <a:r>
              <a:rPr lang="ru-RU" sz="2900" dirty="0">
                <a:latin typeface="Times New Roman"/>
                <a:ea typeface="Times New Roman"/>
              </a:rPr>
              <a:t>24 июня 1941 года из </a:t>
            </a:r>
            <a:r>
              <a:rPr lang="ru-RU" sz="2900" dirty="0" err="1">
                <a:latin typeface="Times New Roman"/>
                <a:ea typeface="Times New Roman"/>
              </a:rPr>
              <a:t>Москаленского</a:t>
            </a:r>
            <a:r>
              <a:rPr lang="ru-RU" sz="2900" dirty="0">
                <a:latin typeface="Times New Roman"/>
                <a:ea typeface="Times New Roman"/>
              </a:rPr>
              <a:t> района на фронт отправлена первая группа мобилизованных, состоящая из 29 человек</a:t>
            </a:r>
            <a:r>
              <a:rPr lang="ru-RU" sz="2900" dirty="0" smtClean="0">
                <a:latin typeface="Times New Roman"/>
                <a:ea typeface="Times New Roman"/>
              </a:rPr>
              <a:t>. 2 человека жители села </a:t>
            </a:r>
            <a:r>
              <a:rPr lang="ru-RU" sz="2900" dirty="0" err="1" smtClean="0">
                <a:latin typeface="Times New Roman"/>
                <a:ea typeface="Times New Roman"/>
              </a:rPr>
              <a:t>Селивановка</a:t>
            </a:r>
            <a:r>
              <a:rPr lang="ru-RU" sz="2900" dirty="0" smtClean="0">
                <a:latin typeface="Times New Roman"/>
                <a:ea typeface="Times New Roman"/>
              </a:rPr>
              <a:t>. </a:t>
            </a:r>
            <a:r>
              <a:rPr lang="ru-RU" sz="2900" dirty="0">
                <a:latin typeface="Times New Roman"/>
                <a:ea typeface="Times New Roman"/>
              </a:rPr>
              <a:t>Тринадцать из них погибли</a:t>
            </a:r>
            <a:r>
              <a:rPr lang="ru-RU" sz="2900" dirty="0" smtClean="0">
                <a:latin typeface="Times New Roman"/>
                <a:ea typeface="Times New Roman"/>
              </a:rPr>
              <a:t>.  </a:t>
            </a:r>
            <a:r>
              <a:rPr lang="ru-RU" sz="2900" dirty="0">
                <a:latin typeface="Times New Roman"/>
                <a:ea typeface="Times New Roman"/>
              </a:rPr>
              <a:t>В течение 1941 года в боевые части было призвано 9 женщин. Всего же в течение 1941 года в армию было призвано 3217 человек</a:t>
            </a:r>
            <a:r>
              <a:rPr lang="ru-RU" sz="2900" dirty="0" smtClean="0">
                <a:latin typeface="Times New Roman"/>
                <a:ea typeface="Times New Roman"/>
              </a:rPr>
              <a:t>.</a:t>
            </a:r>
            <a:endParaRPr lang="ru-RU" sz="2900" dirty="0">
              <a:latin typeface="Times New Roman"/>
              <a:ea typeface="Times New Roman"/>
            </a:endParaRP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/>
              <a:t>*  </a:t>
            </a:r>
            <a:r>
              <a:rPr lang="ru-RU" dirty="0">
                <a:latin typeface="Times New Roman"/>
                <a:ea typeface="Times New Roman"/>
              </a:rPr>
              <a:t>Самыми трудными для </a:t>
            </a:r>
            <a:r>
              <a:rPr lang="ru-RU" dirty="0" err="1">
                <a:latin typeface="Times New Roman"/>
                <a:ea typeface="Times New Roman"/>
              </a:rPr>
              <a:t>москаленцев</a:t>
            </a:r>
            <a:r>
              <a:rPr lang="ru-RU" dirty="0">
                <a:latin typeface="Times New Roman"/>
                <a:ea typeface="Times New Roman"/>
              </a:rPr>
              <a:t> были 1942 - 1943 годы. Всего за эти два года было призвано 4476 человек. В 1942 суровом погибло 1 062 </a:t>
            </a:r>
            <a:r>
              <a:rPr lang="ru-RU" dirty="0" err="1">
                <a:latin typeface="Times New Roman"/>
                <a:ea typeface="Times New Roman"/>
              </a:rPr>
              <a:t>москаленца</a:t>
            </a:r>
            <a:r>
              <a:rPr lang="ru-RU" dirty="0">
                <a:latin typeface="Times New Roman"/>
                <a:ea typeface="Times New Roman"/>
              </a:rPr>
              <a:t>, в 1943 - 1 016. По статистике в 1942 году гибло 62 человека в месяц, в 1943 - 53. В 1944 году было призвано 356 </a:t>
            </a:r>
            <a:r>
              <a:rPr lang="ru-RU" dirty="0" err="1">
                <a:latin typeface="Times New Roman"/>
                <a:ea typeface="Times New Roman"/>
              </a:rPr>
              <a:t>москаленцев</a:t>
            </a:r>
            <a:r>
              <a:rPr lang="ru-RU" dirty="0">
                <a:latin typeface="Times New Roman"/>
                <a:ea typeface="Times New Roman"/>
              </a:rPr>
              <a:t>. Всего за годы войны было мобилизовано 10 357 человек. Из них в ряды Красной Армии призвано 8049 человек, в ряды </a:t>
            </a:r>
            <a:r>
              <a:rPr lang="ru-RU" dirty="0" err="1">
                <a:latin typeface="Times New Roman"/>
                <a:ea typeface="Times New Roman"/>
              </a:rPr>
              <a:t>трудармии</a:t>
            </a:r>
            <a:r>
              <a:rPr lang="ru-RU" dirty="0">
                <a:latin typeface="Times New Roman"/>
                <a:ea typeface="Times New Roman"/>
              </a:rPr>
              <a:t> призвано 2308. Домой вернулось 1780 человек, каждый шестой навечно остался в списках на обелисках и мемориальных плитах, в памяти родных и близких</a:t>
            </a:r>
            <a:r>
              <a:rPr lang="ru-RU" dirty="0" smtClean="0">
                <a:latin typeface="Times New Roman"/>
                <a:ea typeface="Times New Roman"/>
              </a:rPr>
              <a:t>.</a:t>
            </a:r>
            <a:r>
              <a:rPr lang="ru-RU" dirty="0">
                <a:latin typeface="Times New Roman"/>
                <a:ea typeface="Times New Roman"/>
              </a:rPr>
              <a:t> Без вести пропали 1 183 </a:t>
            </a:r>
            <a:r>
              <a:rPr lang="ru-RU" dirty="0" err="1">
                <a:latin typeface="Times New Roman"/>
                <a:ea typeface="Times New Roman"/>
              </a:rPr>
              <a:t>москаленца</a:t>
            </a:r>
            <a:r>
              <a:rPr lang="ru-RU" dirty="0">
                <a:latin typeface="Times New Roman"/>
                <a:ea typeface="Times New Roman"/>
              </a:rPr>
              <a:t>.</a:t>
            </a:r>
            <a:endParaRPr lang="ru-RU" sz="2400" dirty="0">
              <a:latin typeface="Times New Roman"/>
              <a:ea typeface="Times New Roman"/>
            </a:endParaRP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1"/>
            <a:tileRect/>
          </a:gra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2" tooltip="Перейти &gt;&gt; «Памятники Федоровского муниципального района»"/>
              </a:rPr>
              <a:t>«Памятники  МОСКАЛЕНСКОГО муниципального района»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4" y="1556792"/>
            <a:ext cx="3286148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88024" y="4365104"/>
            <a:ext cx="39604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 </a:t>
            </a:r>
            <a:r>
              <a:rPr lang="ru-RU" b="1" dirty="0" smtClean="0">
                <a:latin typeface="Times New Roman"/>
                <a:ea typeface="Times New Roman"/>
              </a:rPr>
              <a:t>     Обелиск </a:t>
            </a:r>
            <a:r>
              <a:rPr lang="ru-RU" b="1" dirty="0">
                <a:latin typeface="Times New Roman"/>
                <a:ea typeface="Times New Roman"/>
              </a:rPr>
              <a:t>войнам – землякам,  </a:t>
            </a:r>
            <a:endParaRPr lang="ru-RU" sz="1600" dirty="0">
              <a:latin typeface="Times New Roman"/>
              <a:ea typeface="Times New Roman"/>
            </a:endParaRPr>
          </a:p>
          <a:p>
            <a:r>
              <a:rPr lang="ru-RU" b="1" dirty="0" smtClean="0">
                <a:latin typeface="Times New Roman"/>
                <a:ea typeface="Times New Roman"/>
              </a:rPr>
              <a:t>погибшим </a:t>
            </a:r>
            <a:r>
              <a:rPr lang="ru-RU" b="1" dirty="0">
                <a:latin typeface="Times New Roman"/>
                <a:ea typeface="Times New Roman"/>
              </a:rPr>
              <a:t>в годы ВОВ 1941 -1945 </a:t>
            </a:r>
            <a:r>
              <a:rPr lang="ru-RU" b="1" dirty="0" err="1" smtClean="0">
                <a:latin typeface="Times New Roman"/>
                <a:ea typeface="Times New Roman"/>
              </a:rPr>
              <a:t>гг</a:t>
            </a:r>
            <a:endParaRPr lang="ru-RU" b="1" dirty="0" smtClean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( Москаленки, Центральный сквер)</a:t>
            </a:r>
            <a:endParaRPr lang="ru-RU" sz="16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34987"/>
            <a:ext cx="3528392" cy="3306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27584" y="5103768"/>
            <a:ext cx="38571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Братская </a:t>
            </a:r>
            <a:r>
              <a:rPr lang="ru-RU" b="1" dirty="0"/>
              <a:t>могила красногвардейцев, погибших во время  </a:t>
            </a:r>
            <a:r>
              <a:rPr lang="ru-RU" b="1" dirty="0" smtClean="0"/>
              <a:t>чехословацкого </a:t>
            </a:r>
            <a:r>
              <a:rPr lang="ru-RU" b="1" dirty="0"/>
              <a:t>мятежа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/>
          <a:lstStyle/>
          <a:p>
            <a:r>
              <a:rPr lang="ru-RU" dirty="0" smtClean="0"/>
              <a:t>И фронт и тыл одной заботой жили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Свою лепту в победу над фашистской Германией внесли труженики тыла, которые обеспечивали фронт всем необходимым. Весной1942года в с. 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Селивановка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практически не осталось ни одного трудоспособного мужчины (ушли на фронт). А надо пахать землю, сеять зерно…На смену мужчинам пришли женщины, девушки, подростки. После ускоренных курсов трактористов  Селезнева М.К.,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Танкебаева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К.А., Рыбалко И.С. и другие сели за рычаги тракторов, работали прицепщиками, штурвальными. На  сенокосе, на ферме, в поле работали мальчишки подростки 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Алькибаев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А., Омаров З.,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Жолдоспаев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Н.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и другие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69375">
            <a:off x="4776025" y="1476574"/>
            <a:ext cx="4010817" cy="317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856</TotalTime>
  <Words>1388</Words>
  <Application>Microsoft Office PowerPoint</Application>
  <PresentationFormat>Экран (4:3)</PresentationFormat>
  <Paragraphs>134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  исследовательская работа Тема:«Наши земляки – в годы Великой отечественной войны» Работу выполнила: ученица  7  класса   Сейткужина Альмира                                       Руководитель:  Кугабаева Асылтас  Даулетовна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МОСКАЛЕНСКИЙ РАЙОН  В ГОДЫ ВОВ</vt:lpstr>
      <vt:lpstr>«Памятники  МОСКАЛЕНСКОГО муниципального района» </vt:lpstr>
      <vt:lpstr>И фронт и тыл одной заботой жили</vt:lpstr>
      <vt:lpstr>Победа ковалась в тылу…</vt:lpstr>
      <vt:lpstr>Судьбы участников ВОВ</vt:lpstr>
      <vt:lpstr>ПАМЯТЬ ЖИВА</vt:lpstr>
      <vt:lpstr>Презентация PowerPoint</vt:lpstr>
      <vt:lpstr>ШЕЛ СЕНТЯБРЬ 1943 ГОДА</vt:lpstr>
      <vt:lpstr>ДОРОГИ ВОЙНЫ…</vt:lpstr>
      <vt:lpstr>НАВЕЧНО В ПАМЯТИ НАРОДНОЙ</vt:lpstr>
      <vt:lpstr>Презентация PowerPoint</vt:lpstr>
      <vt:lpstr>ЗАКЛЮЧЕНИЕ. ВЫВОДЫ.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"Наши земляки - участники военных сражений"</dc:title>
  <dc:creator>Пользователь</dc:creator>
  <cp:lastModifiedBy>User</cp:lastModifiedBy>
  <cp:revision>88</cp:revision>
  <dcterms:created xsi:type="dcterms:W3CDTF">2013-03-15T13:18:58Z</dcterms:created>
  <dcterms:modified xsi:type="dcterms:W3CDTF">2015-02-09T04:43:51Z</dcterms:modified>
</cp:coreProperties>
</file>