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  <p:sldId id="256" r:id="rId3"/>
    <p:sldId id="257" r:id="rId4"/>
    <p:sldId id="259" r:id="rId5"/>
    <p:sldId id="260" r:id="rId6"/>
    <p:sldId id="261" r:id="rId7"/>
    <p:sldId id="262" r:id="rId8"/>
    <p:sldId id="263" r:id="rId9"/>
    <p:sldId id="265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E5F0EB-C350-4E12-AF07-078CAA07B3B0}" type="datetimeFigureOut">
              <a:rPr lang="ru-RU" smtClean="0"/>
              <a:pPr/>
              <a:t>пн 19.09.16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952F8D-21CE-4279-88F2-3C4C8B1192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E5F0EB-C350-4E12-AF07-078CAA07B3B0}" type="datetimeFigureOut">
              <a:rPr lang="ru-RU" smtClean="0"/>
              <a:pPr/>
              <a:t>пн 19.09.16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952F8D-21CE-4279-88F2-3C4C8B1192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E5F0EB-C350-4E12-AF07-078CAA07B3B0}" type="datetimeFigureOut">
              <a:rPr lang="ru-RU" smtClean="0"/>
              <a:pPr/>
              <a:t>пн 19.09.16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952F8D-21CE-4279-88F2-3C4C8B1192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E5F0EB-C350-4E12-AF07-078CAA07B3B0}" type="datetimeFigureOut">
              <a:rPr lang="ru-RU" smtClean="0"/>
              <a:pPr/>
              <a:t>пн 19.09.16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952F8D-21CE-4279-88F2-3C4C8B1192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E5F0EB-C350-4E12-AF07-078CAA07B3B0}" type="datetimeFigureOut">
              <a:rPr lang="ru-RU" smtClean="0"/>
              <a:pPr/>
              <a:t>пн 19.09.16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952F8D-21CE-4279-88F2-3C4C8B1192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E5F0EB-C350-4E12-AF07-078CAA07B3B0}" type="datetimeFigureOut">
              <a:rPr lang="ru-RU" smtClean="0"/>
              <a:pPr/>
              <a:t>пн 19.09.16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952F8D-21CE-4279-88F2-3C4C8B1192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E5F0EB-C350-4E12-AF07-078CAA07B3B0}" type="datetimeFigureOut">
              <a:rPr lang="ru-RU" smtClean="0"/>
              <a:pPr/>
              <a:t>пн 19.09.16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952F8D-21CE-4279-88F2-3C4C8B1192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E5F0EB-C350-4E12-AF07-078CAA07B3B0}" type="datetimeFigureOut">
              <a:rPr lang="ru-RU" smtClean="0"/>
              <a:pPr/>
              <a:t>пн 19.09.16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952F8D-21CE-4279-88F2-3C4C8B1192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E5F0EB-C350-4E12-AF07-078CAA07B3B0}" type="datetimeFigureOut">
              <a:rPr lang="ru-RU" smtClean="0"/>
              <a:pPr/>
              <a:t>пн 19.09.16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952F8D-21CE-4279-88F2-3C4C8B1192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E5F0EB-C350-4E12-AF07-078CAA07B3B0}" type="datetimeFigureOut">
              <a:rPr lang="ru-RU" smtClean="0"/>
              <a:pPr/>
              <a:t>пн 19.09.16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952F8D-21CE-4279-88F2-3C4C8B1192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E5F0EB-C350-4E12-AF07-078CAA07B3B0}" type="datetimeFigureOut">
              <a:rPr lang="ru-RU" smtClean="0"/>
              <a:pPr/>
              <a:t>пн 19.09.16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952F8D-21CE-4279-88F2-3C4C8B1192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E5F0EB-C350-4E12-AF07-078CAA07B3B0}" type="datetimeFigureOut">
              <a:rPr lang="ru-RU" smtClean="0"/>
              <a:pPr/>
              <a:t>пн 19.09.16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952F8D-21CE-4279-88F2-3C4C8B1192E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1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Классный час</a:t>
            </a:r>
            <a:r>
              <a:rPr lang="ru-RU" dirty="0" smtClean="0"/>
              <a:t>: </a:t>
            </a:r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Энергосбережение</a:t>
            </a:r>
            <a:endParaRPr lang="ru-RU" sz="4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5819d7740029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1124744"/>
            <a:ext cx="9144000" cy="6353944"/>
          </a:xfrm>
        </p:spPr>
      </p:pic>
      <p:sp>
        <p:nvSpPr>
          <p:cNvPr id="5" name="TextBox 4"/>
          <p:cNvSpPr txBox="1"/>
          <p:nvPr/>
        </p:nvSpPr>
        <p:spPr>
          <a:xfrm>
            <a:off x="7236296" y="5175776"/>
            <a:ext cx="174497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Подготовила</a:t>
            </a:r>
          </a:p>
          <a:p>
            <a:r>
              <a:rPr lang="ru-RU" b="1" dirty="0" smtClean="0">
                <a:solidFill>
                  <a:srgbClr val="FF0000"/>
                </a:solidFill>
              </a:rPr>
              <a:t>Смирнова Тамара Владимировна</a:t>
            </a:r>
            <a:endParaRPr lang="ru-RU" b="1" dirty="0" smtClean="0">
              <a:solidFill>
                <a:srgbClr val="FF0000"/>
              </a:solidFill>
            </a:endParaRPr>
          </a:p>
          <a:p>
            <a:r>
              <a:rPr lang="ru-RU" b="1" dirty="0" smtClean="0"/>
              <a:t>4 «Б» класс</a:t>
            </a:r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620689"/>
            <a:ext cx="7772400" cy="2979762"/>
          </a:xfrm>
        </p:spPr>
        <p:txBody>
          <a:bodyPr>
            <a:noAutofit/>
          </a:bodyPr>
          <a:lstStyle/>
          <a:p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Энергосбережение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Рост энергопотребления рождает экологические проблемы: увеличивается нагрузка на природу, истощаются природные ресурсы. А в будущем, возможно, появится дефицит энергии. А это может снизить дальнейшее развитие нашей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страны.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>
                <a:latin typeface="Times New Roman" pitchFamily="18" charset="0"/>
                <a:cs typeface="Times New Roman" pitchFamily="18" charset="0"/>
              </a:rPr>
            </a:b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242312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Рисунок 3" descr="1475059221_a_601350721-600x60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55576" y="3356992"/>
            <a:ext cx="7704856" cy="350100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8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Каждый человек должен бережно относиться к потребляемым благам цивилизации, доставляемым ему в дом воде, теплу и свету.</a:t>
            </a:r>
            <a:endParaRPr lang="ru-RU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image00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27584" y="1600200"/>
            <a:ext cx="7704856" cy="492514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86210"/>
          </a:xfrm>
        </p:spPr>
        <p:txBody>
          <a:bodyPr>
            <a:normAutofit fontScale="90000"/>
          </a:bodyPr>
          <a:lstStyle/>
          <a:p>
            <a:r>
              <a:rPr lang="ru-RU" sz="3100" b="1" dirty="0">
                <a:latin typeface="Times New Roman" pitchFamily="18" charset="0"/>
                <a:cs typeface="Times New Roman" pitchFamily="18" charset="0"/>
              </a:rPr>
              <a:t>Что такое энергосбережение?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Энергосбережение 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- самый дешевый и экологически чистый «источник» энергии. Это подход к экономии электроэнергии, основанный на использовании энергосберегающих технологий, которые призваны уменьшить потери электроэнергии.</a:t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Содержимое 5" descr="Energosberezhenie-semyeinobyudzhetosberezhenie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95536" y="1600200"/>
            <a:ext cx="8208912" cy="506916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506290"/>
          </a:xfrm>
        </p:spPr>
        <p:txBody>
          <a:bodyPr>
            <a:normAutofit fontScale="90000"/>
          </a:bodyPr>
          <a:lstStyle/>
          <a:p>
            <a:pPr algn="l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Способ энергосбережения: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Энергосберегающая лампа- «новый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век – новый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свет»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!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Преимущества энергосберегающих ламп: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1) Потребляют в 5 раз меньше электроэнергии, чем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обычные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лампочки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) Имеют длительный срок службы –6-8 тыс. часов </a:t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3) Меньше нагружают электрические сети.</a:t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4)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Пожаробезопасные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endParaRPr lang="ru-RU" sz="2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1247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83568" y="2492896"/>
            <a:ext cx="7992887" cy="403244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034682"/>
          </a:xfrm>
        </p:spPr>
        <p:txBody>
          <a:bodyPr>
            <a:normAutofit/>
          </a:bodyPr>
          <a:lstStyle/>
          <a:p>
            <a:pPr algn="l"/>
            <a:r>
              <a:rPr lang="ru-RU" sz="3200" b="1" dirty="0">
                <a:solidFill>
                  <a:srgbClr val="FF0000"/>
                </a:solidFill>
              </a:rPr>
              <a:t>Викторина «</a:t>
            </a:r>
            <a:r>
              <a:rPr lang="ru-RU" sz="3200" b="1" dirty="0" err="1">
                <a:solidFill>
                  <a:srgbClr val="FF0000"/>
                </a:solidFill>
              </a:rPr>
              <a:t>Энергоэрудит</a:t>
            </a:r>
            <a:r>
              <a:rPr lang="ru-RU" sz="3200" b="1" dirty="0">
                <a:solidFill>
                  <a:srgbClr val="FF0000"/>
                </a:solidFill>
              </a:rPr>
              <a:t>».</a:t>
            </a:r>
            <a:r>
              <a:rPr lang="ru-RU" sz="3200" dirty="0">
                <a:solidFill>
                  <a:srgbClr val="FF0000"/>
                </a:solidFill>
              </a:rPr>
              <a:t> </a:t>
            </a:r>
            <a:r>
              <a:rPr lang="ru-RU" sz="2000" dirty="0"/>
              <a:t/>
            </a:r>
            <a:br>
              <a:rPr lang="ru-RU" sz="2000" dirty="0"/>
            </a:br>
            <a:r>
              <a:rPr lang="ru-RU" sz="2000" b="1" dirty="0" smtClean="0"/>
              <a:t>1</a:t>
            </a:r>
            <a:r>
              <a:rPr lang="ru-RU" sz="2000" dirty="0"/>
              <a:t>. Во сколько раз энергосберегающие лампы могут снизить энергопотребление в квартире:</a:t>
            </a:r>
            <a:br>
              <a:rPr lang="ru-RU" sz="2000" dirty="0"/>
            </a:br>
            <a:r>
              <a:rPr lang="ru-RU" sz="2000" dirty="0"/>
              <a:t> </a:t>
            </a:r>
            <a:r>
              <a:rPr lang="ru-RU" sz="2000" b="1" dirty="0">
                <a:solidFill>
                  <a:srgbClr val="002060"/>
                </a:solidFill>
              </a:rPr>
              <a:t>в 1,5 </a:t>
            </a:r>
            <a:r>
              <a:rPr lang="ru-RU" sz="2000" b="1" dirty="0" smtClean="0">
                <a:solidFill>
                  <a:srgbClr val="002060"/>
                </a:solidFill>
              </a:rPr>
              <a:t>раза</a:t>
            </a:r>
            <a:br>
              <a:rPr lang="ru-RU" sz="2000" b="1" dirty="0" smtClean="0">
                <a:solidFill>
                  <a:srgbClr val="002060"/>
                </a:solidFill>
              </a:rPr>
            </a:br>
            <a:r>
              <a:rPr lang="ru-RU" sz="2000" b="1" dirty="0">
                <a:solidFill>
                  <a:srgbClr val="002060"/>
                </a:solidFill>
              </a:rPr>
              <a:t> в 2 раза</a:t>
            </a:r>
            <a:br>
              <a:rPr lang="ru-RU" sz="2000" b="1" dirty="0">
                <a:solidFill>
                  <a:srgbClr val="002060"/>
                </a:solidFill>
              </a:rPr>
            </a:br>
            <a:r>
              <a:rPr lang="ru-RU" sz="2000" b="1" dirty="0">
                <a:solidFill>
                  <a:srgbClr val="002060"/>
                </a:solidFill>
              </a:rPr>
              <a:t> в 5 раз.</a:t>
            </a:r>
            <a:r>
              <a:rPr lang="ru-RU" sz="2000" dirty="0"/>
              <a:t/>
            </a:r>
            <a:br>
              <a:rPr lang="ru-RU" sz="2000" dirty="0"/>
            </a:br>
            <a:r>
              <a:rPr lang="ru-RU" sz="2000" b="1" dirty="0"/>
              <a:t> 2</a:t>
            </a:r>
            <a:r>
              <a:rPr lang="ru-RU" sz="2000" dirty="0"/>
              <a:t>. Сколько процентов электроэнергии используется впустую, если зарядное устройство для сотового телефона оставлять включенным в сеть?</a:t>
            </a:r>
            <a:br>
              <a:rPr lang="ru-RU" sz="2000" dirty="0"/>
            </a:br>
            <a:r>
              <a:rPr lang="ru-RU" sz="2000" b="1" dirty="0">
                <a:solidFill>
                  <a:srgbClr val="002060"/>
                </a:solidFill>
              </a:rPr>
              <a:t> 0%</a:t>
            </a:r>
            <a:br>
              <a:rPr lang="ru-RU" sz="2000" b="1" dirty="0">
                <a:solidFill>
                  <a:srgbClr val="002060"/>
                </a:solidFill>
              </a:rPr>
            </a:br>
            <a:r>
              <a:rPr lang="ru-RU" sz="2000" b="1" dirty="0">
                <a:solidFill>
                  <a:srgbClr val="002060"/>
                </a:solidFill>
              </a:rPr>
              <a:t> 65%</a:t>
            </a:r>
            <a:br>
              <a:rPr lang="ru-RU" sz="2000" b="1" dirty="0">
                <a:solidFill>
                  <a:srgbClr val="002060"/>
                </a:solidFill>
              </a:rPr>
            </a:br>
            <a:r>
              <a:rPr lang="ru-RU" sz="2000" b="1" dirty="0">
                <a:solidFill>
                  <a:srgbClr val="002060"/>
                </a:solidFill>
              </a:rPr>
              <a:t> 95%.</a:t>
            </a:r>
            <a:r>
              <a:rPr lang="ru-RU" sz="2000" dirty="0"/>
              <a:t/>
            </a:r>
            <a:br>
              <a:rPr lang="ru-RU" sz="2000" dirty="0"/>
            </a:br>
            <a:r>
              <a:rPr lang="ru-RU" sz="2000" b="1" dirty="0"/>
              <a:t> 3</a:t>
            </a:r>
            <a:r>
              <a:rPr lang="ru-RU" sz="2000" dirty="0"/>
              <a:t>. Средняя стоимость производства одного кубометра воды равна стоимости:</a:t>
            </a:r>
            <a:br>
              <a:rPr lang="ru-RU" sz="2000" dirty="0"/>
            </a:br>
            <a:r>
              <a:rPr lang="ru-RU" sz="2000" b="1" dirty="0">
                <a:solidFill>
                  <a:srgbClr val="002060"/>
                </a:solidFill>
              </a:rPr>
              <a:t> добычи 1 кг угля</a:t>
            </a:r>
            <a:br>
              <a:rPr lang="ru-RU" sz="2000" b="1" dirty="0">
                <a:solidFill>
                  <a:srgbClr val="002060"/>
                </a:solidFill>
              </a:rPr>
            </a:br>
            <a:r>
              <a:rPr lang="ru-RU" sz="2000" b="1" dirty="0">
                <a:solidFill>
                  <a:srgbClr val="002060"/>
                </a:solidFill>
              </a:rPr>
              <a:t> </a:t>
            </a:r>
            <a:r>
              <a:rPr lang="ru-RU" sz="2000" b="1" dirty="0" smtClean="0">
                <a:solidFill>
                  <a:srgbClr val="002060"/>
                </a:solidFill>
              </a:rPr>
              <a:t>выработки 1 </a:t>
            </a:r>
            <a:r>
              <a:rPr lang="ru-RU" sz="2000" b="1" dirty="0">
                <a:solidFill>
                  <a:srgbClr val="002060"/>
                </a:solidFill>
              </a:rPr>
              <a:t>литра бензина</a:t>
            </a:r>
            <a:br>
              <a:rPr lang="ru-RU" sz="2000" b="1" dirty="0">
                <a:solidFill>
                  <a:srgbClr val="002060"/>
                </a:solidFill>
              </a:rPr>
            </a:br>
            <a:r>
              <a:rPr lang="ru-RU" sz="2000" b="1" dirty="0">
                <a:solidFill>
                  <a:srgbClr val="002060"/>
                </a:solidFill>
              </a:rPr>
              <a:t> добычи 1 кг золота.</a:t>
            </a:r>
            <a:br>
              <a:rPr lang="ru-RU" sz="2000" b="1" dirty="0">
                <a:solidFill>
                  <a:srgbClr val="002060"/>
                </a:solidFill>
              </a:rPr>
            </a:br>
            <a:endParaRPr lang="ru-RU" sz="2000" b="1" dirty="0">
              <a:solidFill>
                <a:srgbClr val="00206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139952" y="1772816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461448"/>
          </a:xfrm>
        </p:spPr>
        <p:txBody>
          <a:bodyPr>
            <a:normAutofit/>
          </a:bodyPr>
          <a:lstStyle/>
          <a:p>
            <a:pPr algn="l"/>
            <a:r>
              <a:rPr lang="ru-RU" sz="2200" b="1" dirty="0" smtClean="0"/>
              <a:t>4</a:t>
            </a:r>
            <a:r>
              <a:rPr lang="ru-RU" sz="2200" dirty="0" smtClean="0"/>
              <a:t>. В каком году в Европе будет наложен запрет на использование ламп накаливания:</a:t>
            </a:r>
            <a:br>
              <a:rPr lang="ru-RU" sz="2200" dirty="0" smtClean="0"/>
            </a:br>
            <a:r>
              <a:rPr lang="ru-RU" sz="2200" b="1" dirty="0" smtClean="0">
                <a:solidFill>
                  <a:srgbClr val="002060"/>
                </a:solidFill>
              </a:rPr>
              <a:t> 2012 год</a:t>
            </a:r>
            <a:br>
              <a:rPr lang="ru-RU" sz="2200" b="1" dirty="0" smtClean="0">
                <a:solidFill>
                  <a:srgbClr val="002060"/>
                </a:solidFill>
              </a:rPr>
            </a:br>
            <a:r>
              <a:rPr lang="ru-RU" sz="2200" b="1" dirty="0" smtClean="0">
                <a:solidFill>
                  <a:srgbClr val="002060"/>
                </a:solidFill>
              </a:rPr>
              <a:t> 2015 год</a:t>
            </a:r>
            <a:br>
              <a:rPr lang="ru-RU" sz="2200" b="1" dirty="0" smtClean="0">
                <a:solidFill>
                  <a:srgbClr val="002060"/>
                </a:solidFill>
              </a:rPr>
            </a:br>
            <a:r>
              <a:rPr lang="ru-RU" sz="2200" b="1" dirty="0" smtClean="0">
                <a:solidFill>
                  <a:srgbClr val="002060"/>
                </a:solidFill>
              </a:rPr>
              <a:t> 2020 год.</a:t>
            </a: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b="1" dirty="0" smtClean="0"/>
              <a:t>5</a:t>
            </a:r>
            <a:r>
              <a:rPr lang="ru-RU" sz="2200" dirty="0" smtClean="0"/>
              <a:t>. Какие виды электросчетчиков выгоднее использовать в быту:</a:t>
            </a:r>
            <a:br>
              <a:rPr lang="ru-RU" sz="2200" dirty="0" smtClean="0"/>
            </a:br>
            <a:r>
              <a:rPr lang="ru-RU" sz="2200" b="1" dirty="0" smtClean="0">
                <a:solidFill>
                  <a:srgbClr val="002060"/>
                </a:solidFill>
              </a:rPr>
              <a:t> </a:t>
            </a:r>
            <a:r>
              <a:rPr lang="ru-RU" sz="2200" b="1" dirty="0" err="1" smtClean="0">
                <a:solidFill>
                  <a:srgbClr val="002060"/>
                </a:solidFill>
              </a:rPr>
              <a:t>однотарифные</a:t>
            </a:r>
            <a:r>
              <a:rPr lang="ru-RU" sz="2200" b="1" dirty="0" smtClean="0">
                <a:solidFill>
                  <a:srgbClr val="002060"/>
                </a:solidFill>
              </a:rPr>
              <a:t/>
            </a:r>
            <a:br>
              <a:rPr lang="ru-RU" sz="2200" b="1" dirty="0" smtClean="0">
                <a:solidFill>
                  <a:srgbClr val="002060"/>
                </a:solidFill>
              </a:rPr>
            </a:br>
            <a:r>
              <a:rPr lang="ru-RU" sz="2200" b="1" dirty="0" smtClean="0">
                <a:solidFill>
                  <a:srgbClr val="002060"/>
                </a:solidFill>
              </a:rPr>
              <a:t> </a:t>
            </a:r>
            <a:r>
              <a:rPr lang="ru-RU" sz="2200" b="1" dirty="0" err="1" smtClean="0">
                <a:solidFill>
                  <a:srgbClr val="002060"/>
                </a:solidFill>
              </a:rPr>
              <a:t>двухтарифные</a:t>
            </a:r>
            <a:r>
              <a:rPr lang="ru-RU" sz="2200" b="1" dirty="0" smtClean="0">
                <a:solidFill>
                  <a:srgbClr val="002060"/>
                </a:solidFill>
              </a:rPr>
              <a:t/>
            </a:r>
            <a:br>
              <a:rPr lang="ru-RU" sz="2200" b="1" dirty="0" smtClean="0">
                <a:solidFill>
                  <a:srgbClr val="002060"/>
                </a:solidFill>
              </a:rPr>
            </a:br>
            <a:r>
              <a:rPr lang="ru-RU" sz="2200" b="1" dirty="0" smtClean="0">
                <a:solidFill>
                  <a:srgbClr val="002060"/>
                </a:solidFill>
              </a:rPr>
              <a:t> </a:t>
            </a:r>
            <a:r>
              <a:rPr lang="ru-RU" sz="2200" b="1" dirty="0" err="1" smtClean="0">
                <a:solidFill>
                  <a:srgbClr val="002060"/>
                </a:solidFill>
              </a:rPr>
              <a:t>трехтарифные</a:t>
            </a:r>
            <a:r>
              <a:rPr lang="ru-RU" sz="2200" b="1" dirty="0" smtClean="0">
                <a:solidFill>
                  <a:srgbClr val="002060"/>
                </a:solidFill>
              </a:rPr>
              <a:t>.</a:t>
            </a: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b="1" dirty="0" smtClean="0"/>
              <a:t>6</a:t>
            </a:r>
            <a:r>
              <a:rPr lang="ru-RU" sz="2200" dirty="0" smtClean="0"/>
              <a:t>. Назовите самый экономичный класс бытовых приборов:</a:t>
            </a:r>
            <a:br>
              <a:rPr lang="ru-RU" sz="2200" dirty="0" smtClean="0"/>
            </a:br>
            <a:r>
              <a:rPr lang="ru-RU" sz="2200" dirty="0" smtClean="0"/>
              <a:t> </a:t>
            </a:r>
            <a:r>
              <a:rPr lang="ru-RU" sz="2200" b="1" dirty="0" smtClean="0">
                <a:solidFill>
                  <a:srgbClr val="002060"/>
                </a:solidFill>
              </a:rPr>
              <a:t>«А»</a:t>
            </a:r>
            <a:br>
              <a:rPr lang="ru-RU" sz="2200" b="1" dirty="0" smtClean="0">
                <a:solidFill>
                  <a:srgbClr val="002060"/>
                </a:solidFill>
              </a:rPr>
            </a:br>
            <a:r>
              <a:rPr lang="ru-RU" sz="2200" b="1" dirty="0" smtClean="0">
                <a:solidFill>
                  <a:srgbClr val="002060"/>
                </a:solidFill>
              </a:rPr>
              <a:t> «В»</a:t>
            </a:r>
            <a:br>
              <a:rPr lang="ru-RU" sz="2200" b="1" dirty="0" smtClean="0">
                <a:solidFill>
                  <a:srgbClr val="002060"/>
                </a:solidFill>
              </a:rPr>
            </a:br>
            <a:r>
              <a:rPr lang="ru-RU" sz="2200" b="1" dirty="0" smtClean="0">
                <a:solidFill>
                  <a:srgbClr val="002060"/>
                </a:solidFill>
              </a:rPr>
              <a:t> «С»</a:t>
            </a:r>
            <a:r>
              <a:rPr lang="ru-RU" sz="2200" dirty="0" smtClean="0"/>
              <a:t>.</a:t>
            </a:r>
            <a:br>
              <a:rPr lang="ru-RU" sz="2200" dirty="0" smtClean="0"/>
            </a:b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b="1" dirty="0" smtClean="0"/>
              <a:t>7.</a:t>
            </a:r>
            <a:r>
              <a:rPr lang="ru-RU" sz="2200" dirty="0" smtClean="0"/>
              <a:t> Сколько процентов солнечного света поглощают грязные окна:</a:t>
            </a:r>
            <a:br>
              <a:rPr lang="ru-RU" sz="2200" dirty="0" smtClean="0"/>
            </a:br>
            <a:r>
              <a:rPr lang="ru-RU" sz="2200" dirty="0" smtClean="0"/>
              <a:t> </a:t>
            </a:r>
            <a:r>
              <a:rPr lang="ru-RU" sz="2200" b="1" dirty="0" smtClean="0">
                <a:solidFill>
                  <a:srgbClr val="002060"/>
                </a:solidFill>
              </a:rPr>
              <a:t>30%</a:t>
            </a:r>
            <a:br>
              <a:rPr lang="ru-RU" sz="2200" b="1" dirty="0" smtClean="0">
                <a:solidFill>
                  <a:srgbClr val="002060"/>
                </a:solidFill>
              </a:rPr>
            </a:br>
            <a:r>
              <a:rPr lang="ru-RU" sz="2200" b="1" dirty="0" smtClean="0">
                <a:solidFill>
                  <a:srgbClr val="002060"/>
                </a:solidFill>
              </a:rPr>
              <a:t> 40%</a:t>
            </a:r>
            <a:br>
              <a:rPr lang="ru-RU" sz="2200" b="1" dirty="0" smtClean="0">
                <a:solidFill>
                  <a:srgbClr val="002060"/>
                </a:solidFill>
              </a:rPr>
            </a:br>
            <a:r>
              <a:rPr lang="ru-RU" sz="2200" b="1" dirty="0" smtClean="0">
                <a:solidFill>
                  <a:srgbClr val="002060"/>
                </a:solidFill>
              </a:rPr>
              <a:t> 50%.</a:t>
            </a:r>
            <a:r>
              <a:rPr lang="ru-RU" sz="2000" b="1" dirty="0" smtClean="0">
                <a:solidFill>
                  <a:srgbClr val="002060"/>
                </a:solidFill>
              </a:rPr>
              <a:t/>
            </a:r>
            <a:br>
              <a:rPr lang="ru-RU" sz="2000" b="1" dirty="0" smtClean="0">
                <a:solidFill>
                  <a:srgbClr val="002060"/>
                </a:solidFill>
              </a:rPr>
            </a:b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178698"/>
          </a:xfrm>
        </p:spPr>
        <p:txBody>
          <a:bodyPr>
            <a:normAutofit fontScale="90000"/>
          </a:bodyPr>
          <a:lstStyle/>
          <a:p>
            <a:pPr algn="l"/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200" b="1" dirty="0" smtClean="0"/>
              <a:t>8</a:t>
            </a:r>
            <a:r>
              <a:rPr lang="ru-RU" sz="2200" dirty="0" smtClean="0"/>
              <a:t>. Заполненный мешок для сбора пыли в пылесосе дает увеличение расхода электроэнергии:</a:t>
            </a:r>
            <a:br>
              <a:rPr lang="ru-RU" sz="2200" dirty="0" smtClean="0"/>
            </a:br>
            <a:r>
              <a:rPr lang="ru-RU" sz="2200" b="1" dirty="0" smtClean="0">
                <a:solidFill>
                  <a:srgbClr val="002060"/>
                </a:solidFill>
              </a:rPr>
              <a:t> на 20 %</a:t>
            </a:r>
            <a:br>
              <a:rPr lang="ru-RU" sz="2200" b="1" dirty="0" smtClean="0">
                <a:solidFill>
                  <a:srgbClr val="002060"/>
                </a:solidFill>
              </a:rPr>
            </a:br>
            <a:r>
              <a:rPr lang="ru-RU" sz="2200" b="1" dirty="0" smtClean="0">
                <a:solidFill>
                  <a:srgbClr val="002060"/>
                </a:solidFill>
              </a:rPr>
              <a:t> на 30 %</a:t>
            </a:r>
            <a:br>
              <a:rPr lang="ru-RU" sz="2200" b="1" dirty="0" smtClean="0">
                <a:solidFill>
                  <a:srgbClr val="002060"/>
                </a:solidFill>
              </a:rPr>
            </a:br>
            <a:r>
              <a:rPr lang="ru-RU" sz="2200" b="1" dirty="0" smtClean="0">
                <a:solidFill>
                  <a:srgbClr val="002060"/>
                </a:solidFill>
              </a:rPr>
              <a:t> на 40 %.</a:t>
            </a: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b="1" dirty="0" smtClean="0"/>
              <a:t>9</a:t>
            </a:r>
            <a:r>
              <a:rPr lang="ru-RU" sz="2200" dirty="0" smtClean="0"/>
              <a:t>. Накипь в электрочайнике увеличивает расход электроэнергии:</a:t>
            </a:r>
            <a:br>
              <a:rPr lang="ru-RU" sz="2200" dirty="0" smtClean="0"/>
            </a:br>
            <a:r>
              <a:rPr lang="ru-RU" sz="2200" b="1" dirty="0" smtClean="0">
                <a:solidFill>
                  <a:srgbClr val="002060"/>
                </a:solidFill>
              </a:rPr>
              <a:t> на 10%</a:t>
            </a:r>
            <a:br>
              <a:rPr lang="ru-RU" sz="2200" b="1" dirty="0" smtClean="0">
                <a:solidFill>
                  <a:srgbClr val="002060"/>
                </a:solidFill>
              </a:rPr>
            </a:br>
            <a:r>
              <a:rPr lang="ru-RU" sz="2200" b="1" dirty="0" smtClean="0">
                <a:solidFill>
                  <a:srgbClr val="002060"/>
                </a:solidFill>
              </a:rPr>
              <a:t> на 20%</a:t>
            </a:r>
            <a:br>
              <a:rPr lang="ru-RU" sz="2200" b="1" dirty="0" smtClean="0">
                <a:solidFill>
                  <a:srgbClr val="002060"/>
                </a:solidFill>
              </a:rPr>
            </a:br>
            <a:r>
              <a:rPr lang="ru-RU" sz="2200" b="1" dirty="0" smtClean="0">
                <a:solidFill>
                  <a:srgbClr val="002060"/>
                </a:solidFill>
              </a:rPr>
              <a:t> на 30%.</a:t>
            </a: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/>
              <a:t/>
            </a:r>
            <a:br>
              <a:rPr lang="ru-RU" sz="2200" dirty="0"/>
            </a:br>
            <a:r>
              <a:rPr lang="ru-RU" sz="2200" b="1" dirty="0" smtClean="0"/>
              <a:t>10</a:t>
            </a:r>
            <a:r>
              <a:rPr lang="ru-RU" sz="2200" dirty="0" smtClean="0"/>
              <a:t>. При неполной загрузке стиральной машины перерасход электроэнергии составляет:</a:t>
            </a:r>
            <a:br>
              <a:rPr lang="ru-RU" sz="2200" dirty="0" smtClean="0"/>
            </a:br>
            <a:r>
              <a:rPr lang="ru-RU" sz="2200" b="1" dirty="0" smtClean="0">
                <a:solidFill>
                  <a:srgbClr val="002060"/>
                </a:solidFill>
              </a:rPr>
              <a:t> 10-15%</a:t>
            </a:r>
            <a:br>
              <a:rPr lang="ru-RU" sz="2200" b="1" dirty="0" smtClean="0">
                <a:solidFill>
                  <a:srgbClr val="002060"/>
                </a:solidFill>
              </a:rPr>
            </a:br>
            <a:r>
              <a:rPr lang="ru-RU" sz="2200" b="1" dirty="0" smtClean="0">
                <a:solidFill>
                  <a:srgbClr val="002060"/>
                </a:solidFill>
              </a:rPr>
              <a:t> 20-25%</a:t>
            </a:r>
            <a:br>
              <a:rPr lang="ru-RU" sz="2200" b="1" dirty="0" smtClean="0">
                <a:solidFill>
                  <a:srgbClr val="002060"/>
                </a:solidFill>
              </a:rPr>
            </a:br>
            <a:r>
              <a:rPr lang="ru-RU" sz="2200" b="1" dirty="0" smtClean="0">
                <a:solidFill>
                  <a:srgbClr val="002060"/>
                </a:solidFill>
              </a:rPr>
              <a:t> 25-30%.</a:t>
            </a: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b="1" dirty="0" smtClean="0"/>
              <a:t>11.</a:t>
            </a:r>
            <a:r>
              <a:rPr lang="ru-RU" sz="2200" dirty="0" smtClean="0"/>
              <a:t> Посуда с искривлённым дном может привести к перерасходу:</a:t>
            </a:r>
            <a:br>
              <a:rPr lang="ru-RU" sz="2200" dirty="0" smtClean="0"/>
            </a:br>
            <a:r>
              <a:rPr lang="ru-RU" sz="2200" dirty="0" smtClean="0"/>
              <a:t> </a:t>
            </a:r>
            <a:r>
              <a:rPr lang="ru-RU" sz="2200" b="1" dirty="0" smtClean="0">
                <a:solidFill>
                  <a:srgbClr val="002060"/>
                </a:solidFill>
              </a:rPr>
              <a:t>10-30% электроэнергии</a:t>
            </a:r>
            <a:br>
              <a:rPr lang="ru-RU" sz="2200" b="1" dirty="0" smtClean="0">
                <a:solidFill>
                  <a:srgbClr val="002060"/>
                </a:solidFill>
              </a:rPr>
            </a:br>
            <a:r>
              <a:rPr lang="ru-RU" sz="2200" b="1" dirty="0" smtClean="0">
                <a:solidFill>
                  <a:srgbClr val="002060"/>
                </a:solidFill>
              </a:rPr>
              <a:t> 40-60%. электроэнергии</a:t>
            </a:r>
            <a:br>
              <a:rPr lang="ru-RU" sz="2200" b="1" dirty="0" smtClean="0">
                <a:solidFill>
                  <a:srgbClr val="002060"/>
                </a:solidFill>
              </a:rPr>
            </a:br>
            <a:r>
              <a:rPr lang="ru-RU" sz="2200" b="1" dirty="0" smtClean="0">
                <a:solidFill>
                  <a:srgbClr val="002060"/>
                </a:solidFill>
              </a:rPr>
              <a:t> 50-70% электроэнер</a:t>
            </a:r>
            <a:r>
              <a:rPr lang="ru-RU" sz="2000" b="1" dirty="0" smtClean="0">
                <a:solidFill>
                  <a:srgbClr val="002060"/>
                </a:solidFill>
              </a:rPr>
              <a:t>гии</a:t>
            </a:r>
            <a:endParaRPr lang="ru-RU" sz="20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02034"/>
          </a:xfrm>
        </p:spPr>
        <p:txBody>
          <a:bodyPr>
            <a:normAutofit fontScale="90000"/>
          </a:bodyPr>
          <a:lstStyle/>
          <a:p>
            <a:endParaRPr lang="ru-RU" sz="4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5819d7740029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299160"/>
            <a:ext cx="9144000" cy="6353944"/>
          </a:xfrm>
        </p:spPr>
      </p:pic>
      <p:sp>
        <p:nvSpPr>
          <p:cNvPr id="5" name="TextBox 4"/>
          <p:cNvSpPr txBox="1"/>
          <p:nvPr/>
        </p:nvSpPr>
        <p:spPr>
          <a:xfrm>
            <a:off x="6012160" y="1916832"/>
            <a:ext cx="174497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Спасибо за внимание</a:t>
            </a:r>
            <a:endParaRPr lang="ru-RU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90431801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134</TotalTime>
  <Words>63</Words>
  <Application>Microsoft Office PowerPoint</Application>
  <PresentationFormat>Экран (4:3)</PresentationFormat>
  <Paragraphs>12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Классный час: Энергосбережение</vt:lpstr>
      <vt:lpstr>Энергосбережение Рост энергопотребления рождает экологические проблемы: увеличивается нагрузка на природу, истощаются природные ресурсы. А в будущем, возможно, появится дефицит энергии. А это может снизить дальнейшее развитие нашей страны. </vt:lpstr>
      <vt:lpstr>Каждый человек должен бережно относиться к потребляемым благам цивилизации, доставляемым ему в дом воде, теплу и свету.</vt:lpstr>
      <vt:lpstr>Что такое энергосбережение?  Энергосбережение - самый дешевый и экологически чистый «источник» энергии. Это подход к экономии электроэнергии, основанный на использовании энергосберегающих технологий, которые призваны уменьшить потери электроэнергии. </vt:lpstr>
      <vt:lpstr>Способ энергосбережения: Энергосберегающая лампа- «новый век – новый свет» !  Преимущества энергосберегающих ламп: 1) Потребляют в 5 раз меньше электроэнергии, чем обычные лампочки 2) Имеют длительный срок службы –6-8 тыс. часов  3) Меньше нагружают электрические сети. 4) Пожаробезопасные </vt:lpstr>
      <vt:lpstr>Викторина «Энергоэрудит».  1. Во сколько раз энергосберегающие лампы могут снизить энергопотребление в квартире:  в 1,5 раза  в 2 раза  в 5 раз.  2. Сколько процентов электроэнергии используется впустую, если зарядное устройство для сотового телефона оставлять включенным в сеть?  0%  65%  95%.  3. Средняя стоимость производства одного кубометра воды равна стоимости:  добычи 1 кг угля  выработки 1 литра бензина  добычи 1 кг золота. </vt:lpstr>
      <vt:lpstr>4. В каком году в Европе будет наложен запрет на использование ламп накаливания:  2012 год  2015 год  2020 год. 5. Какие виды электросчетчиков выгоднее использовать в быту:  однотарифные  двухтарифные  трехтарифные. 6. Назовите самый экономичный класс бытовых приборов:  «А»  «В»  «С».   7. Сколько процентов солнечного света поглощают грязные окна:  30%  40%  50%.  </vt:lpstr>
      <vt:lpstr> 8. Заполненный мешок для сбора пыли в пылесосе дает увеличение расхода электроэнергии:  на 20 %  на 30 %  на 40 %. 9. Накипь в электрочайнике увеличивает расход электроэнергии:  на 10%  на 20%  на 30%.  10. При неполной загрузке стиральной машины перерасход электроэнергии составляет:  10-15%  20-25%  25-30%. 11. Посуда с искривлённым дном может привести к перерасходу:  10-30% электроэнергии  40-60%. электроэнергии  50-70% электроэнергии</vt:lpstr>
      <vt:lpstr>Презентация PowerPoint</vt:lpstr>
    </vt:vector>
  </TitlesOfParts>
  <Company>Reanimator Extreme Edition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Энергосбережение Рост энергопотребления рождает экологические проблемы: увеличивается нагрузка на природу, истощаются природные ресурсы. А в будущем, возможно, появится дефицит энергии. А это может снизить дальнейшее развитие нашей страны.</dc:title>
  <dc:creator>1</dc:creator>
  <cp:lastModifiedBy>Пользователь</cp:lastModifiedBy>
  <cp:revision>15</cp:revision>
  <dcterms:created xsi:type="dcterms:W3CDTF">2016-11-27T10:29:02Z</dcterms:created>
  <dcterms:modified xsi:type="dcterms:W3CDTF">2016-09-19T10:28:53Z</dcterms:modified>
</cp:coreProperties>
</file>