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80" r:id="rId4"/>
    <p:sldId id="258" r:id="rId5"/>
    <p:sldId id="281" r:id="rId6"/>
    <p:sldId id="259" r:id="rId7"/>
    <p:sldId id="260" r:id="rId8"/>
    <p:sldId id="282" r:id="rId9"/>
    <p:sldId id="283" r:id="rId10"/>
    <p:sldId id="284" r:id="rId11"/>
    <p:sldId id="262" r:id="rId12"/>
    <p:sldId id="263" r:id="rId13"/>
    <p:sldId id="28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AA56-5F97-44BE-9C77-490D141108A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AA56-5F97-44BE-9C77-490D141108A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AA56-5F97-44BE-9C77-490D141108A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AA56-5F97-44BE-9C77-490D141108A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AA56-5F97-44BE-9C77-490D141108A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AA56-5F97-44BE-9C77-490D141108A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AA56-5F97-44BE-9C77-490D141108A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AA56-5F97-44BE-9C77-490D141108A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AA56-5F97-44BE-9C77-490D141108A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AA56-5F97-44BE-9C77-490D141108A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AA56-5F97-44BE-9C77-490D141108A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0AA56-5F97-44BE-9C77-490D141108A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5100646" cy="4429155"/>
          </a:xfrm>
        </p:spPr>
        <p:txBody>
          <a:bodyPr>
            <a:normAutofit/>
          </a:bodyPr>
          <a:lstStyle/>
          <a:p>
            <a:r>
              <a:rPr lang="ru-RU" dirty="0" smtClean="0"/>
              <a:t>Кузнецов </a:t>
            </a:r>
            <a:br>
              <a:rPr lang="ru-RU" dirty="0" smtClean="0"/>
            </a:br>
            <a:r>
              <a:rPr lang="ru-RU" dirty="0" smtClean="0"/>
              <a:t>Павел </a:t>
            </a:r>
            <a:br>
              <a:rPr lang="ru-RU" dirty="0" smtClean="0"/>
            </a:br>
            <a:r>
              <a:rPr lang="ru-RU" dirty="0" err="1" smtClean="0"/>
              <a:t>Варфоломеевич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214421"/>
            <a:ext cx="3429014" cy="4617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8933688" cy="1143008"/>
          </a:xfrm>
        </p:spPr>
        <p:txBody>
          <a:bodyPr>
            <a:normAutofit fontScale="90000"/>
          </a:bodyPr>
          <a:lstStyle/>
          <a:p>
            <a:pPr marL="274320" indent="-274320" algn="l">
              <a:defRPr/>
            </a:pPr>
            <a:r>
              <a:rPr lang="ru-RU" sz="2200" dirty="0" smtClean="0"/>
              <a:t>       Мы уйдем без следа — ни имен, ни примет.</a:t>
            </a:r>
            <a:br>
              <a:rPr lang="ru-RU" sz="2200" dirty="0" smtClean="0"/>
            </a:br>
            <a:r>
              <a:rPr lang="ru-RU" sz="2200" dirty="0" smtClean="0"/>
              <a:t> Этот мир простоит еще тысячи лет.</a:t>
            </a:r>
            <a:br>
              <a:rPr lang="ru-RU" sz="2200" dirty="0" smtClean="0"/>
            </a:br>
            <a:r>
              <a:rPr lang="ru-RU" sz="2200" dirty="0" smtClean="0"/>
              <a:t> Нас и раньше тут не было — после не будет.</a:t>
            </a:r>
            <a:br>
              <a:rPr lang="ru-RU" sz="2200" dirty="0" smtClean="0"/>
            </a:br>
            <a:r>
              <a:rPr lang="ru-RU" sz="2200" dirty="0" smtClean="0"/>
              <a:t> Ни ущерба, ни пользы от этого нет.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47800"/>
            <a:ext cx="4929222" cy="1695448"/>
          </a:xfrm>
        </p:spPr>
        <p:txBody>
          <a:bodyPr>
            <a:normAutofit fontScale="77500" lnSpcReduction="20000"/>
          </a:bodyPr>
          <a:lstStyle/>
          <a:p>
            <a:pPr marL="274320" indent="-274320">
              <a:buClr>
                <a:schemeClr val="accent3"/>
              </a:buClr>
              <a:defRPr/>
            </a:pPr>
            <a:r>
              <a:rPr lang="ru-RU" dirty="0" smtClean="0"/>
              <a:t>Обратившись к изображению восточного быта, П. Кузнецов сделал его свободным и загадочным, как сама природа.</a:t>
            </a:r>
          </a:p>
          <a:p>
            <a:pPr marL="274320" indent="-274320">
              <a:buClr>
                <a:schemeClr val="accent3"/>
              </a:buClr>
              <a:defRPr/>
            </a:pPr>
            <a:endParaRPr lang="ru-RU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0"/>
            <a:ext cx="3428992" cy="27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87" y="3214686"/>
            <a:ext cx="4644289" cy="327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857752" y="3214686"/>
            <a:ext cx="4103687" cy="3255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576530" cy="603411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Лист из альбома «</a:t>
            </a:r>
            <a:r>
              <a:rPr lang="ru-RU" dirty="0" err="1" smtClean="0"/>
              <a:t>ГорнаяБухара</a:t>
            </a:r>
            <a:r>
              <a:rPr lang="ru-RU" dirty="0" smtClean="0"/>
              <a:t>».</a:t>
            </a:r>
          </a:p>
          <a:p>
            <a:pPr>
              <a:buNone/>
            </a:pPr>
            <a:r>
              <a:rPr lang="ru-RU" dirty="0" smtClean="0"/>
              <a:t>Скала </a:t>
            </a:r>
            <a:r>
              <a:rPr lang="ru-RU" dirty="0" smtClean="0"/>
              <a:t>у реки. 1923г.</a:t>
            </a:r>
          </a:p>
          <a:p>
            <a:pPr algn="ctr">
              <a:buNone/>
            </a:pPr>
            <a:r>
              <a:rPr lang="ru-RU" dirty="0" smtClean="0"/>
              <a:t>Дорога в Алупку. 1926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Цветы. 1939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71678"/>
            <a:ext cx="2928948" cy="404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214554"/>
            <a:ext cx="265815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3286124"/>
            <a:ext cx="2286016" cy="3078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647968" cy="3643338"/>
          </a:xfrm>
        </p:spPr>
        <p:txBody>
          <a:bodyPr>
            <a:normAutofit/>
          </a:bodyPr>
          <a:lstStyle/>
          <a:p>
            <a:r>
              <a:rPr lang="ru-RU" dirty="0" smtClean="0"/>
              <a:t>Умер художник 21 февраля 1968г.</a:t>
            </a:r>
          </a:p>
          <a:p>
            <a:pPr>
              <a:buNone/>
            </a:pPr>
            <a:r>
              <a:rPr lang="ru-RU" dirty="0" smtClean="0"/>
              <a:t>В начале 1970-х гг. официальные наследники Павла </a:t>
            </a:r>
            <a:r>
              <a:rPr lang="ru-RU" dirty="0" err="1" smtClean="0"/>
              <a:t>Варфоломеевича</a:t>
            </a:r>
            <a:r>
              <a:rPr lang="ru-RU" dirty="0" smtClean="0"/>
              <a:t> Кузнецова и Елены Михайловны </a:t>
            </a:r>
            <a:r>
              <a:rPr lang="ru-RU" dirty="0" err="1" smtClean="0"/>
              <a:t>Бебутовой</a:t>
            </a:r>
            <a:r>
              <a:rPr lang="ru-RU" dirty="0" smtClean="0"/>
              <a:t> — передали в дар музею имени А. Н. Радищева свыше четырехсот живописных полотен.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00438"/>
            <a:ext cx="4214842" cy="3044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571876"/>
            <a:ext cx="3849182" cy="30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тто\Pictures\Кузнецов П.В\Дом-музей октябрьская,56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1229" y="1600200"/>
            <a:ext cx="7241541" cy="4525963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14290"/>
            <a:ext cx="5929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родине художника, в Саратове, открыт Дом-музей Павла </a:t>
            </a:r>
            <a:r>
              <a:rPr lang="ru-RU" dirty="0" err="1" smtClean="0"/>
              <a:t>Варфоломеевича</a:t>
            </a:r>
            <a:r>
              <a:rPr lang="ru-RU" dirty="0" smtClean="0"/>
              <a:t> Кузнецова.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Кузнецов Павел </a:t>
            </a:r>
            <a:r>
              <a:rPr lang="ru-RU" dirty="0" err="1" smtClean="0"/>
              <a:t>Варфоломеевич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(1878 – 1968г.г.)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1785926"/>
            <a:ext cx="6862018" cy="446247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Родился в Саратове </a:t>
            </a:r>
            <a:r>
              <a:rPr lang="ru-RU" dirty="0" smtClean="0"/>
              <a:t>15 ноября </a:t>
            </a:r>
            <a:r>
              <a:rPr lang="ru-RU" dirty="0" smtClean="0"/>
              <a:t>1878 в семье иконописца. </a:t>
            </a:r>
            <a:endParaRPr lang="ru-RU" dirty="0" smtClean="0"/>
          </a:p>
          <a:p>
            <a:r>
              <a:rPr lang="ru-RU" dirty="0" smtClean="0"/>
              <a:t>Постигал </a:t>
            </a:r>
            <a:r>
              <a:rPr lang="ru-RU" dirty="0" smtClean="0"/>
              <a:t>искусство в </a:t>
            </a:r>
            <a:r>
              <a:rPr lang="ru-RU" dirty="0" err="1" smtClean="0"/>
              <a:t>Боголюбовском</a:t>
            </a:r>
            <a:r>
              <a:rPr lang="ru-RU" dirty="0" smtClean="0"/>
              <a:t> рисовальном училище родного города (1891–1897</a:t>
            </a:r>
            <a:r>
              <a:rPr lang="ru-RU" dirty="0" smtClean="0"/>
              <a:t>), </a:t>
            </a:r>
            <a:r>
              <a:rPr lang="ru-RU" dirty="0" smtClean="0"/>
              <a:t>Московском училище живописи, ваяния и зодчества (1897–1903) у К.А.Коровина и В.А.Серова, а также в частных академиях Парижа (1905</a:t>
            </a:r>
            <a:r>
              <a:rPr lang="ru-RU" dirty="0" smtClean="0"/>
              <a:t>).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Был членом объединений «Мир искусства», «Союз русских художников», «Четыре искусства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Особое значение имела для него принадлежность к кругу художников-символистов «Голубая роза», сформировавшемуся вокруг одноименной выставки 1907.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188677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тто\Pictures\Кузнецов П.В\автопортрет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785794"/>
            <a:ext cx="3351692" cy="4800600"/>
          </a:xfrm>
        </p:spPr>
      </p:pic>
      <p:sp>
        <p:nvSpPr>
          <p:cNvPr id="7" name="Прямоугольник 6"/>
          <p:cNvSpPr/>
          <p:nvPr/>
        </p:nvSpPr>
        <p:spPr>
          <a:xfrm>
            <a:off x="3571868" y="642918"/>
            <a:ext cx="5214974" cy="523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200" dirty="0" smtClean="0"/>
              <a:t>В 1902 г. сблизился с В. Я. Брюсовым и символистами. Сотрудничал с изданиями </a:t>
            </a:r>
            <a:r>
              <a:rPr lang="ru-RU" sz="2200" dirty="0" err="1" smtClean="0"/>
              <a:t>символисткого</a:t>
            </a:r>
            <a:r>
              <a:rPr lang="ru-RU" sz="2200" dirty="0" smtClean="0"/>
              <a:t> толка: журналами «Искусство», «Золотое руно», входит в объединение «Мир искусства». Излюбленный </a:t>
            </a:r>
            <a:r>
              <a:rPr lang="ru-RU" sz="2200" dirty="0" err="1" smtClean="0"/>
              <a:t>кузнецовский</a:t>
            </a:r>
            <a:r>
              <a:rPr lang="ru-RU" sz="2200" dirty="0" smtClean="0"/>
              <a:t> мотив – фонтан; зрелищем круговорота воды художник был заворожен еще в детстве, и теперь воспоминания об этом воскресают на холстах, варьирующих тему вечного круговорота жизни.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200" dirty="0" smtClean="0"/>
              <a:t>Исключительно важным событием в его жизни стала встреча с В. Э. </a:t>
            </a:r>
            <a:r>
              <a:rPr lang="ru-RU" sz="2200" dirty="0" err="1" smtClean="0"/>
              <a:t>Борисовым-Мусатовым</a:t>
            </a:r>
            <a:r>
              <a:rPr lang="ru-RU" sz="2200" dirty="0" smtClean="0"/>
              <a:t>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785794"/>
            <a:ext cx="7862150" cy="5462606"/>
          </a:xfrm>
        </p:spPr>
        <p:txBody>
          <a:bodyPr/>
          <a:lstStyle/>
          <a:p>
            <a:r>
              <a:rPr lang="ru-RU" dirty="0" smtClean="0"/>
              <a:t>Ранняя живопись Кузнецова – это мир смутных оккультных видений</a:t>
            </a:r>
          </a:p>
          <a:p>
            <a:pPr>
              <a:buNone/>
            </a:pPr>
            <a:r>
              <a:rPr lang="ru-RU" dirty="0" smtClean="0"/>
              <a:t> 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В </a:t>
            </a:r>
            <a:r>
              <a:rPr lang="ru-RU" dirty="0" err="1" smtClean="0"/>
              <a:t>саду.Весна</a:t>
            </a:r>
            <a:r>
              <a:rPr lang="ru-RU" dirty="0" smtClean="0"/>
              <a:t>.   </a:t>
            </a:r>
            <a:r>
              <a:rPr lang="ru-RU" dirty="0" smtClean="0"/>
              <a:t>1904           </a:t>
            </a:r>
            <a:r>
              <a:rPr lang="ru-RU" dirty="0" smtClean="0"/>
              <a:t>      Утро.   </a:t>
            </a:r>
            <a:r>
              <a:rPr lang="ru-RU" dirty="0" smtClean="0"/>
              <a:t>1905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010849"/>
            <a:ext cx="4143404" cy="3204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071810"/>
            <a:ext cx="272648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8" y="642918"/>
            <a:ext cx="3218680" cy="5605482"/>
          </a:xfrm>
        </p:spPr>
        <p:txBody>
          <a:bodyPr>
            <a:normAutofit fontScale="47500" lnSpcReduction="20000"/>
          </a:bodyPr>
          <a:lstStyle/>
          <a:p>
            <a:pPr marL="274320" indent="-274320">
              <a:buClr>
                <a:schemeClr val="accent3"/>
              </a:buClr>
              <a:defRPr/>
            </a:pPr>
            <a:endParaRPr lang="ru-RU" dirty="0" smtClean="0"/>
          </a:p>
          <a:p>
            <a:pPr marL="274320" indent="-274320">
              <a:buClr>
                <a:schemeClr val="accent3"/>
              </a:buClr>
              <a:defRPr/>
            </a:pPr>
            <a:r>
              <a:rPr lang="ru-RU" sz="4600" dirty="0" smtClean="0"/>
              <a:t>Написанные в 1905-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4600" dirty="0" smtClean="0"/>
              <a:t>     1906 годах картины Кузнецова "Фонтан", "Голубой фонтан" и другие пленяют тонко переданным в красках настроением грусти, томления, ожидания чего-то невысказанного... Это мечты, перелитые в краски... Фигуры без четких очертаний, как бы размытые в пространстве картин, кажется, вот-вот готовы воспарить...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515438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785918" y="6215082"/>
            <a:ext cx="2348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Голубой фонтан, 1905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9406" cy="603411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Любовь матери </a:t>
            </a:r>
            <a:r>
              <a:rPr lang="ru-RU" dirty="0" smtClean="0"/>
              <a:t>1905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dirty="0" smtClean="0"/>
              <a:t>                  Сбор </a:t>
            </a:r>
            <a:r>
              <a:rPr lang="ru-RU" dirty="0" smtClean="0"/>
              <a:t>винограда </a:t>
            </a:r>
            <a:r>
              <a:rPr lang="ru-RU" dirty="0" smtClean="0"/>
              <a:t>1907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3496703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86102" y="1714488"/>
            <a:ext cx="460675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00792"/>
          </a:xfrm>
        </p:spPr>
        <p:txBody>
          <a:bodyPr>
            <a:normAutofit/>
          </a:bodyPr>
          <a:lstStyle/>
          <a:p>
            <a:r>
              <a:rPr lang="ru-RU" dirty="0" smtClean="0"/>
              <a:t> В конце 1900-х гг. художник пережил творческий кризис. Странность его работ подчас становилась болезненной; казалось, он исчерпал себя и не способен оправдать возлагаемых на него надежд. Тем более впечатляющим было возрождение Кузнецова, обратившегося к Востоку. Решающую роль сыграли странствия художника по заволжским степям, поездки в Бухару, Самарканд, Ташкент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В степи    1908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14942" y="1214422"/>
            <a:ext cx="3718746" cy="503397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Киргизские женщины в национальных костюмах среди бескрайней зеленой степи, под высоким голубым небом устанавливают юрту, разбирают вещи; рядом неторопливо движется верблюд. Фигуры женщин, животных, предметов очень упрощены. Они лишь намеки, символы, призраки, </a:t>
            </a:r>
            <a:r>
              <a:rPr lang="ru-RU" dirty="0" smtClean="0"/>
              <a:t>миражи </a:t>
            </a:r>
            <a:r>
              <a:rPr lang="ru-RU" dirty="0" smtClean="0"/>
              <a:t>тех явлений, которые мы можем повстречать в реальной жизни. Это не конкретные женщины и даже не их обобщенный образ, а воспоминание о них, их звук, мелодия, мотив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3" y="1500174"/>
            <a:ext cx="5371479" cy="458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Все, что мы видим, — видимость только одна.</a:t>
            </a:r>
            <a:br>
              <a:rPr lang="ru-RU" sz="2000" dirty="0" smtClean="0"/>
            </a:br>
            <a:r>
              <a:rPr lang="ru-RU" sz="2000" dirty="0" smtClean="0"/>
              <a:t> Далеко от поверхности мира до дна.</a:t>
            </a:r>
            <a:br>
              <a:rPr lang="ru-RU" sz="2000" dirty="0" smtClean="0"/>
            </a:br>
            <a:r>
              <a:rPr lang="ru-RU" sz="2000" dirty="0" smtClean="0"/>
              <a:t> Полагай несущественным явное в мире,</a:t>
            </a:r>
            <a:br>
              <a:rPr lang="ru-RU" sz="2000" dirty="0" smtClean="0"/>
            </a:br>
            <a:r>
              <a:rPr lang="ru-RU" sz="2000" dirty="0" smtClean="0"/>
              <a:t> Ибо тайная сущность вещей — не видна.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43570" y="1447800"/>
            <a:ext cx="3290118" cy="4800600"/>
          </a:xfrm>
        </p:spPr>
        <p:txBody>
          <a:bodyPr>
            <a:normAutofit fontScale="47500" lnSpcReduction="20000"/>
          </a:bodyPr>
          <a:lstStyle/>
          <a:p>
            <a:r>
              <a:rPr lang="ru-RU" sz="3800" dirty="0" smtClean="0"/>
              <a:t>Загадочный для цивилизованного человека мир привлекал его своей </a:t>
            </a:r>
            <a:r>
              <a:rPr lang="ru-RU" sz="3800" dirty="0" err="1" smtClean="0"/>
              <a:t>первородностью</a:t>
            </a:r>
            <a:r>
              <a:rPr lang="ru-RU" sz="3800" dirty="0" smtClean="0"/>
              <a:t>. </a:t>
            </a:r>
          </a:p>
          <a:p>
            <a:r>
              <a:rPr lang="ru-RU" sz="3800" dirty="0" smtClean="0"/>
              <a:t>Бесконечные пространства степей и пустынь, ясная линия горизонта, небесный купол над пустой землей и простые бесхитростные люди возле своих юрт, стад, стада верблюдов и овец. </a:t>
            </a:r>
          </a:p>
          <a:p>
            <a:r>
              <a:rPr lang="ru-RU" sz="3800" dirty="0" smtClean="0"/>
              <a:t>В "степных" картинах Кузнецова сразу бросается в глаза "горизонтальность", растянутость пространства. Вертикали юрт, деревьев, фигуры верблюдов и людей как бы уравновешивают линию горизонта и плоскость земли.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14554"/>
            <a:ext cx="5342255" cy="4100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4282" y="1500174"/>
            <a:ext cx="75920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Мираж в степи         1911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582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Кузнецов  Павел  Варфоломеевич</vt:lpstr>
      <vt:lpstr>Кузнецов Павел Варфоломеевич (1878 – 1968г.г.)</vt:lpstr>
      <vt:lpstr>Слайд 3</vt:lpstr>
      <vt:lpstr>Слайд 4</vt:lpstr>
      <vt:lpstr>Слайд 5</vt:lpstr>
      <vt:lpstr>Слайд 6</vt:lpstr>
      <vt:lpstr>Слайд 7</vt:lpstr>
      <vt:lpstr> В степи    1908 </vt:lpstr>
      <vt:lpstr>Все, что мы видим, — видимость только одна.  Далеко от поверхности мира до дна.  Полагай несущественным явное в мире,  Ибо тайная сущность вещей — не видна.</vt:lpstr>
      <vt:lpstr>       Мы уйдем без следа — ни имен, ни примет.  Этот мир простоит еще тысячи лет.  Нас и раньше тут не было — после не будет.  Ни ущерба, ни пользы от этого нет. 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Мастера живописи Саратова</dc:title>
  <dc:creator>XP GAME 2009</dc:creator>
  <cp:lastModifiedBy>User</cp:lastModifiedBy>
  <cp:revision>17</cp:revision>
  <dcterms:created xsi:type="dcterms:W3CDTF">2011-11-16T15:35:30Z</dcterms:created>
  <dcterms:modified xsi:type="dcterms:W3CDTF">2016-12-02T17:50:08Z</dcterms:modified>
</cp:coreProperties>
</file>