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D1E1B"/>
    <a:srgbClr val="820041"/>
    <a:srgbClr val="006600"/>
    <a:srgbClr val="339933"/>
    <a:srgbClr val="B45608"/>
    <a:srgbClr val="CC0066"/>
    <a:srgbClr val="A42320"/>
    <a:srgbClr val="C42A26"/>
    <a:srgbClr val="B05408"/>
    <a:srgbClr val="99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1" autoAdjust="0"/>
    <p:restoredTop sz="94660"/>
  </p:normalViewPr>
  <p:slideViewPr>
    <p:cSldViewPr>
      <p:cViewPr>
        <p:scale>
          <a:sx n="66" d="100"/>
          <a:sy n="66" d="100"/>
        </p:scale>
        <p:origin x="-151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66" y="500042"/>
            <a:ext cx="4214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МОРФОЛОГИЧЕСКИЙ РАЗБОР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ИМЕНИ СУЩЕСТВИТЕЛЬНОГО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1142984"/>
            <a:ext cx="678664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1.Выписать слово из предложения в той форме, в которой оно употреблено</a:t>
            </a:r>
          </a:p>
          <a:p>
            <a:r>
              <a:rPr lang="ru-RU" sz="2000" dirty="0" smtClean="0"/>
              <a:t>2. Указать часть речи </a:t>
            </a:r>
          </a:p>
          <a:p>
            <a:r>
              <a:rPr lang="ru-RU" sz="2000" dirty="0" smtClean="0"/>
              <a:t>3. записать слово в начальной форме</a:t>
            </a:r>
          </a:p>
          <a:p>
            <a:r>
              <a:rPr lang="ru-RU" sz="2000" dirty="0" smtClean="0"/>
              <a:t>4. Перечислить постоянные признаки </a:t>
            </a:r>
          </a:p>
          <a:p>
            <a:r>
              <a:rPr lang="ru-RU" sz="2000" dirty="0" smtClean="0"/>
              <a:t>(одушевлённое или неодушевлённое, собственное или нарицательное, </a:t>
            </a:r>
            <a:r>
              <a:rPr lang="ru-RU" sz="2000" dirty="0" smtClean="0"/>
              <a:t>склонение, род)</a:t>
            </a:r>
            <a:endParaRPr lang="ru-RU" sz="2000" dirty="0" smtClean="0"/>
          </a:p>
          <a:p>
            <a:r>
              <a:rPr lang="ru-RU" sz="2000" dirty="0" smtClean="0"/>
              <a:t>5. Перечислить непостоянные признаки </a:t>
            </a:r>
            <a:r>
              <a:rPr lang="ru-RU" sz="2000" dirty="0" smtClean="0"/>
              <a:t>(число</a:t>
            </a:r>
            <a:r>
              <a:rPr lang="ru-RU" sz="2000" dirty="0" smtClean="0"/>
              <a:t>, падеж</a:t>
            </a:r>
          </a:p>
          <a:p>
            <a:r>
              <a:rPr lang="ru-RU" sz="2000" dirty="0" smtClean="0"/>
              <a:t>6. Указать синтаксическую роль в предложении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00430" y="400050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820041"/>
                </a:solidFill>
              </a:rPr>
              <a:t>ОБРАЗЕЦ</a:t>
            </a:r>
            <a:endParaRPr lang="ru-RU" b="1" dirty="0">
              <a:solidFill>
                <a:srgbClr val="82004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4286256"/>
            <a:ext cx="692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В</a:t>
            </a:r>
            <a:r>
              <a:rPr lang="ru-RU" sz="2400" dirty="0" smtClean="0"/>
              <a:t> холодном </a:t>
            </a:r>
            <a:r>
              <a:rPr lang="ru-RU" sz="2400" b="1" i="1" dirty="0" smtClean="0"/>
              <a:t>воздухе</a:t>
            </a:r>
            <a:r>
              <a:rPr lang="ru-RU" sz="2400" dirty="0" smtClean="0"/>
              <a:t> разливается сизый </a:t>
            </a:r>
            <a:r>
              <a:rPr lang="ru-RU" sz="2400" dirty="0" smtClean="0"/>
              <a:t>туман.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4786322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 воздухе – сущ., н. ф. воздух, </a:t>
            </a:r>
            <a:r>
              <a:rPr lang="ru-RU" sz="2400" b="1" dirty="0" err="1" smtClean="0"/>
              <a:t>неодуш</a:t>
            </a:r>
            <a:r>
              <a:rPr lang="ru-RU" sz="2400" b="1" dirty="0" smtClean="0"/>
              <a:t>., </a:t>
            </a:r>
            <a:r>
              <a:rPr lang="ru-RU" sz="2400" b="1" dirty="0" err="1" smtClean="0"/>
              <a:t>нариц</a:t>
            </a:r>
            <a:r>
              <a:rPr lang="ru-RU" sz="2400" b="1" dirty="0" smtClean="0"/>
              <a:t>., 2 </a:t>
            </a:r>
            <a:r>
              <a:rPr lang="ru-RU" sz="2400" b="1" dirty="0" err="1" smtClean="0"/>
              <a:t>скл</a:t>
            </a:r>
            <a:r>
              <a:rPr lang="ru-RU" sz="2400" b="1" dirty="0" smtClean="0"/>
              <a:t>., 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м. р.,  ед. ч.,  П. п.    </a:t>
            </a:r>
            <a:endParaRPr lang="ru-RU" sz="2400" b="1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10800000" flipH="1">
            <a:off x="1142976" y="5286388"/>
            <a:ext cx="1500198" cy="28661"/>
          </a:xfrm>
          <a:prstGeom prst="line">
            <a:avLst/>
          </a:prstGeom>
          <a:ln w="317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0298" y="214290"/>
            <a:ext cx="4214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МОРФОЛОГИЧЕСКИЙ РАЗБОР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ИМЕНИ  ПРИЛАГАТЕЛЬНОГО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928670"/>
            <a:ext cx="81439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1.Выписать слово из предложения в той форме, в которой оно </a:t>
            </a:r>
            <a:r>
              <a:rPr lang="ru-RU" sz="2000" dirty="0" smtClean="0"/>
              <a:t>употреблено </a:t>
            </a:r>
          </a:p>
          <a:p>
            <a:r>
              <a:rPr lang="ru-RU" sz="2000" dirty="0" smtClean="0"/>
              <a:t>2.В скобках указать имя существительное, с которым оно связано</a:t>
            </a:r>
          </a:p>
          <a:p>
            <a:r>
              <a:rPr lang="ru-RU" sz="2000" dirty="0" smtClean="0"/>
              <a:t>3</a:t>
            </a:r>
            <a:r>
              <a:rPr lang="ru-RU" sz="2000" dirty="0" smtClean="0"/>
              <a:t>. </a:t>
            </a:r>
            <a:r>
              <a:rPr lang="ru-RU" sz="2000" dirty="0" smtClean="0"/>
              <a:t>Указать часть речи </a:t>
            </a:r>
          </a:p>
          <a:p>
            <a:r>
              <a:rPr lang="ru-RU" sz="2000" dirty="0" smtClean="0"/>
              <a:t>4. </a:t>
            </a:r>
            <a:r>
              <a:rPr lang="ru-RU" sz="2000" dirty="0" smtClean="0"/>
              <a:t>записать слово в начальной </a:t>
            </a:r>
            <a:r>
              <a:rPr lang="ru-RU" sz="2000" dirty="0" smtClean="0"/>
              <a:t>форме (ед. ч., м. р., И. п.)</a:t>
            </a:r>
            <a:endParaRPr lang="ru-RU" sz="2000" dirty="0" smtClean="0"/>
          </a:p>
          <a:p>
            <a:r>
              <a:rPr lang="ru-RU" sz="2000" dirty="0" smtClean="0"/>
              <a:t>5. </a:t>
            </a:r>
            <a:r>
              <a:rPr lang="ru-RU" sz="2000" dirty="0" smtClean="0"/>
              <a:t>Перечислить постоянные </a:t>
            </a:r>
            <a:r>
              <a:rPr lang="ru-RU" sz="2000" dirty="0" smtClean="0"/>
              <a:t>признаки: разряд</a:t>
            </a:r>
            <a:endParaRPr lang="ru-RU" sz="2000" dirty="0" smtClean="0"/>
          </a:p>
          <a:p>
            <a:r>
              <a:rPr lang="ru-RU" sz="2000" dirty="0" smtClean="0"/>
              <a:t>(качественные, относительные, притяжательные)</a:t>
            </a:r>
            <a:endParaRPr lang="ru-RU" sz="2000" dirty="0" smtClean="0"/>
          </a:p>
          <a:p>
            <a:r>
              <a:rPr lang="ru-RU" sz="2000" dirty="0" smtClean="0"/>
              <a:t>6. </a:t>
            </a:r>
            <a:r>
              <a:rPr lang="ru-RU" sz="2000" dirty="0" smtClean="0"/>
              <a:t>Перечислить непостоянные признаки </a:t>
            </a:r>
            <a:r>
              <a:rPr lang="ru-RU" sz="2000" dirty="0" smtClean="0"/>
              <a:t>: форма полная/краткая (у качественных), степень сравнения (у качественных, если есть), число,  род  (только в ед. ч.), падеж.</a:t>
            </a:r>
            <a:endParaRPr lang="ru-RU" sz="2000" dirty="0" smtClean="0"/>
          </a:p>
          <a:p>
            <a:r>
              <a:rPr lang="ru-RU" sz="2000" dirty="0" smtClean="0"/>
              <a:t>7. </a:t>
            </a:r>
            <a:r>
              <a:rPr lang="ru-RU" sz="2000" dirty="0" smtClean="0"/>
              <a:t>Указать синтаксическую роль в </a:t>
            </a:r>
            <a:r>
              <a:rPr lang="ru-RU" sz="2000" dirty="0" smtClean="0"/>
              <a:t>предложении</a:t>
            </a:r>
            <a:endParaRPr lang="ru-RU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643306" y="4357694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8D1E1B"/>
                </a:solidFill>
              </a:rPr>
              <a:t>ОБРАЗЕЦ</a:t>
            </a:r>
            <a:endParaRPr lang="ru-RU" b="1" dirty="0">
              <a:solidFill>
                <a:srgbClr val="8D1E1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4643446"/>
            <a:ext cx="62151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</a:t>
            </a:r>
            <a:r>
              <a:rPr lang="ru-RU" sz="2400" b="1" i="1" dirty="0" smtClean="0"/>
              <a:t>холодном</a:t>
            </a:r>
            <a:r>
              <a:rPr lang="ru-RU" sz="2400" dirty="0" smtClean="0"/>
              <a:t> воздухе разливается сизый </a:t>
            </a:r>
            <a:r>
              <a:rPr lang="ru-RU" sz="2400" dirty="0" smtClean="0"/>
              <a:t>туман.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28662" y="5214950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Холодном (в воздухе) – прил., н. ф. холодный, качеств., 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полная ф. ед. ч., м. р., П. п.</a:t>
            </a:r>
            <a:endParaRPr lang="ru-RU" sz="2400" b="1" dirty="0"/>
          </a:p>
        </p:txBody>
      </p:sp>
      <p:sp>
        <p:nvSpPr>
          <p:cNvPr id="18" name="Полилиния 17"/>
          <p:cNvSpPr/>
          <p:nvPr/>
        </p:nvSpPr>
        <p:spPr>
          <a:xfrm>
            <a:off x="1059542" y="5690165"/>
            <a:ext cx="1440756" cy="96289"/>
          </a:xfrm>
          <a:custGeom>
            <a:avLst/>
            <a:gdLst>
              <a:gd name="connsiteX0" fmla="*/ 0 w 1030514"/>
              <a:gd name="connsiteY0" fmla="*/ 115550 h 132655"/>
              <a:gd name="connsiteX1" fmla="*/ 29028 w 1030514"/>
              <a:gd name="connsiteY1" fmla="*/ 57493 h 132655"/>
              <a:gd name="connsiteX2" fmla="*/ 130628 w 1030514"/>
              <a:gd name="connsiteY2" fmla="*/ 13950 h 132655"/>
              <a:gd name="connsiteX3" fmla="*/ 174171 w 1030514"/>
              <a:gd name="connsiteY3" fmla="*/ 28465 h 132655"/>
              <a:gd name="connsiteX4" fmla="*/ 188686 w 1030514"/>
              <a:gd name="connsiteY4" fmla="*/ 86522 h 132655"/>
              <a:gd name="connsiteX5" fmla="*/ 290286 w 1030514"/>
              <a:gd name="connsiteY5" fmla="*/ 101036 h 132655"/>
              <a:gd name="connsiteX6" fmla="*/ 333828 w 1030514"/>
              <a:gd name="connsiteY6" fmla="*/ 57493 h 132655"/>
              <a:gd name="connsiteX7" fmla="*/ 420914 w 1030514"/>
              <a:gd name="connsiteY7" fmla="*/ 28465 h 132655"/>
              <a:gd name="connsiteX8" fmla="*/ 464457 w 1030514"/>
              <a:gd name="connsiteY8" fmla="*/ 72007 h 132655"/>
              <a:gd name="connsiteX9" fmla="*/ 566057 w 1030514"/>
              <a:gd name="connsiteY9" fmla="*/ 115550 h 132655"/>
              <a:gd name="connsiteX10" fmla="*/ 638628 w 1030514"/>
              <a:gd name="connsiteY10" fmla="*/ 42979 h 132655"/>
              <a:gd name="connsiteX11" fmla="*/ 682171 w 1030514"/>
              <a:gd name="connsiteY11" fmla="*/ 28465 h 132655"/>
              <a:gd name="connsiteX12" fmla="*/ 769257 w 1030514"/>
              <a:gd name="connsiteY12" fmla="*/ 13950 h 132655"/>
              <a:gd name="connsiteX13" fmla="*/ 812800 w 1030514"/>
              <a:gd name="connsiteY13" fmla="*/ 28465 h 132655"/>
              <a:gd name="connsiteX14" fmla="*/ 841828 w 1030514"/>
              <a:gd name="connsiteY14" fmla="*/ 72007 h 132655"/>
              <a:gd name="connsiteX15" fmla="*/ 928914 w 1030514"/>
              <a:gd name="connsiteY15" fmla="*/ 101036 h 132655"/>
              <a:gd name="connsiteX16" fmla="*/ 1030514 w 1030514"/>
              <a:gd name="connsiteY16" fmla="*/ 28465 h 132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0514" h="132655">
                <a:moveTo>
                  <a:pt x="0" y="115550"/>
                </a:moveTo>
                <a:cubicBezTo>
                  <a:pt x="9676" y="96198"/>
                  <a:pt x="15177" y="74115"/>
                  <a:pt x="29028" y="57493"/>
                </a:cubicBezTo>
                <a:cubicBezTo>
                  <a:pt x="55404" y="25842"/>
                  <a:pt x="94259" y="23043"/>
                  <a:pt x="130628" y="13950"/>
                </a:cubicBezTo>
                <a:cubicBezTo>
                  <a:pt x="145142" y="18788"/>
                  <a:pt x="164613" y="16518"/>
                  <a:pt x="174171" y="28465"/>
                </a:cubicBezTo>
                <a:cubicBezTo>
                  <a:pt x="186632" y="44042"/>
                  <a:pt x="171770" y="75950"/>
                  <a:pt x="188686" y="86522"/>
                </a:cubicBezTo>
                <a:cubicBezTo>
                  <a:pt x="217697" y="104653"/>
                  <a:pt x="256419" y="96198"/>
                  <a:pt x="290286" y="101036"/>
                </a:cubicBezTo>
                <a:cubicBezTo>
                  <a:pt x="304800" y="86522"/>
                  <a:pt x="315885" y="67461"/>
                  <a:pt x="333828" y="57493"/>
                </a:cubicBezTo>
                <a:cubicBezTo>
                  <a:pt x="360576" y="42633"/>
                  <a:pt x="420914" y="28465"/>
                  <a:pt x="420914" y="28465"/>
                </a:cubicBezTo>
                <a:cubicBezTo>
                  <a:pt x="435428" y="42979"/>
                  <a:pt x="447754" y="60076"/>
                  <a:pt x="464457" y="72007"/>
                </a:cubicBezTo>
                <a:cubicBezTo>
                  <a:pt x="495847" y="94428"/>
                  <a:pt x="530521" y="103705"/>
                  <a:pt x="566057" y="115550"/>
                </a:cubicBezTo>
                <a:cubicBezTo>
                  <a:pt x="668173" y="81512"/>
                  <a:pt x="548952" y="132655"/>
                  <a:pt x="638628" y="42979"/>
                </a:cubicBezTo>
                <a:cubicBezTo>
                  <a:pt x="649446" y="32161"/>
                  <a:pt x="667236" y="31784"/>
                  <a:pt x="682171" y="28465"/>
                </a:cubicBezTo>
                <a:cubicBezTo>
                  <a:pt x="710899" y="22081"/>
                  <a:pt x="740228" y="18788"/>
                  <a:pt x="769257" y="13950"/>
                </a:cubicBezTo>
                <a:cubicBezTo>
                  <a:pt x="783771" y="18788"/>
                  <a:pt x="800853" y="18907"/>
                  <a:pt x="812800" y="28465"/>
                </a:cubicBezTo>
                <a:cubicBezTo>
                  <a:pt x="826421" y="39362"/>
                  <a:pt x="827036" y="62762"/>
                  <a:pt x="841828" y="72007"/>
                </a:cubicBezTo>
                <a:cubicBezTo>
                  <a:pt x="867776" y="88224"/>
                  <a:pt x="928914" y="101036"/>
                  <a:pt x="928914" y="101036"/>
                </a:cubicBezTo>
                <a:cubicBezTo>
                  <a:pt x="949121" y="0"/>
                  <a:pt x="918759" y="28465"/>
                  <a:pt x="1030514" y="28465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214290"/>
            <a:ext cx="4214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МОРФОЛОГИЧЕСКИЙ РАЗБОР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ГЛАГОЛА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714356"/>
            <a:ext cx="78581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1.Выписать слово из предложения в той форме, в которой оно употреблено</a:t>
            </a:r>
          </a:p>
          <a:p>
            <a:r>
              <a:rPr lang="ru-RU" sz="2000" dirty="0" smtClean="0"/>
              <a:t>2. Указать часть речи </a:t>
            </a:r>
          </a:p>
          <a:p>
            <a:r>
              <a:rPr lang="ru-RU" sz="2000" dirty="0" smtClean="0"/>
              <a:t>3. записать слово в неопределённой форме (инфинитив: что делать?, что сделать?</a:t>
            </a:r>
            <a:endParaRPr lang="ru-RU" sz="2000" dirty="0" smtClean="0"/>
          </a:p>
          <a:p>
            <a:r>
              <a:rPr lang="ru-RU" sz="2000" dirty="0" smtClean="0"/>
              <a:t>4. Перечислить постоянные </a:t>
            </a:r>
            <a:r>
              <a:rPr lang="ru-RU" sz="2000" dirty="0" smtClean="0"/>
              <a:t>признаки: (переходный/непереходный, возвратный (если есть: СЬ, СЯ), вид (совершенный - что сделать?, </a:t>
            </a:r>
            <a:r>
              <a:rPr lang="ru-RU" sz="2000" dirty="0" err="1" smtClean="0"/>
              <a:t>невовершенный</a:t>
            </a:r>
            <a:r>
              <a:rPr lang="ru-RU" sz="2000" dirty="0" smtClean="0"/>
              <a:t> – что делать?), спряжение)</a:t>
            </a:r>
            <a:endParaRPr lang="ru-RU" sz="2000" dirty="0" smtClean="0"/>
          </a:p>
          <a:p>
            <a:r>
              <a:rPr lang="ru-RU" sz="2000" dirty="0" smtClean="0"/>
              <a:t>5. Перечислить </a:t>
            </a:r>
            <a:r>
              <a:rPr lang="ru-RU" sz="2000" dirty="0" smtClean="0"/>
              <a:t>непостоянные признаки: (наклонение (изъявительное, условное, повелительное), время (в изъявительном), число, лицо (в н. </a:t>
            </a:r>
            <a:r>
              <a:rPr lang="ru-RU" sz="2000" dirty="0" err="1" smtClean="0"/>
              <a:t>вр</a:t>
            </a:r>
            <a:r>
              <a:rPr lang="ru-RU" sz="2000" dirty="0" smtClean="0"/>
              <a:t>. и б. </a:t>
            </a:r>
            <a:r>
              <a:rPr lang="ru-RU" sz="2000" dirty="0" err="1" smtClean="0"/>
              <a:t>вр</a:t>
            </a:r>
            <a:r>
              <a:rPr lang="ru-RU" sz="2000" dirty="0" smtClean="0"/>
              <a:t>, в повелительном и изъявительном), род (в ед. ч. пр. </a:t>
            </a:r>
            <a:r>
              <a:rPr lang="ru-RU" sz="2000" dirty="0" err="1" smtClean="0"/>
              <a:t>вр</a:t>
            </a:r>
            <a:r>
              <a:rPr lang="ru-RU" sz="2000" dirty="0" smtClean="0"/>
              <a:t>.),.</a:t>
            </a:r>
            <a:endParaRPr lang="ru-RU" sz="2000" dirty="0" smtClean="0"/>
          </a:p>
          <a:p>
            <a:r>
              <a:rPr lang="ru-RU" sz="2000" dirty="0" smtClean="0"/>
              <a:t>6. Указать </a:t>
            </a:r>
            <a:r>
              <a:rPr lang="ru-RU" sz="2000" dirty="0" err="1" smtClean="0"/>
              <a:t>с</a:t>
            </a:r>
            <a:r>
              <a:rPr lang="ru-RU" sz="2000" dirty="0" err="1" smtClean="0"/>
              <a:t>пове</a:t>
            </a:r>
            <a:r>
              <a:rPr lang="ru-RU" sz="2000" dirty="0" err="1" smtClean="0"/>
              <a:t>интаксическую</a:t>
            </a:r>
            <a:r>
              <a:rPr lang="ru-RU" sz="2000" dirty="0" smtClean="0"/>
              <a:t> </a:t>
            </a:r>
            <a:r>
              <a:rPr lang="ru-RU" sz="2000" dirty="0" smtClean="0"/>
              <a:t>роль в </a:t>
            </a:r>
            <a:r>
              <a:rPr lang="ru-RU" sz="2000" dirty="0" smtClean="0"/>
              <a:t>предложении</a:t>
            </a:r>
            <a:endParaRPr lang="ru-RU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71868" y="442913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8D1E1B"/>
                </a:solidFill>
              </a:rPr>
              <a:t>ОБРАЗЕЦ</a:t>
            </a:r>
            <a:endParaRPr lang="ru-RU" b="1" dirty="0">
              <a:solidFill>
                <a:srgbClr val="8D1E1B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4786322"/>
            <a:ext cx="685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холодном воздухе </a:t>
            </a:r>
            <a:r>
              <a:rPr lang="ru-RU" sz="2400" b="1" i="1" dirty="0" smtClean="0"/>
              <a:t>разливается</a:t>
            </a:r>
            <a:r>
              <a:rPr lang="ru-RU" sz="2400" dirty="0" smtClean="0"/>
              <a:t> сизый </a:t>
            </a:r>
            <a:r>
              <a:rPr lang="ru-RU" sz="2400" dirty="0" smtClean="0"/>
              <a:t>туман.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5214950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Разливается – гл., н. ф. разливаться, </a:t>
            </a:r>
            <a:r>
              <a:rPr lang="ru-RU" sz="2400" dirty="0" err="1" smtClean="0"/>
              <a:t>неперех</a:t>
            </a:r>
            <a:r>
              <a:rPr lang="ru-RU" sz="2400" dirty="0" smtClean="0"/>
              <a:t>., </a:t>
            </a:r>
            <a:r>
              <a:rPr lang="ru-RU" sz="2400" dirty="0" err="1" smtClean="0"/>
              <a:t>возвр</a:t>
            </a:r>
            <a:r>
              <a:rPr lang="ru-RU" sz="2400" dirty="0" smtClean="0"/>
              <a:t>., несов. </a:t>
            </a:r>
          </a:p>
          <a:p>
            <a:endParaRPr lang="ru-RU" sz="2400" dirty="0" smtClean="0"/>
          </a:p>
          <a:p>
            <a:r>
              <a:rPr lang="ru-RU" sz="2400" dirty="0" smtClean="0"/>
              <a:t>в</a:t>
            </a:r>
            <a:r>
              <a:rPr lang="ru-RU" sz="2400" dirty="0" smtClean="0"/>
              <a:t>., </a:t>
            </a:r>
            <a:r>
              <a:rPr lang="en-US" sz="2400" dirty="0" smtClean="0"/>
              <a:t>II</a:t>
            </a:r>
            <a:r>
              <a:rPr lang="ru-RU" sz="2400" dirty="0" smtClean="0"/>
              <a:t>  </a:t>
            </a:r>
            <a:r>
              <a:rPr lang="ru-RU" sz="2400" dirty="0" err="1" smtClean="0"/>
              <a:t>спр</a:t>
            </a:r>
            <a:r>
              <a:rPr lang="ru-RU" sz="2400" dirty="0" smtClean="0"/>
              <a:t>., изъяв. н.,  н. </a:t>
            </a:r>
            <a:r>
              <a:rPr lang="ru-RU" sz="2400" dirty="0" err="1" smtClean="0"/>
              <a:t>вр</a:t>
            </a:r>
            <a:r>
              <a:rPr lang="ru-RU" sz="2400" dirty="0" smtClean="0"/>
              <a:t>.,  ед. ч., 3 л., </a:t>
            </a:r>
            <a:endParaRPr lang="ru-RU" sz="24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857224" y="5643578"/>
            <a:ext cx="1500198" cy="1588"/>
          </a:xfrm>
          <a:prstGeom prst="line">
            <a:avLst/>
          </a:prstGeom>
          <a:ln w="222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85786" y="5786454"/>
            <a:ext cx="1500198" cy="1588"/>
          </a:xfrm>
          <a:prstGeom prst="line">
            <a:avLst/>
          </a:prstGeom>
          <a:ln w="222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0298" y="214290"/>
            <a:ext cx="4214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МОРФОЛОГИЧЕСКИЙ РАЗБОР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	</a:t>
            </a:r>
            <a:r>
              <a:rPr lang="ru-RU" b="1" dirty="0" smtClean="0">
                <a:solidFill>
                  <a:srgbClr val="FF0000"/>
                </a:solidFill>
              </a:rPr>
              <a:t>ПРИЧАСТИЯ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928670"/>
            <a:ext cx="81439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1.Выписать слово из предложения в той форме, в которой оно </a:t>
            </a:r>
            <a:r>
              <a:rPr lang="ru-RU" sz="2000" dirty="0" smtClean="0"/>
              <a:t>употреблено </a:t>
            </a:r>
          </a:p>
          <a:p>
            <a:r>
              <a:rPr lang="ru-RU" sz="2000" dirty="0" smtClean="0"/>
              <a:t>2.В скобках указать имя существительное, с которым оно связано</a:t>
            </a:r>
          </a:p>
          <a:p>
            <a:r>
              <a:rPr lang="ru-RU" sz="2000" dirty="0" smtClean="0"/>
              <a:t>3</a:t>
            </a:r>
            <a:r>
              <a:rPr lang="ru-RU" sz="2000" dirty="0" smtClean="0"/>
              <a:t>. </a:t>
            </a:r>
            <a:r>
              <a:rPr lang="ru-RU" sz="2000" dirty="0" smtClean="0"/>
              <a:t>Указать часть речи </a:t>
            </a:r>
          </a:p>
          <a:p>
            <a:r>
              <a:rPr lang="ru-RU" sz="2000" dirty="0" smtClean="0"/>
              <a:t>4. </a:t>
            </a:r>
            <a:r>
              <a:rPr lang="ru-RU" sz="2000" dirty="0" smtClean="0"/>
              <a:t>записать слово в начальной </a:t>
            </a:r>
            <a:r>
              <a:rPr lang="ru-RU" sz="2000" dirty="0" smtClean="0"/>
              <a:t>форме (ед. ч., м. р., И. п.)</a:t>
            </a:r>
            <a:endParaRPr lang="ru-RU" sz="2000" dirty="0" smtClean="0"/>
          </a:p>
          <a:p>
            <a:r>
              <a:rPr lang="ru-RU" sz="2000" dirty="0" smtClean="0"/>
              <a:t>5. Перечислить постоянные признаки: разряд</a:t>
            </a:r>
            <a:endParaRPr lang="ru-RU" sz="2000" dirty="0" smtClean="0"/>
          </a:p>
          <a:p>
            <a:r>
              <a:rPr lang="ru-RU" sz="2000" dirty="0" smtClean="0"/>
              <a:t>(действительное или страдательное</a:t>
            </a:r>
            <a:endParaRPr lang="ru-RU" sz="2000" dirty="0" smtClean="0"/>
          </a:p>
          <a:p>
            <a:r>
              <a:rPr lang="ru-RU" sz="2000" dirty="0" smtClean="0"/>
              <a:t>6. Признаки глагола: возвратный (если СЬ, СЯ), вид, время.</a:t>
            </a:r>
          </a:p>
          <a:p>
            <a:r>
              <a:rPr lang="ru-RU" sz="2000" dirty="0" smtClean="0"/>
              <a:t>7. Признаки прилагательного: число, род (в ед. ч.), падеж.</a:t>
            </a:r>
            <a:endParaRPr lang="ru-RU" sz="2000" dirty="0" smtClean="0"/>
          </a:p>
          <a:p>
            <a:r>
              <a:rPr lang="ru-RU" sz="2000" dirty="0" smtClean="0"/>
              <a:t>7. </a:t>
            </a:r>
            <a:r>
              <a:rPr lang="ru-RU" sz="2000" dirty="0" smtClean="0"/>
              <a:t>Указать синтаксическую </a:t>
            </a:r>
            <a:r>
              <a:rPr lang="ru-RU" sz="2000" dirty="0" smtClean="0"/>
              <a:t>роль </a:t>
            </a:r>
            <a:r>
              <a:rPr lang="ru-RU" sz="2000" dirty="0" smtClean="0"/>
              <a:t>в </a:t>
            </a:r>
            <a:r>
              <a:rPr lang="ru-RU" sz="2000" dirty="0" smtClean="0"/>
              <a:t>предложении</a:t>
            </a:r>
            <a:endParaRPr lang="ru-RU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643306" y="407194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8D1E1B"/>
                </a:solidFill>
              </a:rPr>
              <a:t>ОБРАЗЕЦ</a:t>
            </a:r>
            <a:endParaRPr lang="ru-RU" b="1" dirty="0">
              <a:solidFill>
                <a:srgbClr val="8D1E1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4643446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Машина выехала на дорогу,</a:t>
            </a:r>
            <a:r>
              <a:rPr lang="ru-RU" sz="2400" b="1" dirty="0" smtClean="0"/>
              <a:t> </a:t>
            </a:r>
            <a:r>
              <a:rPr lang="ru-RU" sz="2400" b="1" i="1" dirty="0" smtClean="0"/>
              <a:t>запорошенную </a:t>
            </a:r>
            <a:r>
              <a:rPr lang="ru-RU" sz="2400" dirty="0" smtClean="0"/>
              <a:t>снегом</a:t>
            </a:r>
            <a:r>
              <a:rPr lang="ru-RU" sz="2400" b="1" i="1" dirty="0" smtClean="0"/>
              <a:t>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28662" y="5214950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запорешенную</a:t>
            </a:r>
            <a:r>
              <a:rPr lang="ru-RU" sz="2400" b="1" dirty="0" smtClean="0"/>
              <a:t> (снегом) – </a:t>
            </a:r>
            <a:r>
              <a:rPr lang="ru-RU" sz="2400" b="1" dirty="0" err="1" smtClean="0"/>
              <a:t>прич</a:t>
            </a:r>
            <a:r>
              <a:rPr lang="ru-RU" sz="2400" b="1" dirty="0" smtClean="0"/>
              <a:t>., н. ф. запорошенный, 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страд.,  сов. В., пр. </a:t>
            </a:r>
            <a:r>
              <a:rPr lang="ru-RU" sz="2400" b="1" dirty="0" err="1" smtClean="0"/>
              <a:t>вр</a:t>
            </a:r>
            <a:r>
              <a:rPr lang="ru-RU" sz="2400" b="1" dirty="0" smtClean="0"/>
              <a:t>., ед. ч., ж. р., В. п.</a:t>
            </a:r>
            <a:endParaRPr lang="ru-RU" sz="2400" b="1" dirty="0"/>
          </a:p>
        </p:txBody>
      </p:sp>
      <p:sp>
        <p:nvSpPr>
          <p:cNvPr id="11" name="Полилиния 10"/>
          <p:cNvSpPr/>
          <p:nvPr/>
        </p:nvSpPr>
        <p:spPr>
          <a:xfrm>
            <a:off x="1059542" y="5690165"/>
            <a:ext cx="2012260" cy="96289"/>
          </a:xfrm>
          <a:custGeom>
            <a:avLst/>
            <a:gdLst>
              <a:gd name="connsiteX0" fmla="*/ 0 w 1030514"/>
              <a:gd name="connsiteY0" fmla="*/ 115550 h 132655"/>
              <a:gd name="connsiteX1" fmla="*/ 29028 w 1030514"/>
              <a:gd name="connsiteY1" fmla="*/ 57493 h 132655"/>
              <a:gd name="connsiteX2" fmla="*/ 130628 w 1030514"/>
              <a:gd name="connsiteY2" fmla="*/ 13950 h 132655"/>
              <a:gd name="connsiteX3" fmla="*/ 174171 w 1030514"/>
              <a:gd name="connsiteY3" fmla="*/ 28465 h 132655"/>
              <a:gd name="connsiteX4" fmla="*/ 188686 w 1030514"/>
              <a:gd name="connsiteY4" fmla="*/ 86522 h 132655"/>
              <a:gd name="connsiteX5" fmla="*/ 290286 w 1030514"/>
              <a:gd name="connsiteY5" fmla="*/ 101036 h 132655"/>
              <a:gd name="connsiteX6" fmla="*/ 333828 w 1030514"/>
              <a:gd name="connsiteY6" fmla="*/ 57493 h 132655"/>
              <a:gd name="connsiteX7" fmla="*/ 420914 w 1030514"/>
              <a:gd name="connsiteY7" fmla="*/ 28465 h 132655"/>
              <a:gd name="connsiteX8" fmla="*/ 464457 w 1030514"/>
              <a:gd name="connsiteY8" fmla="*/ 72007 h 132655"/>
              <a:gd name="connsiteX9" fmla="*/ 566057 w 1030514"/>
              <a:gd name="connsiteY9" fmla="*/ 115550 h 132655"/>
              <a:gd name="connsiteX10" fmla="*/ 638628 w 1030514"/>
              <a:gd name="connsiteY10" fmla="*/ 42979 h 132655"/>
              <a:gd name="connsiteX11" fmla="*/ 682171 w 1030514"/>
              <a:gd name="connsiteY11" fmla="*/ 28465 h 132655"/>
              <a:gd name="connsiteX12" fmla="*/ 769257 w 1030514"/>
              <a:gd name="connsiteY12" fmla="*/ 13950 h 132655"/>
              <a:gd name="connsiteX13" fmla="*/ 812800 w 1030514"/>
              <a:gd name="connsiteY13" fmla="*/ 28465 h 132655"/>
              <a:gd name="connsiteX14" fmla="*/ 841828 w 1030514"/>
              <a:gd name="connsiteY14" fmla="*/ 72007 h 132655"/>
              <a:gd name="connsiteX15" fmla="*/ 928914 w 1030514"/>
              <a:gd name="connsiteY15" fmla="*/ 101036 h 132655"/>
              <a:gd name="connsiteX16" fmla="*/ 1030514 w 1030514"/>
              <a:gd name="connsiteY16" fmla="*/ 28465 h 132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0514" h="132655">
                <a:moveTo>
                  <a:pt x="0" y="115550"/>
                </a:moveTo>
                <a:cubicBezTo>
                  <a:pt x="9676" y="96198"/>
                  <a:pt x="15177" y="74115"/>
                  <a:pt x="29028" y="57493"/>
                </a:cubicBezTo>
                <a:cubicBezTo>
                  <a:pt x="55404" y="25842"/>
                  <a:pt x="94259" y="23043"/>
                  <a:pt x="130628" y="13950"/>
                </a:cubicBezTo>
                <a:cubicBezTo>
                  <a:pt x="145142" y="18788"/>
                  <a:pt x="164613" y="16518"/>
                  <a:pt x="174171" y="28465"/>
                </a:cubicBezTo>
                <a:cubicBezTo>
                  <a:pt x="186632" y="44042"/>
                  <a:pt x="171770" y="75950"/>
                  <a:pt x="188686" y="86522"/>
                </a:cubicBezTo>
                <a:cubicBezTo>
                  <a:pt x="217697" y="104653"/>
                  <a:pt x="256419" y="96198"/>
                  <a:pt x="290286" y="101036"/>
                </a:cubicBezTo>
                <a:cubicBezTo>
                  <a:pt x="304800" y="86522"/>
                  <a:pt x="315885" y="67461"/>
                  <a:pt x="333828" y="57493"/>
                </a:cubicBezTo>
                <a:cubicBezTo>
                  <a:pt x="360576" y="42633"/>
                  <a:pt x="420914" y="28465"/>
                  <a:pt x="420914" y="28465"/>
                </a:cubicBezTo>
                <a:cubicBezTo>
                  <a:pt x="435428" y="42979"/>
                  <a:pt x="447754" y="60076"/>
                  <a:pt x="464457" y="72007"/>
                </a:cubicBezTo>
                <a:cubicBezTo>
                  <a:pt x="495847" y="94428"/>
                  <a:pt x="530521" y="103705"/>
                  <a:pt x="566057" y="115550"/>
                </a:cubicBezTo>
                <a:cubicBezTo>
                  <a:pt x="668173" y="81512"/>
                  <a:pt x="548952" y="132655"/>
                  <a:pt x="638628" y="42979"/>
                </a:cubicBezTo>
                <a:cubicBezTo>
                  <a:pt x="649446" y="32161"/>
                  <a:pt x="667236" y="31784"/>
                  <a:pt x="682171" y="28465"/>
                </a:cubicBezTo>
                <a:cubicBezTo>
                  <a:pt x="710899" y="22081"/>
                  <a:pt x="740228" y="18788"/>
                  <a:pt x="769257" y="13950"/>
                </a:cubicBezTo>
                <a:cubicBezTo>
                  <a:pt x="783771" y="18788"/>
                  <a:pt x="800853" y="18907"/>
                  <a:pt x="812800" y="28465"/>
                </a:cubicBezTo>
                <a:cubicBezTo>
                  <a:pt x="826421" y="39362"/>
                  <a:pt x="827036" y="62762"/>
                  <a:pt x="841828" y="72007"/>
                </a:cubicBezTo>
                <a:cubicBezTo>
                  <a:pt x="867776" y="88224"/>
                  <a:pt x="928914" y="101036"/>
                  <a:pt x="928914" y="101036"/>
                </a:cubicBezTo>
                <a:cubicBezTo>
                  <a:pt x="949121" y="0"/>
                  <a:pt x="918759" y="28465"/>
                  <a:pt x="1030514" y="28465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0298" y="214290"/>
            <a:ext cx="4214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МОРФОЛОГИЧЕСКИЙ РАЗБОР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ИМЕНИ  ЧИСЛИТЕЛЬНОГ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785794"/>
            <a:ext cx="8143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1.Выписать слово из предложения в той форме, в которой оно </a:t>
            </a:r>
            <a:r>
              <a:rPr lang="ru-RU" sz="2000" dirty="0" smtClean="0"/>
              <a:t>употреблено </a:t>
            </a:r>
          </a:p>
          <a:p>
            <a:r>
              <a:rPr lang="ru-RU" sz="2000" dirty="0" smtClean="0"/>
              <a:t>2. Если образует цельное словосочетание, то выписать с сущ. </a:t>
            </a:r>
            <a:r>
              <a:rPr lang="ru-RU" sz="2000" dirty="0" smtClean="0"/>
              <a:t>в</a:t>
            </a:r>
            <a:r>
              <a:rPr lang="ru-RU" sz="2000" dirty="0" smtClean="0"/>
              <a:t> скобках</a:t>
            </a:r>
          </a:p>
          <a:p>
            <a:r>
              <a:rPr lang="ru-RU" sz="2000" dirty="0" smtClean="0"/>
              <a:t>3. </a:t>
            </a:r>
            <a:r>
              <a:rPr lang="ru-RU" sz="2000" dirty="0" smtClean="0"/>
              <a:t>Указать часть речи </a:t>
            </a:r>
          </a:p>
          <a:p>
            <a:r>
              <a:rPr lang="ru-RU" sz="2000" dirty="0" smtClean="0"/>
              <a:t>4. </a:t>
            </a:r>
            <a:r>
              <a:rPr lang="ru-RU" sz="2000" dirty="0" smtClean="0"/>
              <a:t>З</a:t>
            </a:r>
            <a:r>
              <a:rPr lang="ru-RU" sz="2000" dirty="0" smtClean="0"/>
              <a:t>аписать </a:t>
            </a:r>
            <a:r>
              <a:rPr lang="ru-RU" sz="2000" dirty="0" smtClean="0"/>
              <a:t>слово в начальной </a:t>
            </a:r>
            <a:r>
              <a:rPr lang="ru-RU" sz="2000" dirty="0" smtClean="0"/>
              <a:t>форме (И. п., если есть род и число, то ед</a:t>
            </a:r>
            <a:r>
              <a:rPr lang="ru-RU" sz="2000" dirty="0" smtClean="0"/>
              <a:t>. ч., м. р</a:t>
            </a:r>
            <a:r>
              <a:rPr lang="ru-RU" sz="2000" dirty="0" smtClean="0"/>
              <a:t>.,)</a:t>
            </a:r>
            <a:endParaRPr lang="ru-RU" sz="2000" dirty="0" smtClean="0"/>
          </a:p>
          <a:p>
            <a:r>
              <a:rPr lang="ru-RU" sz="2000" dirty="0" smtClean="0"/>
              <a:t>5. </a:t>
            </a:r>
            <a:r>
              <a:rPr lang="ru-RU" sz="2000" dirty="0" smtClean="0"/>
              <a:t>Перечислить постоянные </a:t>
            </a:r>
            <a:r>
              <a:rPr lang="ru-RU" sz="2000" dirty="0" smtClean="0"/>
              <a:t>признаки: разряд по строению </a:t>
            </a:r>
            <a:endParaRPr lang="ru-RU" sz="2000" dirty="0" smtClean="0"/>
          </a:p>
          <a:p>
            <a:r>
              <a:rPr lang="ru-RU" sz="2000" dirty="0" smtClean="0"/>
              <a:t>(простое, сложное, составное), разряд по значению (количественное, собирательное, дробное, притяжательное)</a:t>
            </a:r>
            <a:endParaRPr lang="ru-RU" sz="2000" dirty="0" smtClean="0"/>
          </a:p>
          <a:p>
            <a:r>
              <a:rPr lang="ru-RU" sz="2000" dirty="0" smtClean="0"/>
              <a:t>6. </a:t>
            </a:r>
            <a:r>
              <a:rPr lang="ru-RU" sz="2000" dirty="0" smtClean="0"/>
              <a:t>Перечислить непостоянные признаки </a:t>
            </a:r>
            <a:r>
              <a:rPr lang="ru-RU" sz="2000" dirty="0" smtClean="0"/>
              <a:t>: число (если есть),  род  (если есть), падеж..</a:t>
            </a:r>
            <a:endParaRPr lang="ru-RU" sz="2000" dirty="0" smtClean="0"/>
          </a:p>
          <a:p>
            <a:r>
              <a:rPr lang="ru-RU" sz="2000" dirty="0" smtClean="0"/>
              <a:t>7. </a:t>
            </a:r>
            <a:r>
              <a:rPr lang="ru-RU" sz="2000" dirty="0" smtClean="0"/>
              <a:t>Указать синтаксическую роль в </a:t>
            </a:r>
            <a:r>
              <a:rPr lang="ru-RU" sz="2000" dirty="0" smtClean="0"/>
              <a:t>предложении</a:t>
            </a:r>
            <a:endParaRPr lang="ru-RU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643306" y="450057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8D1E1B"/>
                </a:solidFill>
              </a:rPr>
              <a:t>ОБРАЗЕЦ</a:t>
            </a:r>
            <a:endParaRPr lang="ru-RU" b="1" dirty="0">
              <a:solidFill>
                <a:srgbClr val="8D1E1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4786322"/>
            <a:ext cx="62151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Рассыпался горох на </a:t>
            </a:r>
            <a:r>
              <a:rPr lang="ru-RU" sz="2400" b="1" i="1" dirty="0" smtClean="0"/>
              <a:t>семьдесят</a:t>
            </a:r>
            <a:r>
              <a:rPr lang="ru-RU" sz="2400" dirty="0" smtClean="0"/>
              <a:t> дорог 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28662" y="5214950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(на) семьдесят (дорог) – </a:t>
            </a:r>
            <a:r>
              <a:rPr lang="ru-RU" sz="2400" b="1" dirty="0" err="1" smtClean="0"/>
              <a:t>числ</a:t>
            </a:r>
            <a:r>
              <a:rPr lang="ru-RU" sz="2400" b="1" dirty="0" smtClean="0"/>
              <a:t>., н. ф. семьдесят, 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сложное, </a:t>
            </a:r>
            <a:r>
              <a:rPr lang="ru-RU" sz="2400" b="1" dirty="0" err="1" smtClean="0"/>
              <a:t>колич</a:t>
            </a:r>
            <a:r>
              <a:rPr lang="ru-RU" sz="2400" b="1" dirty="0" smtClean="0"/>
              <a:t>., В. п.</a:t>
            </a:r>
            <a:endParaRPr lang="ru-RU" sz="2400" b="1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1071538" y="5643578"/>
            <a:ext cx="1857388" cy="28662"/>
          </a:xfrm>
          <a:prstGeom prst="line">
            <a:avLst/>
          </a:prstGeom>
          <a:ln w="317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0298" y="214290"/>
            <a:ext cx="4214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МОРФОЛОГИЧЕСКИЙ РАЗБОР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	</a:t>
            </a:r>
            <a:r>
              <a:rPr lang="ru-RU" b="1" dirty="0" smtClean="0">
                <a:solidFill>
                  <a:srgbClr val="FF0000"/>
                </a:solidFill>
              </a:rPr>
              <a:t>МЕСТОИМЕНИЯ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928670"/>
            <a:ext cx="8143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1.Выписать слово из предложения в той форме, в которой оно </a:t>
            </a:r>
            <a:r>
              <a:rPr lang="ru-RU" sz="2000" dirty="0" smtClean="0"/>
              <a:t>употреблено </a:t>
            </a:r>
          </a:p>
          <a:p>
            <a:r>
              <a:rPr lang="ru-RU" sz="2000" dirty="0" smtClean="0"/>
              <a:t>2</a:t>
            </a:r>
            <a:r>
              <a:rPr lang="ru-RU" sz="2000" dirty="0" smtClean="0"/>
              <a:t>. </a:t>
            </a:r>
            <a:r>
              <a:rPr lang="ru-RU" sz="2000" dirty="0" smtClean="0"/>
              <a:t>Указать часть речи </a:t>
            </a:r>
          </a:p>
          <a:p>
            <a:r>
              <a:rPr lang="ru-RU" sz="2000" dirty="0" smtClean="0"/>
              <a:t>3</a:t>
            </a:r>
            <a:r>
              <a:rPr lang="ru-RU" sz="2000" dirty="0" smtClean="0"/>
              <a:t>. </a:t>
            </a:r>
            <a:r>
              <a:rPr lang="ru-RU" sz="2000" dirty="0" smtClean="0"/>
              <a:t>записать слово в начальной </a:t>
            </a:r>
            <a:r>
              <a:rPr lang="ru-RU" sz="2000" dirty="0" smtClean="0"/>
              <a:t>форме </a:t>
            </a:r>
            <a:endParaRPr lang="ru-RU" sz="2000" dirty="0" smtClean="0"/>
          </a:p>
          <a:p>
            <a:r>
              <a:rPr lang="ru-RU" sz="2000" dirty="0" smtClean="0"/>
              <a:t>4</a:t>
            </a:r>
            <a:r>
              <a:rPr lang="ru-RU" sz="2000" dirty="0" smtClean="0"/>
              <a:t>. </a:t>
            </a:r>
            <a:r>
              <a:rPr lang="ru-RU" sz="2000" dirty="0" smtClean="0"/>
              <a:t>Перечислить постоянные </a:t>
            </a:r>
            <a:r>
              <a:rPr lang="ru-RU" sz="2000" dirty="0" smtClean="0"/>
              <a:t>признаки</a:t>
            </a:r>
            <a:r>
              <a:rPr lang="ru-RU" sz="2000" dirty="0" smtClean="0"/>
              <a:t>: разряд по значению (личное, возвратное, притяжательное, вопросительное, относительное, неопределённое, отрицательное, указательное, определительное); лицо (для личных местоимений); число (для личных местоимений 1-го лица и 2-го лица).</a:t>
            </a:r>
          </a:p>
          <a:p>
            <a:r>
              <a:rPr lang="ru-RU" sz="2000" dirty="0" smtClean="0"/>
              <a:t>5. </a:t>
            </a:r>
            <a:r>
              <a:rPr lang="ru-RU" sz="2000" dirty="0" smtClean="0"/>
              <a:t>Перечислить непостоянные признаки </a:t>
            </a:r>
            <a:r>
              <a:rPr lang="ru-RU" sz="2000" dirty="0" smtClean="0"/>
              <a:t>: падеж. Число (если есть), род, если есть)</a:t>
            </a:r>
            <a:endParaRPr lang="ru-RU" sz="2000" dirty="0" smtClean="0"/>
          </a:p>
          <a:p>
            <a:r>
              <a:rPr lang="ru-RU" sz="2000" dirty="0" smtClean="0"/>
              <a:t>6</a:t>
            </a:r>
            <a:r>
              <a:rPr lang="ru-RU" sz="2000" dirty="0" smtClean="0"/>
              <a:t>. </a:t>
            </a:r>
            <a:r>
              <a:rPr lang="ru-RU" sz="2000" dirty="0" smtClean="0"/>
              <a:t>Указать синтаксическую роль в </a:t>
            </a:r>
            <a:r>
              <a:rPr lang="ru-RU" sz="2000" dirty="0" smtClean="0"/>
              <a:t>предложении</a:t>
            </a:r>
            <a:endParaRPr lang="ru-RU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643306" y="4643446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8D1E1B"/>
                </a:solidFill>
              </a:rPr>
              <a:t>ОБРАЗЕЦ</a:t>
            </a:r>
            <a:endParaRPr lang="ru-RU" b="1" dirty="0">
              <a:solidFill>
                <a:srgbClr val="8D1E1B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5000636"/>
            <a:ext cx="70723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У кого-то зазвонил телефон.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5500702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 кого-то – мест., н. ф.  кто-то, неопределённое, ед. ч., 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Р. п.</a:t>
            </a:r>
            <a:endParaRPr lang="ru-RU" sz="2400" b="1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000100" y="6072206"/>
            <a:ext cx="1357322" cy="1588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</TotalTime>
  <Words>825</Words>
  <Application>Microsoft Office PowerPoint</Application>
  <PresentationFormat>Экран (4:3)</PresentationFormat>
  <Paragraphs>86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МАОУ лицей №21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ЕЛЕНА</cp:lastModifiedBy>
  <cp:revision>81</cp:revision>
  <dcterms:created xsi:type="dcterms:W3CDTF">2015-04-19T15:51:03Z</dcterms:created>
  <dcterms:modified xsi:type="dcterms:W3CDTF">2016-12-02T01:01:14Z</dcterms:modified>
</cp:coreProperties>
</file>