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6"/>
  </p:handoutMasterIdLst>
  <p:sldIdLst>
    <p:sldId id="256" r:id="rId2"/>
    <p:sldId id="258" r:id="rId3"/>
    <p:sldId id="259" r:id="rId4"/>
    <p:sldId id="260" r:id="rId5"/>
    <p:sldId id="261" r:id="rId6"/>
    <p:sldId id="262" r:id="rId7"/>
    <p:sldId id="263" r:id="rId8"/>
    <p:sldId id="264" r:id="rId9"/>
    <p:sldId id="257" r:id="rId10"/>
    <p:sldId id="266" r:id="rId11"/>
    <p:sldId id="267" r:id="rId12"/>
    <p:sldId id="268"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FAFA"/>
    <a:srgbClr val="FF00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9" d="100"/>
          <a:sy n="79" d="100"/>
        </p:scale>
        <p:origin x="-918" y="-78"/>
      </p:cViewPr>
      <p:guideLst>
        <p:guide orient="horz" pos="2160"/>
        <p:guide pos="2880"/>
      </p:guideLst>
    </p:cSldViewPr>
  </p:slideViewPr>
  <p:notesTextViewPr>
    <p:cViewPr>
      <p:scale>
        <a:sx n="1" d="1"/>
        <a:sy n="1" d="1"/>
      </p:scale>
      <p:origin x="0" y="0"/>
    </p:cViewPr>
  </p:notesTextViewPr>
  <p:notesViewPr>
    <p:cSldViewPr snapToGrid="0">
      <p:cViewPr varScale="1">
        <p:scale>
          <a:sx n="54" d="100"/>
          <a:sy n="54" d="100"/>
        </p:scale>
        <p:origin x="282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588D0DF-48D5-4684-8096-31748A7D21F7}" type="datetimeFigureOut">
              <a:rPr lang="ru-RU" smtClean="0"/>
              <a:t>02.12.2016</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32C423-004B-4D5F-AD3F-0D2C021461D8}" type="slidenum">
              <a:rPr lang="ru-RU" smtClean="0"/>
              <a:t>‹#›</a:t>
            </a:fld>
            <a:endParaRPr lang="ru-RU"/>
          </a:p>
        </p:txBody>
      </p:sp>
    </p:spTree>
    <p:extLst>
      <p:ext uri="{BB962C8B-B14F-4D97-AF65-F5344CB8AC3E}">
        <p14:creationId xmlns:p14="http://schemas.microsoft.com/office/powerpoint/2010/main" val="306112055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a:t>Образец заголовка</a:t>
            </a:r>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p>
        </p:txBody>
      </p:sp>
      <p:sp>
        <p:nvSpPr>
          <p:cNvPr id="4" name="Дата 3"/>
          <p:cNvSpPr>
            <a:spLocks noGrp="1"/>
          </p:cNvSpPr>
          <p:nvPr>
            <p:ph type="dt" sz="half" idx="10"/>
          </p:nvPr>
        </p:nvSpPr>
        <p:spPr/>
        <p:txBody>
          <a:bodyPr/>
          <a:lstStyle/>
          <a:p>
            <a:fld id="{820BB889-9D34-4BBB-8EBF-7B432ADE08F0}" type="datetimeFigureOut">
              <a:rPr lang="ru-RU" smtClean="0"/>
              <a:t>02.12.2016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60874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20BB889-9D34-4BBB-8EBF-7B432ADE08F0}" type="datetimeFigureOut">
              <a:rPr lang="ru-RU" smtClean="0"/>
              <a:t>02.12.2016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358004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07757" y="365125"/>
            <a:ext cx="1478756"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71488" y="365125"/>
            <a:ext cx="4321969"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20BB889-9D34-4BBB-8EBF-7B432ADE08F0}" type="datetimeFigureOut">
              <a:rPr lang="ru-RU" smtClean="0"/>
              <a:t>02.12.2016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1227074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20BB889-9D34-4BBB-8EBF-7B432ADE08F0}" type="datetimeFigureOut">
              <a:rPr lang="ru-RU" smtClean="0"/>
              <a:t>02.12.2016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3844265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a:t>Образец заголовка</a:t>
            </a:r>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820BB889-9D34-4BBB-8EBF-7B432ADE08F0}" type="datetimeFigureOut">
              <a:rPr lang="ru-RU" smtClean="0"/>
              <a:t>02.12.2016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159550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71487" y="1825625"/>
            <a:ext cx="2900363"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3486150" y="1825625"/>
            <a:ext cx="2900363"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820BB889-9D34-4BBB-8EBF-7B432ADE08F0}" type="datetimeFigureOut">
              <a:rPr lang="ru-RU" smtClean="0"/>
              <a:t>02.12.2016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349083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a:t>Образец заголовка</a:t>
            </a:r>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820BB889-9D34-4BBB-8EBF-7B432ADE08F0}" type="datetimeFigureOut">
              <a:rPr lang="ru-RU" smtClean="0"/>
              <a:t>02.12.2016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286000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820BB889-9D34-4BBB-8EBF-7B432ADE08F0}" type="datetimeFigureOut">
              <a:rPr lang="ru-RU" smtClean="0"/>
              <a:t>02.12.2016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1304350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20BB889-9D34-4BBB-8EBF-7B432ADE08F0}" type="datetimeFigureOut">
              <a:rPr lang="ru-RU" smtClean="0"/>
              <a:t>02.12.2016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374920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p:cNvSpPr>
            <a:spLocks noGrp="1"/>
          </p:cNvSpPr>
          <p:nvPr>
            <p:ph type="dt" sz="half" idx="10"/>
          </p:nvPr>
        </p:nvSpPr>
        <p:spPr/>
        <p:txBody>
          <a:bodyPr/>
          <a:lstStyle/>
          <a:p>
            <a:fld id="{820BB889-9D34-4BBB-8EBF-7B432ADE08F0}" type="datetimeFigureOut">
              <a:rPr lang="ru-RU" smtClean="0"/>
              <a:t>02.12.2016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2691012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p:cNvSpPr>
            <a:spLocks noGrp="1"/>
          </p:cNvSpPr>
          <p:nvPr>
            <p:ph type="dt" sz="half" idx="10"/>
          </p:nvPr>
        </p:nvSpPr>
        <p:spPr/>
        <p:txBody>
          <a:bodyPr/>
          <a:lstStyle/>
          <a:p>
            <a:fld id="{820BB889-9D34-4BBB-8EBF-7B432ADE08F0}" type="datetimeFigureOut">
              <a:rPr lang="ru-RU" smtClean="0"/>
              <a:t>02.12.2016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t>‹#›</a:t>
            </a:fld>
            <a:endParaRPr lang="ru-RU"/>
          </a:p>
        </p:txBody>
      </p:sp>
    </p:spTree>
    <p:extLst>
      <p:ext uri="{BB962C8B-B14F-4D97-AF65-F5344CB8AC3E}">
        <p14:creationId xmlns:p14="http://schemas.microsoft.com/office/powerpoint/2010/main" val="93414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0BB889-9D34-4BBB-8EBF-7B432ADE08F0}" type="datetimeFigureOut">
              <a:rPr lang="ru-RU" smtClean="0"/>
              <a:t>02.12.2016</a:t>
            </a:fld>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C173F88-3387-453B-9303-AC0210B95CB8}" type="slidenum">
              <a:rPr lang="ru-RU" smtClean="0"/>
              <a:t>‹#›</a:t>
            </a:fld>
            <a:endParaRPr lang="ru-RU"/>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3999" cy="6857999"/>
          </a:xfrm>
          <a:prstGeom prst="rect">
            <a:avLst/>
          </a:prstGeom>
          <a:effectLst/>
        </p:spPr>
      </p:pic>
    </p:spTree>
    <p:extLst>
      <p:ext uri="{BB962C8B-B14F-4D97-AF65-F5344CB8AC3E}">
        <p14:creationId xmlns:p14="http://schemas.microsoft.com/office/powerpoint/2010/main" val="2997180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8" name="Заголовок 1"/>
          <p:cNvSpPr>
            <a:spLocks noGrp="1"/>
          </p:cNvSpPr>
          <p:nvPr>
            <p:ph type="ctrTitle"/>
          </p:nvPr>
        </p:nvSpPr>
        <p:spPr>
          <a:xfrm>
            <a:off x="354932" y="339550"/>
            <a:ext cx="8434135" cy="2933040"/>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800" b="1" spc="50" dirty="0" smtClean="0">
                <a:ln w="11430"/>
                <a:solidFill>
                  <a:srgbClr val="002060"/>
                </a:solidFill>
                <a:effectLst>
                  <a:outerShdw blurRad="76200" dist="50800" dir="5400000" algn="tl" rotWithShape="0">
                    <a:srgbClr val="000000">
                      <a:alpha val="65000"/>
                    </a:srgbClr>
                  </a:outerShdw>
                </a:effectLst>
                <a:latin typeface="+mn-lt"/>
              </a:rPr>
              <a:t>Урок русского языка </a:t>
            </a:r>
            <a:r>
              <a:rPr lang="ru-RU" sz="4400" b="1" spc="50" dirty="0" smtClean="0">
                <a:ln w="11430"/>
                <a:solidFill>
                  <a:srgbClr val="002060"/>
                </a:solidFill>
                <a:effectLst>
                  <a:outerShdw blurRad="76200" dist="50800" dir="5400000" algn="tl" rotWithShape="0">
                    <a:srgbClr val="000000">
                      <a:alpha val="65000"/>
                    </a:srgbClr>
                  </a:outerShdw>
                </a:effectLst>
                <a:latin typeface="+mn-lt"/>
              </a:rPr>
              <a:t/>
            </a:r>
            <a:br>
              <a:rPr lang="ru-RU" sz="4400" b="1" spc="50" dirty="0" smtClean="0">
                <a:ln w="11430"/>
                <a:solidFill>
                  <a:srgbClr val="002060"/>
                </a:solidFill>
                <a:effectLst>
                  <a:outerShdw blurRad="76200" dist="50800" dir="5400000" algn="tl" rotWithShape="0">
                    <a:srgbClr val="000000">
                      <a:alpha val="65000"/>
                    </a:srgbClr>
                  </a:outerShdw>
                </a:effectLst>
                <a:latin typeface="+mn-lt"/>
              </a:rPr>
            </a:br>
            <a:r>
              <a:rPr lang="ru-RU" sz="4400" b="1" spc="50" dirty="0" smtClean="0">
                <a:ln w="11430"/>
                <a:solidFill>
                  <a:srgbClr val="002060"/>
                </a:solidFill>
                <a:effectLst>
                  <a:outerShdw blurRad="76200" dist="50800" dir="5400000" algn="tl" rotWithShape="0">
                    <a:srgbClr val="000000">
                      <a:alpha val="65000"/>
                    </a:srgbClr>
                  </a:outerShdw>
                </a:effectLst>
                <a:latin typeface="+mn-lt"/>
              </a:rPr>
              <a:t>«Основные нормы современного литературного произношения </a:t>
            </a:r>
            <a:endParaRPr lang="ru-RU" sz="4400" b="1" spc="50" dirty="0">
              <a:ln w="11430"/>
              <a:solidFill>
                <a:srgbClr val="002060"/>
              </a:solidFill>
              <a:effectLst>
                <a:outerShdw blurRad="76200" dist="50800" dir="5400000" algn="tl" rotWithShape="0">
                  <a:srgbClr val="000000">
                    <a:alpha val="65000"/>
                  </a:srgbClr>
                </a:outerShdw>
              </a:effectLst>
              <a:latin typeface="+mn-lt"/>
            </a:endParaRPr>
          </a:p>
        </p:txBody>
      </p:sp>
      <p:sp>
        <p:nvSpPr>
          <p:cNvPr id="19" name="Подзаголовок 2"/>
          <p:cNvSpPr>
            <a:spLocks noGrp="1"/>
          </p:cNvSpPr>
          <p:nvPr>
            <p:ph type="subTitle" idx="1"/>
          </p:nvPr>
        </p:nvSpPr>
        <p:spPr>
          <a:xfrm>
            <a:off x="2626037" y="3429000"/>
            <a:ext cx="3517612" cy="485870"/>
          </a:xfrm>
        </p:spPr>
        <p:txBody>
          <a:bodyPr>
            <a:noAutofit/>
          </a:bodyPr>
          <a:lstStyle/>
          <a:p>
            <a:r>
              <a:rPr lang="ru-RU" sz="2000" b="1" dirty="0" smtClean="0">
                <a:ln w="12700">
                  <a:solidFill>
                    <a:schemeClr val="tx2">
                      <a:satMod val="155000"/>
                    </a:schemeClr>
                  </a:solidFill>
                  <a:prstDash val="solid"/>
                </a:ln>
                <a:solidFill>
                  <a:srgbClr val="002060"/>
                </a:solidFill>
              </a:rPr>
              <a:t>10 класс</a:t>
            </a:r>
            <a:endParaRPr lang="ru-RU" sz="2000" b="1" dirty="0">
              <a:ln w="12700">
                <a:solidFill>
                  <a:schemeClr val="tx2">
                    <a:satMod val="155000"/>
                  </a:schemeClr>
                </a:solidFill>
                <a:prstDash val="solid"/>
              </a:ln>
              <a:solidFill>
                <a:srgbClr val="002060"/>
              </a:solidFill>
            </a:endParaRPr>
          </a:p>
        </p:txBody>
      </p:sp>
    </p:spTree>
    <p:extLst>
      <p:ext uri="{BB962C8B-B14F-4D97-AF65-F5344CB8AC3E}">
        <p14:creationId xmlns:p14="http://schemas.microsoft.com/office/powerpoint/2010/main" val="1693832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628650" y="1985211"/>
            <a:ext cx="7886700" cy="4620126"/>
          </a:xfrm>
        </p:spPr>
        <p:txBody>
          <a:bodyPr>
            <a:normAutofit/>
          </a:bodyPr>
          <a:lstStyle/>
          <a:p>
            <a:pPr marL="0" indent="0">
              <a:buNone/>
            </a:pPr>
            <a:r>
              <a:rPr lang="ru-RU" b="1" i="1" dirty="0"/>
              <a:t>Правило 6:</a:t>
            </a:r>
            <a:r>
              <a:rPr lang="ru-RU" dirty="0"/>
              <a:t> </a:t>
            </a:r>
            <a:r>
              <a:rPr lang="ru-RU" i="1" dirty="0"/>
              <a:t>-</a:t>
            </a:r>
            <a:r>
              <a:rPr lang="ru-RU" i="1" dirty="0" err="1"/>
              <a:t>тся</a:t>
            </a:r>
            <a:r>
              <a:rPr lang="ru-RU" dirty="0"/>
              <a:t> и </a:t>
            </a:r>
            <a:r>
              <a:rPr lang="ru-RU" i="1" dirty="0"/>
              <a:t>-</a:t>
            </a:r>
            <a:r>
              <a:rPr lang="ru-RU" i="1" dirty="0" err="1"/>
              <a:t>ться</a:t>
            </a:r>
            <a:r>
              <a:rPr lang="ru-RU" dirty="0"/>
              <a:t> произносятся как [</a:t>
            </a:r>
            <a:r>
              <a:rPr lang="ru-RU" i="1" dirty="0" err="1"/>
              <a:t>ца</a:t>
            </a:r>
            <a:r>
              <a:rPr lang="ru-RU" dirty="0"/>
              <a:t>] (в глаголах).</a:t>
            </a:r>
          </a:p>
          <a:p>
            <a:pPr marL="0" indent="0">
              <a:buNone/>
            </a:pPr>
            <a:r>
              <a:rPr lang="ru-RU" b="1" i="1" dirty="0"/>
              <a:t>Правило 7:</a:t>
            </a:r>
            <a:r>
              <a:rPr lang="ru-RU" dirty="0"/>
              <a:t> </a:t>
            </a:r>
            <a:r>
              <a:rPr lang="ru-RU" i="1" dirty="0" err="1"/>
              <a:t>дс</a:t>
            </a:r>
            <a:r>
              <a:rPr lang="ru-RU" dirty="0"/>
              <a:t> и </a:t>
            </a:r>
            <a:r>
              <a:rPr lang="ru-RU" i="1" dirty="0"/>
              <a:t>тс</a:t>
            </a:r>
            <a:r>
              <a:rPr lang="ru-RU" dirty="0"/>
              <a:t> произносятся как [</a:t>
            </a:r>
            <a:r>
              <a:rPr lang="ru-RU" i="1" dirty="0"/>
              <a:t>ц</a:t>
            </a:r>
            <a:r>
              <a:rPr lang="ru-RU" dirty="0"/>
              <a:t>] (перед </a:t>
            </a:r>
            <a:r>
              <a:rPr lang="ru-RU" i="1" dirty="0"/>
              <a:t>к</a:t>
            </a:r>
            <a:r>
              <a:rPr lang="ru-RU" dirty="0"/>
              <a:t> в прилагательных).</a:t>
            </a:r>
          </a:p>
          <a:p>
            <a:pPr marL="0" indent="0">
              <a:buNone/>
            </a:pPr>
            <a:r>
              <a:rPr lang="ru-RU" b="1" i="1" dirty="0"/>
              <a:t>Правило 8:</a:t>
            </a:r>
            <a:r>
              <a:rPr lang="ru-RU" dirty="0"/>
              <a:t> </a:t>
            </a:r>
            <a:r>
              <a:rPr lang="ru-RU" i="1" dirty="0" err="1"/>
              <a:t>жд</a:t>
            </a:r>
            <a:r>
              <a:rPr lang="ru-RU" dirty="0"/>
              <a:t> произносится как [</a:t>
            </a:r>
            <a:r>
              <a:rPr lang="ru-RU" i="1" dirty="0" err="1"/>
              <a:t>шт</a:t>
            </a:r>
            <a:r>
              <a:rPr lang="ru-RU" dirty="0"/>
              <a:t>’] и [</a:t>
            </a:r>
            <a:r>
              <a:rPr lang="ru-RU" i="1" dirty="0"/>
              <a:t>ш</a:t>
            </a:r>
            <a:r>
              <a:rPr lang="ru-RU" dirty="0"/>
              <a:t>’] (в слове </a:t>
            </a:r>
            <a:r>
              <a:rPr lang="ru-RU" i="1" dirty="0"/>
              <a:t>дождь</a:t>
            </a:r>
            <a:r>
              <a:rPr lang="ru-RU" dirty="0"/>
              <a:t> и производных). Произнесение таких сочетаний в случае затруднений стоит уточнить в орфоэпическом словаре.</a:t>
            </a:r>
          </a:p>
          <a:p>
            <a:pPr marL="0" indent="0">
              <a:buNone/>
            </a:pPr>
            <a:r>
              <a:rPr lang="ru-RU" b="1" i="1" dirty="0"/>
              <a:t>Правило 9:</a:t>
            </a:r>
            <a:r>
              <a:rPr lang="ru-RU" dirty="0"/>
              <a:t> </a:t>
            </a:r>
            <a:r>
              <a:rPr lang="ru-RU" i="1" dirty="0" err="1"/>
              <a:t>чн</a:t>
            </a:r>
            <a:r>
              <a:rPr lang="ru-RU" dirty="0"/>
              <a:t> произносится как [</a:t>
            </a:r>
            <a:r>
              <a:rPr lang="ru-RU" i="1" dirty="0" err="1"/>
              <a:t>ч</a:t>
            </a:r>
            <a:r>
              <a:rPr lang="ru-RU" dirty="0" err="1"/>
              <a:t>’</a:t>
            </a:r>
            <a:r>
              <a:rPr lang="ru-RU" i="1" dirty="0" err="1"/>
              <a:t>н</a:t>
            </a:r>
            <a:r>
              <a:rPr lang="ru-RU" dirty="0"/>
              <a:t>] — в большинстве слов, но произносится как [</a:t>
            </a:r>
            <a:r>
              <a:rPr lang="ru-RU" i="1" dirty="0" err="1"/>
              <a:t>шн</a:t>
            </a:r>
            <a:r>
              <a:rPr lang="ru-RU" dirty="0"/>
              <a:t>] в словах </a:t>
            </a:r>
            <a:r>
              <a:rPr lang="ru-RU" i="1" dirty="0" err="1"/>
              <a:t>ску</a:t>
            </a:r>
            <a:r>
              <a:rPr lang="ru-RU" dirty="0"/>
              <a:t>[</a:t>
            </a:r>
            <a:r>
              <a:rPr lang="ru-RU" i="1" dirty="0" err="1"/>
              <a:t>шн</a:t>
            </a:r>
            <a:r>
              <a:rPr lang="ru-RU" dirty="0"/>
              <a:t>]</a:t>
            </a:r>
            <a:r>
              <a:rPr lang="ru-RU" i="1" dirty="0"/>
              <a:t>о</a:t>
            </a:r>
            <a:r>
              <a:rPr lang="ru-RU" dirty="0"/>
              <a:t>, </a:t>
            </a:r>
            <a:r>
              <a:rPr lang="ru-RU" i="1" dirty="0"/>
              <a:t>коне</a:t>
            </a:r>
            <a:r>
              <a:rPr lang="ru-RU" dirty="0"/>
              <a:t>[</a:t>
            </a:r>
            <a:r>
              <a:rPr lang="ru-RU" i="1" dirty="0" err="1"/>
              <a:t>шн</a:t>
            </a:r>
            <a:r>
              <a:rPr lang="ru-RU" dirty="0"/>
              <a:t>]</a:t>
            </a:r>
            <a:r>
              <a:rPr lang="ru-RU" i="1" dirty="0"/>
              <a:t>о</a:t>
            </a:r>
            <a:r>
              <a:rPr lang="ru-RU" dirty="0"/>
              <a:t>, </a:t>
            </a:r>
            <a:r>
              <a:rPr lang="ru-RU" i="1" dirty="0"/>
              <a:t>наро</a:t>
            </a:r>
            <a:r>
              <a:rPr lang="ru-RU" dirty="0"/>
              <a:t>[</a:t>
            </a:r>
            <a:r>
              <a:rPr lang="ru-RU" i="1" dirty="0" err="1"/>
              <a:t>шн</a:t>
            </a:r>
            <a:r>
              <a:rPr lang="ru-RU" dirty="0"/>
              <a:t>]</a:t>
            </a:r>
            <a:r>
              <a:rPr lang="ru-RU" i="1" dirty="0"/>
              <a:t>о</a:t>
            </a:r>
            <a:r>
              <a:rPr lang="ru-RU" dirty="0"/>
              <a:t>, </a:t>
            </a:r>
            <a:r>
              <a:rPr lang="ru-RU" i="1" dirty="0" err="1"/>
              <a:t>праче</a:t>
            </a:r>
            <a:r>
              <a:rPr lang="ru-RU" dirty="0"/>
              <a:t>[</a:t>
            </a:r>
            <a:r>
              <a:rPr lang="ru-RU" i="1" dirty="0" err="1"/>
              <a:t>шн</a:t>
            </a:r>
            <a:r>
              <a:rPr lang="ru-RU" dirty="0"/>
              <a:t>]</a:t>
            </a:r>
            <a:r>
              <a:rPr lang="ru-RU" i="1" dirty="0" err="1"/>
              <a:t>ая</a:t>
            </a:r>
            <a:r>
              <a:rPr lang="ru-RU" dirty="0"/>
              <a:t>, </a:t>
            </a:r>
            <a:r>
              <a:rPr lang="ru-RU" i="1" dirty="0" err="1"/>
              <a:t>скворе</a:t>
            </a:r>
            <a:r>
              <a:rPr lang="ru-RU" dirty="0"/>
              <a:t>[</a:t>
            </a:r>
            <a:r>
              <a:rPr lang="ru-RU" i="1" dirty="0" err="1"/>
              <a:t>шн</a:t>
            </a:r>
            <a:r>
              <a:rPr lang="ru-RU" dirty="0"/>
              <a:t>]</a:t>
            </a:r>
            <a:r>
              <a:rPr lang="ru-RU" i="1" dirty="0" err="1"/>
              <a:t>ик</a:t>
            </a:r>
            <a:r>
              <a:rPr lang="ru-RU" dirty="0"/>
              <a:t>, </a:t>
            </a:r>
            <a:r>
              <a:rPr lang="ru-RU" i="1" dirty="0" err="1"/>
              <a:t>Ильини</a:t>
            </a:r>
            <a:r>
              <a:rPr lang="ru-RU" dirty="0"/>
              <a:t>[</a:t>
            </a:r>
            <a:r>
              <a:rPr lang="ru-RU" i="1" dirty="0" err="1"/>
              <a:t>шн</a:t>
            </a:r>
            <a:r>
              <a:rPr lang="ru-RU" dirty="0"/>
              <a:t>]</a:t>
            </a:r>
            <a:r>
              <a:rPr lang="ru-RU" i="1" dirty="0"/>
              <a:t>а</a:t>
            </a:r>
            <a:r>
              <a:rPr lang="ru-RU" dirty="0"/>
              <a:t> и др.</a:t>
            </a:r>
          </a:p>
          <a:p>
            <a:pPr marL="0" indent="0">
              <a:buNone/>
            </a:pPr>
            <a:r>
              <a:rPr lang="ru-RU" b="1" i="1" dirty="0"/>
              <a:t>Правило 10</a:t>
            </a:r>
            <a:r>
              <a:rPr lang="ru-RU" dirty="0"/>
              <a:t>: </a:t>
            </a:r>
            <a:r>
              <a:rPr lang="ru-RU" i="1" dirty="0" err="1"/>
              <a:t>чт</a:t>
            </a:r>
            <a:r>
              <a:rPr lang="ru-RU" dirty="0"/>
              <a:t> произносится как [</a:t>
            </a:r>
            <a:r>
              <a:rPr lang="ru-RU" i="1" dirty="0" err="1"/>
              <a:t>шт</a:t>
            </a:r>
            <a:r>
              <a:rPr lang="ru-RU" dirty="0"/>
              <a:t>] (</a:t>
            </a:r>
            <a:r>
              <a:rPr lang="ru-RU" i="1" dirty="0"/>
              <a:t>чтобы, что</a:t>
            </a:r>
            <a:r>
              <a:rPr lang="ru-RU" dirty="0"/>
              <a:t> и т. д.), но </a:t>
            </a:r>
            <a:r>
              <a:rPr lang="ru-RU" i="1" dirty="0"/>
              <a:t>нечто</a:t>
            </a:r>
            <a:r>
              <a:rPr lang="ru-RU" dirty="0"/>
              <a:t> [</a:t>
            </a:r>
            <a:r>
              <a:rPr lang="ru-RU" i="1" dirty="0" err="1"/>
              <a:t>чт</a:t>
            </a:r>
            <a:r>
              <a:rPr lang="ru-RU" dirty="0"/>
              <a:t>].</a:t>
            </a:r>
          </a:p>
          <a:p>
            <a:pPr marL="0" indent="0">
              <a:buNone/>
            </a:pPr>
            <a:r>
              <a:rPr lang="ru-RU" b="1" i="1" dirty="0"/>
              <a:t>Правило 11:</a:t>
            </a:r>
            <a:r>
              <a:rPr lang="ru-RU" dirty="0"/>
              <a:t> </a:t>
            </a:r>
            <a:r>
              <a:rPr lang="ru-RU" i="1" dirty="0" err="1"/>
              <a:t>гк</a:t>
            </a:r>
            <a:r>
              <a:rPr lang="ru-RU" dirty="0"/>
              <a:t> произносится как [</a:t>
            </a:r>
            <a:r>
              <a:rPr lang="ru-RU" i="1" dirty="0" err="1"/>
              <a:t>х</a:t>
            </a:r>
            <a:r>
              <a:rPr lang="ru-RU" dirty="0" err="1"/>
              <a:t>’</a:t>
            </a:r>
            <a:r>
              <a:rPr lang="ru-RU" i="1" dirty="0" err="1"/>
              <a:t>к</a:t>
            </a:r>
            <a:r>
              <a:rPr lang="ru-RU" dirty="0"/>
              <a:t>’] — в словах </a:t>
            </a:r>
            <a:r>
              <a:rPr lang="ru-RU" i="1" dirty="0"/>
              <a:t>легкий, мягкий</a:t>
            </a:r>
            <a:r>
              <a:rPr lang="ru-RU" dirty="0"/>
              <a:t>.</a:t>
            </a:r>
          </a:p>
          <a:p>
            <a:pPr marL="0" indent="0">
              <a:buNone/>
            </a:pPr>
            <a:r>
              <a:rPr lang="ru-RU" b="1" i="1" dirty="0"/>
              <a:t>Правило 12:</a:t>
            </a:r>
            <a:r>
              <a:rPr lang="ru-RU" dirty="0"/>
              <a:t> </a:t>
            </a:r>
            <a:r>
              <a:rPr lang="ru-RU" i="1" dirty="0" err="1"/>
              <a:t>гч</a:t>
            </a:r>
            <a:r>
              <a:rPr lang="ru-RU" dirty="0"/>
              <a:t> произносится как [</a:t>
            </a:r>
            <a:r>
              <a:rPr lang="ru-RU" i="1" dirty="0" err="1"/>
              <a:t>хч</a:t>
            </a:r>
            <a:r>
              <a:rPr lang="ru-RU" dirty="0"/>
              <a:t>’] — в словах </a:t>
            </a:r>
            <a:r>
              <a:rPr lang="ru-RU" i="1" dirty="0"/>
              <a:t>легче, мягче</a:t>
            </a:r>
            <a:r>
              <a:rPr lang="ru-RU" dirty="0"/>
              <a:t>.</a:t>
            </a:r>
          </a:p>
          <a:p>
            <a:pPr marL="0" indent="0">
              <a:buNone/>
            </a:pPr>
            <a:endParaRPr lang="ru-RU" dirty="0"/>
          </a:p>
        </p:txBody>
      </p:sp>
    </p:spTree>
    <p:extLst>
      <p:ext uri="{BB962C8B-B14F-4D97-AF65-F5344CB8AC3E}">
        <p14:creationId xmlns:p14="http://schemas.microsoft.com/office/powerpoint/2010/main" val="1127950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628650" y="1961147"/>
            <a:ext cx="7886700" cy="4644190"/>
          </a:xfrm>
        </p:spPr>
        <p:txBody>
          <a:bodyPr>
            <a:normAutofit fontScale="92500"/>
          </a:bodyPr>
          <a:lstStyle/>
          <a:p>
            <a:r>
              <a:rPr lang="ru-RU" b="1" i="1" dirty="0"/>
              <a:t>Правило 13:</a:t>
            </a:r>
            <a:r>
              <a:rPr lang="ru-RU" dirty="0"/>
              <a:t> </a:t>
            </a:r>
            <a:r>
              <a:rPr lang="ru-RU" i="1" dirty="0" err="1"/>
              <a:t>стн</a:t>
            </a:r>
            <a:r>
              <a:rPr lang="ru-RU" i="1" dirty="0"/>
              <a:t>, </a:t>
            </a:r>
            <a:r>
              <a:rPr lang="ru-RU" i="1" dirty="0" err="1"/>
              <a:t>нтск</a:t>
            </a:r>
            <a:r>
              <a:rPr lang="ru-RU" i="1" dirty="0"/>
              <a:t>, </a:t>
            </a:r>
            <a:r>
              <a:rPr lang="ru-RU" i="1" dirty="0" err="1"/>
              <a:t>стл</a:t>
            </a:r>
            <a:r>
              <a:rPr lang="ru-RU" i="1" dirty="0"/>
              <a:t>, </a:t>
            </a:r>
            <a:r>
              <a:rPr lang="ru-RU" i="1" dirty="0" err="1"/>
              <a:t>ндск</a:t>
            </a:r>
            <a:r>
              <a:rPr lang="ru-RU" i="1" dirty="0"/>
              <a:t>, </a:t>
            </a:r>
            <a:r>
              <a:rPr lang="ru-RU" i="1" dirty="0" err="1"/>
              <a:t>здн</a:t>
            </a:r>
            <a:r>
              <a:rPr lang="ru-RU" i="1" dirty="0"/>
              <a:t>, </a:t>
            </a:r>
            <a:r>
              <a:rPr lang="ru-RU" i="1" dirty="0" err="1"/>
              <a:t>рдц</a:t>
            </a:r>
            <a:r>
              <a:rPr lang="ru-RU" i="1" dirty="0"/>
              <a:t>, </a:t>
            </a:r>
            <a:r>
              <a:rPr lang="ru-RU" i="1" dirty="0" err="1"/>
              <a:t>лнц</a:t>
            </a:r>
            <a:r>
              <a:rPr lang="ru-RU" i="1" dirty="0"/>
              <a:t>, </a:t>
            </a:r>
            <a:r>
              <a:rPr lang="ru-RU" i="1" dirty="0" err="1"/>
              <a:t>вств</a:t>
            </a:r>
            <a:r>
              <a:rPr lang="ru-RU" i="1" dirty="0"/>
              <a:t>, </a:t>
            </a:r>
            <a:r>
              <a:rPr lang="ru-RU" i="1" dirty="0" err="1"/>
              <a:t>лвств</a:t>
            </a:r>
            <a:r>
              <a:rPr lang="ru-RU" dirty="0"/>
              <a:t> — содержат непроизносимую согласную. В случае затруднений нужно обратиться к орфоэпическому словарю.</a:t>
            </a:r>
          </a:p>
          <a:p>
            <a:r>
              <a:rPr lang="ru-RU" b="1" i="1" dirty="0"/>
              <a:t>Правило 14:</a:t>
            </a:r>
            <a:r>
              <a:rPr lang="ru-RU" dirty="0"/>
              <a:t> двойные согласные в заимствованных словах произносятся обычно как долгий согласный, но ряд слов допускает произнесение двойного согласного как одного звука (</a:t>
            </a:r>
            <a:r>
              <a:rPr lang="ru-RU" i="1" dirty="0"/>
              <a:t>ванна </a:t>
            </a:r>
            <a:r>
              <a:rPr lang="ru-RU" dirty="0"/>
              <a:t>[н], </a:t>
            </a:r>
            <a:r>
              <a:rPr lang="ru-RU" i="1" dirty="0"/>
              <a:t>грипп</a:t>
            </a:r>
            <a:r>
              <a:rPr lang="ru-RU" dirty="0"/>
              <a:t> [п]).</a:t>
            </a:r>
          </a:p>
          <a:p>
            <a:r>
              <a:rPr lang="ru-RU" b="1" i="1" dirty="0"/>
              <a:t>Правило 15:</a:t>
            </a:r>
            <a:r>
              <a:rPr lang="ru-RU" dirty="0"/>
              <a:t> в безударном положении не произносится звук [</a:t>
            </a:r>
            <a:r>
              <a:rPr lang="ru-RU" i="1" dirty="0"/>
              <a:t>о</a:t>
            </a:r>
            <a:r>
              <a:rPr lang="ru-RU" dirty="0"/>
              <a:t>]. После твёрдых согласных в первом предударном слоге, а также в начале слова на месте буквы</a:t>
            </a:r>
            <a:r>
              <a:rPr lang="ru-RU" i="1" dirty="0"/>
              <a:t> о</a:t>
            </a:r>
            <a:r>
              <a:rPr lang="ru-RU" dirty="0"/>
              <a:t> произносится [</a:t>
            </a:r>
            <a:r>
              <a:rPr lang="ru-RU" i="1" dirty="0"/>
              <a:t>а</a:t>
            </a:r>
            <a:r>
              <a:rPr lang="ru-RU" dirty="0"/>
              <a:t>]. (</a:t>
            </a:r>
            <a:r>
              <a:rPr lang="ru-RU" i="1" dirty="0"/>
              <a:t>к</a:t>
            </a:r>
            <a:r>
              <a:rPr lang="ru-RU" dirty="0"/>
              <a:t>[</a:t>
            </a:r>
            <a:r>
              <a:rPr lang="ru-RU" i="1" dirty="0"/>
              <a:t>а</a:t>
            </a:r>
            <a:r>
              <a:rPr lang="ru-RU" dirty="0"/>
              <a:t>]</a:t>
            </a:r>
            <a:r>
              <a:rPr lang="ru-RU" i="1" dirty="0"/>
              <a:t>за</a:t>
            </a:r>
            <a:r>
              <a:rPr lang="ru-RU" dirty="0"/>
              <a:t> — </a:t>
            </a:r>
            <a:r>
              <a:rPr lang="ru-RU" i="1" dirty="0"/>
              <a:t>к</a:t>
            </a:r>
            <a:r>
              <a:rPr lang="ru-RU" dirty="0"/>
              <a:t>[</a:t>
            </a:r>
            <a:r>
              <a:rPr lang="ru-RU" i="1" dirty="0"/>
              <a:t>о</a:t>
            </a:r>
            <a:r>
              <a:rPr lang="ru-RU" dirty="0"/>
              <a:t>]</a:t>
            </a:r>
            <a:r>
              <a:rPr lang="ru-RU" i="1" dirty="0" err="1"/>
              <a:t>зы</a:t>
            </a:r>
            <a:r>
              <a:rPr lang="ru-RU" dirty="0"/>
              <a:t>, [</a:t>
            </a:r>
            <a:r>
              <a:rPr lang="ru-RU" i="1" dirty="0"/>
              <a:t>а</a:t>
            </a:r>
            <a:r>
              <a:rPr lang="ru-RU" dirty="0"/>
              <a:t>]</a:t>
            </a:r>
            <a:r>
              <a:rPr lang="ru-RU" i="1" dirty="0"/>
              <a:t>писание</a:t>
            </a:r>
            <a:r>
              <a:rPr lang="ru-RU" dirty="0"/>
              <a:t> — [</a:t>
            </a:r>
            <a:r>
              <a:rPr lang="ru-RU" i="1" dirty="0"/>
              <a:t>о</a:t>
            </a:r>
            <a:r>
              <a:rPr lang="ru-RU" dirty="0"/>
              <a:t>]</a:t>
            </a:r>
            <a:r>
              <a:rPr lang="ru-RU" i="1" dirty="0" err="1"/>
              <a:t>пись</a:t>
            </a:r>
            <a:r>
              <a:rPr lang="ru-RU" dirty="0"/>
              <a:t>). Поэтому, например, произносятся одинаково, со звуком [</a:t>
            </a:r>
            <a:r>
              <a:rPr lang="ru-RU" i="1" dirty="0"/>
              <a:t>а</a:t>
            </a:r>
            <a:r>
              <a:rPr lang="ru-RU" dirty="0"/>
              <a:t>], слова </a:t>
            </a:r>
            <a:r>
              <a:rPr lang="ru-RU" i="1" dirty="0"/>
              <a:t>волы</a:t>
            </a:r>
            <a:r>
              <a:rPr lang="ru-RU" dirty="0"/>
              <a:t> и </a:t>
            </a:r>
            <a:r>
              <a:rPr lang="ru-RU" i="1" dirty="0"/>
              <a:t>валы</a:t>
            </a:r>
            <a:r>
              <a:rPr lang="ru-RU" dirty="0"/>
              <a:t>, </a:t>
            </a:r>
            <a:r>
              <a:rPr lang="ru-RU" i="1" dirty="0"/>
              <a:t>сома</a:t>
            </a:r>
            <a:r>
              <a:rPr lang="ru-RU" dirty="0"/>
              <a:t> и </a:t>
            </a:r>
            <a:r>
              <a:rPr lang="ru-RU" i="1" dirty="0"/>
              <a:t>сама</a:t>
            </a:r>
            <a:r>
              <a:rPr lang="ru-RU" dirty="0"/>
              <a:t>, хотя пишутся по-разному.</a:t>
            </a:r>
          </a:p>
          <a:p>
            <a:r>
              <a:rPr lang="ru-RU" dirty="0"/>
              <a:t>В других безударных слогах после твёрдых согласных на месте гласных, обозначаемых буквами </a:t>
            </a:r>
            <a:r>
              <a:rPr lang="ru-RU" i="1" dirty="0"/>
              <a:t>о</a:t>
            </a:r>
            <a:r>
              <a:rPr lang="ru-RU" dirty="0"/>
              <a:t> и </a:t>
            </a:r>
            <a:r>
              <a:rPr lang="ru-RU" i="1" dirty="0"/>
              <a:t>а</a:t>
            </a:r>
            <a:r>
              <a:rPr lang="ru-RU" dirty="0"/>
              <a:t>, произносится звук, средний между [</a:t>
            </a:r>
            <a:r>
              <a:rPr lang="ru-RU" i="1" dirty="0"/>
              <a:t>ы</a:t>
            </a:r>
            <a:r>
              <a:rPr lang="ru-RU" dirty="0"/>
              <a:t>] и [</a:t>
            </a:r>
            <a:r>
              <a:rPr lang="ru-RU" i="1" dirty="0"/>
              <a:t>а</a:t>
            </a:r>
            <a:r>
              <a:rPr lang="ru-RU" dirty="0"/>
              <a:t>], близкий к [</a:t>
            </a:r>
            <a:r>
              <a:rPr lang="ru-RU" i="1" dirty="0"/>
              <a:t>ы</a:t>
            </a:r>
            <a:r>
              <a:rPr lang="ru-RU" dirty="0"/>
              <a:t>]. Такой звук, например, произносится на месте подчёркнутых гласных в словах </a:t>
            </a:r>
            <a:r>
              <a:rPr lang="ru-RU" i="1" dirty="0"/>
              <a:t>водовоз, пароход, выход</a:t>
            </a:r>
            <a:r>
              <a:rPr lang="ru-RU" dirty="0"/>
              <a:t>.</a:t>
            </a:r>
          </a:p>
          <a:p>
            <a:pPr marL="0" indent="0">
              <a:buNone/>
            </a:pPr>
            <a:endParaRPr lang="ru-RU" dirty="0"/>
          </a:p>
        </p:txBody>
      </p:sp>
    </p:spTree>
    <p:extLst>
      <p:ext uri="{BB962C8B-B14F-4D97-AF65-F5344CB8AC3E}">
        <p14:creationId xmlns:p14="http://schemas.microsoft.com/office/powerpoint/2010/main" val="1252362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628650" y="1825624"/>
            <a:ext cx="7886700" cy="4563143"/>
          </a:xfrm>
        </p:spPr>
        <p:txBody>
          <a:bodyPr>
            <a:normAutofit fontScale="92500" lnSpcReduction="10000"/>
          </a:bodyPr>
          <a:lstStyle/>
          <a:p>
            <a:r>
              <a:rPr lang="ru-RU" b="1" i="1" dirty="0"/>
              <a:t>Правило 16:</a:t>
            </a:r>
            <a:r>
              <a:rPr lang="ru-RU" dirty="0"/>
              <a:t> после мягких согласных, на месте гласных, обозначаемых буквами </a:t>
            </a:r>
            <a:r>
              <a:rPr lang="ru-RU" i="1" dirty="0"/>
              <a:t>е, ё, я</a:t>
            </a:r>
            <a:r>
              <a:rPr lang="ru-RU" dirty="0"/>
              <a:t> (т. е. на месте звуков [</a:t>
            </a:r>
            <a:r>
              <a:rPr lang="ru-RU" i="1" dirty="0"/>
              <a:t>э</a:t>
            </a:r>
            <a:r>
              <a:rPr lang="ru-RU" dirty="0"/>
              <a:t>], [</a:t>
            </a:r>
            <a:r>
              <a:rPr lang="ru-RU" i="1" dirty="0"/>
              <a:t>о</a:t>
            </a:r>
            <a:r>
              <a:rPr lang="ru-RU" dirty="0"/>
              <a:t>], [</a:t>
            </a:r>
            <a:r>
              <a:rPr lang="ru-RU" i="1" dirty="0"/>
              <a:t>а</a:t>
            </a:r>
            <a:r>
              <a:rPr lang="ru-RU" dirty="0"/>
              <a:t>] в безударном положении обычно произносится звук, близкий к [</a:t>
            </a:r>
            <a:r>
              <a:rPr lang="ru-RU" i="1" dirty="0"/>
              <a:t>и</a:t>
            </a:r>
            <a:r>
              <a:rPr lang="ru-RU" dirty="0"/>
              <a:t>] (</a:t>
            </a:r>
            <a:r>
              <a:rPr lang="ru-RU" i="1" dirty="0"/>
              <a:t>лесок, весна, плясать</a:t>
            </a:r>
            <a:r>
              <a:rPr lang="ru-RU" dirty="0"/>
              <a:t>). Поэтому, например, одинаково, со звуком, близким к [</a:t>
            </a:r>
            <a:r>
              <a:rPr lang="ru-RU" i="1" dirty="0"/>
              <a:t>и</a:t>
            </a:r>
            <a:r>
              <a:rPr lang="ru-RU" dirty="0"/>
              <a:t>], произносятся слова </a:t>
            </a:r>
            <a:r>
              <a:rPr lang="ru-RU" i="1" dirty="0"/>
              <a:t>посветить — посвятить </a:t>
            </a:r>
            <a:r>
              <a:rPr lang="ru-RU" dirty="0"/>
              <a:t>(от </a:t>
            </a:r>
            <a:r>
              <a:rPr lang="ru-RU" i="1" dirty="0"/>
              <a:t>свет</a:t>
            </a:r>
            <a:r>
              <a:rPr lang="ru-RU" dirty="0"/>
              <a:t> и </a:t>
            </a:r>
            <a:r>
              <a:rPr lang="ru-RU" i="1" dirty="0"/>
              <a:t>свят</a:t>
            </a:r>
            <a:r>
              <a:rPr lang="ru-RU" dirty="0"/>
              <a:t>), хотя их написание различно.</a:t>
            </a:r>
          </a:p>
          <a:p>
            <a:r>
              <a:rPr lang="ru-RU" b="1" i="1" dirty="0"/>
              <a:t>Правило 17:</a:t>
            </a:r>
            <a:r>
              <a:rPr lang="ru-RU" dirty="0"/>
              <a:t> парные звонкие согласные звуки, обозначаемые буквами </a:t>
            </a:r>
            <a:r>
              <a:rPr lang="ru-RU" i="1" dirty="0"/>
              <a:t>б, в, г, д, ж, з</a:t>
            </a:r>
            <a:r>
              <a:rPr lang="ru-RU" dirty="0"/>
              <a:t>, на конце слова и перед парными глухими согласными, обозначаемыми буквами </a:t>
            </a:r>
            <a:r>
              <a:rPr lang="ru-RU" i="1" dirty="0"/>
              <a:t>п, ф, к, ш, ш, с, х, ц, ч, щ</a:t>
            </a:r>
            <a:r>
              <a:rPr lang="ru-RU" dirty="0"/>
              <a:t>, становятся глухими (</a:t>
            </a:r>
            <a:r>
              <a:rPr lang="ru-RU" i="1" dirty="0"/>
              <a:t>дуб</a:t>
            </a:r>
            <a:r>
              <a:rPr lang="ru-RU" dirty="0"/>
              <a:t> [п], </a:t>
            </a:r>
            <a:r>
              <a:rPr lang="ru-RU" i="1" dirty="0"/>
              <a:t>глубь</a:t>
            </a:r>
            <a:r>
              <a:rPr lang="ru-RU" dirty="0"/>
              <a:t> [п’], </a:t>
            </a:r>
            <a:r>
              <a:rPr lang="ru-RU" i="1" dirty="0"/>
              <a:t>ловко</a:t>
            </a:r>
            <a:r>
              <a:rPr lang="ru-RU" dirty="0"/>
              <a:t> [ф], </a:t>
            </a:r>
            <a:r>
              <a:rPr lang="ru-RU" i="1" dirty="0"/>
              <a:t>кровь</a:t>
            </a:r>
            <a:r>
              <a:rPr lang="ru-RU" dirty="0"/>
              <a:t> [ф’], </a:t>
            </a:r>
            <a:r>
              <a:rPr lang="ru-RU" i="1" dirty="0"/>
              <a:t>ногти</a:t>
            </a:r>
            <a:r>
              <a:rPr lang="ru-RU" dirty="0"/>
              <a:t> [к], </a:t>
            </a:r>
            <a:r>
              <a:rPr lang="ru-RU" i="1" dirty="0"/>
              <a:t>подход</a:t>
            </a:r>
            <a:r>
              <a:rPr lang="ru-RU" dirty="0"/>
              <a:t> [т], </a:t>
            </a:r>
            <a:r>
              <a:rPr lang="ru-RU" i="1" dirty="0"/>
              <a:t>багаж </a:t>
            </a:r>
            <a:r>
              <a:rPr lang="ru-RU" dirty="0"/>
              <a:t>[ш]).</a:t>
            </a:r>
          </a:p>
          <a:p>
            <a:r>
              <a:rPr lang="ru-RU" dirty="0"/>
              <a:t>Парные глухие согласные звуки перед парными звонкими согласными становятся звонкими (</a:t>
            </a:r>
            <a:r>
              <a:rPr lang="ru-RU" i="1" dirty="0"/>
              <a:t>просьба</a:t>
            </a:r>
            <a:r>
              <a:rPr lang="ru-RU" dirty="0"/>
              <a:t> [з’], </a:t>
            </a:r>
            <a:r>
              <a:rPr lang="ru-RU" i="1" dirty="0"/>
              <a:t>молотьба</a:t>
            </a:r>
            <a:r>
              <a:rPr lang="ru-RU" dirty="0"/>
              <a:t> [д’]).</a:t>
            </a:r>
          </a:p>
          <a:p>
            <a:r>
              <a:rPr lang="ru-RU" dirty="0"/>
              <a:t>Оглушение или озвончение парных согласных на письме, как правило, не передаётся, поэтому звучат одинаково, хотя пишутся по-разному, слова </a:t>
            </a:r>
            <a:r>
              <a:rPr lang="ru-RU" i="1" dirty="0"/>
              <a:t>молод — молот, лезть — лесть</a:t>
            </a:r>
            <a:r>
              <a:rPr lang="ru-RU" dirty="0"/>
              <a:t> и др.</a:t>
            </a:r>
          </a:p>
          <a:p>
            <a:pPr marL="0" indent="0">
              <a:buNone/>
            </a:pPr>
            <a:endParaRPr lang="ru-RU" dirty="0"/>
          </a:p>
        </p:txBody>
      </p:sp>
    </p:spTree>
    <p:extLst>
      <p:ext uri="{BB962C8B-B14F-4D97-AF65-F5344CB8AC3E}">
        <p14:creationId xmlns:p14="http://schemas.microsoft.com/office/powerpoint/2010/main" val="375265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b="1" i="1" dirty="0"/>
              <a:t>Правило 18:</a:t>
            </a:r>
            <a:r>
              <a:rPr lang="ru-RU" dirty="0"/>
              <a:t> во многих иноязычных словах после согласных пишется </a:t>
            </a:r>
            <a:r>
              <a:rPr lang="ru-RU" i="1" dirty="0"/>
              <a:t>е</a:t>
            </a:r>
            <a:r>
              <a:rPr lang="ru-RU" dirty="0"/>
              <a:t>, а произносятся согласные твёрдо (</a:t>
            </a:r>
            <a:r>
              <a:rPr lang="ru-RU" i="1" dirty="0"/>
              <a:t>ателье </a:t>
            </a:r>
            <a:r>
              <a:rPr lang="ru-RU" dirty="0"/>
              <a:t>[тэ], </a:t>
            </a:r>
            <a:r>
              <a:rPr lang="ru-RU" i="1" dirty="0"/>
              <a:t>атеист</a:t>
            </a:r>
            <a:r>
              <a:rPr lang="ru-RU" dirty="0"/>
              <a:t> [тэ], </a:t>
            </a:r>
            <a:r>
              <a:rPr lang="ru-RU" i="1" dirty="0"/>
              <a:t>денди </a:t>
            </a:r>
            <a:r>
              <a:rPr lang="ru-RU" dirty="0"/>
              <a:t>[дэ],</a:t>
            </a:r>
            <a:r>
              <a:rPr lang="ru-RU" i="1" dirty="0"/>
              <a:t> кашне</a:t>
            </a:r>
            <a:r>
              <a:rPr lang="ru-RU" dirty="0"/>
              <a:t> [</a:t>
            </a:r>
            <a:r>
              <a:rPr lang="ru-RU" dirty="0" err="1"/>
              <a:t>нэ</a:t>
            </a:r>
            <a:r>
              <a:rPr lang="ru-RU" dirty="0"/>
              <a:t>], </a:t>
            </a:r>
            <a:r>
              <a:rPr lang="ru-RU" i="1" dirty="0"/>
              <a:t>кафе </a:t>
            </a:r>
            <a:r>
              <a:rPr lang="ru-RU" dirty="0"/>
              <a:t>[</a:t>
            </a:r>
            <a:r>
              <a:rPr lang="ru-RU" dirty="0" err="1"/>
              <a:t>фэ</a:t>
            </a:r>
            <a:r>
              <a:rPr lang="ru-RU" dirty="0"/>
              <a:t>], </a:t>
            </a:r>
            <a:r>
              <a:rPr lang="ru-RU" i="1" dirty="0"/>
              <a:t>партер</a:t>
            </a:r>
            <a:r>
              <a:rPr lang="ru-RU" dirty="0"/>
              <a:t> [тэ], </a:t>
            </a:r>
            <a:r>
              <a:rPr lang="ru-RU" i="1" dirty="0"/>
              <a:t>резюме </a:t>
            </a:r>
            <a:r>
              <a:rPr lang="ru-RU" dirty="0"/>
              <a:t>[</a:t>
            </a:r>
            <a:r>
              <a:rPr lang="ru-RU" dirty="0" err="1"/>
              <a:t>мэ</a:t>
            </a:r>
            <a:r>
              <a:rPr lang="ru-RU" dirty="0"/>
              <a:t>], </a:t>
            </a:r>
            <a:r>
              <a:rPr lang="ru-RU" i="1" dirty="0"/>
              <a:t>стенд </a:t>
            </a:r>
            <a:r>
              <a:rPr lang="ru-RU" dirty="0"/>
              <a:t>[тэ], </a:t>
            </a:r>
            <a:r>
              <a:rPr lang="ru-RU" i="1" dirty="0"/>
              <a:t>шедевр </a:t>
            </a:r>
            <a:r>
              <a:rPr lang="ru-RU" dirty="0"/>
              <a:t>[дэ]).</a:t>
            </a:r>
          </a:p>
          <a:p>
            <a:r>
              <a:rPr lang="ru-RU" dirty="0"/>
              <a:t>Но в целом ряде заимствованных слов согласные перед </a:t>
            </a:r>
            <a:r>
              <a:rPr lang="ru-RU" i="1" dirty="0"/>
              <a:t>е</a:t>
            </a:r>
            <a:r>
              <a:rPr lang="ru-RU" dirty="0"/>
              <a:t> произносятся мягко (</a:t>
            </a:r>
            <a:r>
              <a:rPr lang="ru-RU" i="1" dirty="0"/>
              <a:t>академия, декада, демагог, демон, музей, пионер, темпы, фанера, фланель</a:t>
            </a:r>
            <a:r>
              <a:rPr lang="ru-RU" dirty="0"/>
              <a:t>).</a:t>
            </a:r>
          </a:p>
          <a:p>
            <a:r>
              <a:rPr lang="ru-RU" b="1" i="1" dirty="0"/>
              <a:t>Правило 19:</a:t>
            </a:r>
            <a:r>
              <a:rPr lang="ru-RU" dirty="0"/>
              <a:t> в начале слов буквы </a:t>
            </a:r>
            <a:r>
              <a:rPr lang="ru-RU" i="1" dirty="0"/>
              <a:t>э</a:t>
            </a:r>
            <a:r>
              <a:rPr lang="ru-RU" dirty="0"/>
              <a:t> и </a:t>
            </a:r>
            <a:r>
              <a:rPr lang="ru-RU" i="1" dirty="0"/>
              <a:t>е</a:t>
            </a:r>
            <a:r>
              <a:rPr lang="ru-RU" dirty="0"/>
              <a:t> пишутся в соответствии с произношением (</a:t>
            </a:r>
            <a:r>
              <a:rPr lang="ru-RU" i="1" dirty="0"/>
              <a:t>экспорт, егерь, эллипс, ересь, эхо, Ева, этот, ест</a:t>
            </a:r>
            <a:r>
              <a:rPr lang="ru-RU" dirty="0"/>
              <a:t>). После </a:t>
            </a:r>
            <a:r>
              <a:rPr lang="ru-RU" i="1" dirty="0"/>
              <a:t>и</a:t>
            </a:r>
            <a:r>
              <a:rPr lang="ru-RU" dirty="0"/>
              <a:t>, а также после согласных пишется буква </a:t>
            </a:r>
            <a:r>
              <a:rPr lang="ru-RU" i="1" dirty="0"/>
              <a:t>е</a:t>
            </a:r>
            <a:r>
              <a:rPr lang="ru-RU" dirty="0"/>
              <a:t> (</a:t>
            </a:r>
            <a:r>
              <a:rPr lang="ru-RU" i="1" dirty="0"/>
              <a:t>гигиена, диета, кашне, стенд</a:t>
            </a:r>
            <a:r>
              <a:rPr lang="ru-RU" dirty="0"/>
              <a:t>). </a:t>
            </a:r>
            <a:r>
              <a:rPr lang="ru-RU" b="1" i="1" dirty="0"/>
              <a:t>Исключения:</a:t>
            </a:r>
            <a:r>
              <a:rPr lang="ru-RU" dirty="0"/>
              <a:t> иноязычные слова </a:t>
            </a:r>
            <a:r>
              <a:rPr lang="ru-RU" i="1" dirty="0"/>
              <a:t>мэр, сэр, пэр</a:t>
            </a:r>
            <a:r>
              <a:rPr lang="ru-RU" dirty="0"/>
              <a:t> и некоторые собственные имена (</a:t>
            </a:r>
            <a:r>
              <a:rPr lang="ru-RU" i="1" dirty="0"/>
              <a:t>Улан-Удэ</a:t>
            </a:r>
            <a:r>
              <a:rPr lang="ru-RU" dirty="0"/>
              <a:t>).</a:t>
            </a:r>
          </a:p>
          <a:p>
            <a:pPr marL="0" indent="0">
              <a:buNone/>
            </a:pPr>
            <a:r>
              <a:rPr lang="ru-RU" dirty="0" smtClean="0"/>
              <a:t>После </a:t>
            </a:r>
            <a:r>
              <a:rPr lang="ru-RU" dirty="0"/>
              <a:t>остальных гласных чаще пишется</a:t>
            </a:r>
            <a:r>
              <a:rPr lang="ru-RU" i="1" dirty="0"/>
              <a:t> э</a:t>
            </a:r>
            <a:r>
              <a:rPr lang="ru-RU" dirty="0"/>
              <a:t> (</a:t>
            </a:r>
            <a:r>
              <a:rPr lang="ru-RU" i="1" dirty="0"/>
              <a:t>поэзия, силуэт, маэстро</a:t>
            </a:r>
            <a:r>
              <a:rPr lang="ru-RU" dirty="0"/>
              <a:t>). В отдельных словах употребляется буква </a:t>
            </a:r>
            <a:r>
              <a:rPr lang="ru-RU" i="1" dirty="0"/>
              <a:t>е</a:t>
            </a:r>
            <a:r>
              <a:rPr lang="ru-RU" dirty="0"/>
              <a:t> (</a:t>
            </a:r>
            <a:r>
              <a:rPr lang="ru-RU" i="1" dirty="0"/>
              <a:t>проект, реестр</a:t>
            </a:r>
            <a:r>
              <a:rPr lang="ru-RU" dirty="0"/>
              <a:t>).</a:t>
            </a:r>
          </a:p>
          <a:p>
            <a:pPr marL="0" indent="0">
              <a:buNone/>
            </a:pPr>
            <a:endParaRPr lang="ru-RU" dirty="0"/>
          </a:p>
        </p:txBody>
      </p:sp>
    </p:spTree>
    <p:extLst>
      <p:ext uri="{BB962C8B-B14F-4D97-AF65-F5344CB8AC3E}">
        <p14:creationId xmlns:p14="http://schemas.microsoft.com/office/powerpoint/2010/main" val="877922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4379" y="365126"/>
            <a:ext cx="8795083" cy="1325563"/>
          </a:xfrm>
        </p:spPr>
        <p:txBody>
          <a:bodyPr>
            <a:noAutofit/>
          </a:bodyPr>
          <a:lstStyle/>
          <a:p>
            <a:r>
              <a:rPr lang="ru-RU" sz="2400" dirty="0"/>
              <a:t>Задание:</a:t>
            </a:r>
            <a:br>
              <a:rPr lang="ru-RU" sz="2400" dirty="0"/>
            </a:br>
            <a:r>
              <a:rPr lang="ru-RU" sz="2400" dirty="0"/>
              <a:t>— Вставьте пропущенные буквы, укажите в транскрипции сложные случаи произношения согласных:</a:t>
            </a:r>
            <a:br>
              <a:rPr lang="ru-RU" sz="2400" dirty="0"/>
            </a:br>
            <a:endParaRPr lang="ru-RU" sz="2400" dirty="0"/>
          </a:p>
        </p:txBody>
      </p:sp>
      <p:sp>
        <p:nvSpPr>
          <p:cNvPr id="3" name="Объект 2"/>
          <p:cNvSpPr>
            <a:spLocks noGrp="1"/>
          </p:cNvSpPr>
          <p:nvPr>
            <p:ph idx="1"/>
          </p:nvPr>
        </p:nvSpPr>
        <p:spPr/>
        <p:txBody>
          <a:bodyPr/>
          <a:lstStyle/>
          <a:p>
            <a:pPr marL="0" indent="0" algn="ctr">
              <a:buNone/>
            </a:pPr>
            <a:endParaRPr lang="ru-RU" sz="3600" i="1" smtClean="0"/>
          </a:p>
          <a:p>
            <a:pPr marL="0" indent="0" algn="ctr">
              <a:buNone/>
            </a:pPr>
            <a:r>
              <a:rPr lang="ru-RU" sz="3600" i="1" smtClean="0"/>
              <a:t>Свит</a:t>
            </a:r>
            <a:r>
              <a:rPr lang="ru-RU" sz="3600" i="1" dirty="0" err="1"/>
              <a:t>..р</a:t>
            </a:r>
            <a:r>
              <a:rPr lang="ru-RU" sz="3600" i="1" dirty="0"/>
              <a:t>, </a:t>
            </a:r>
            <a:r>
              <a:rPr lang="ru-RU" sz="3600" i="1" dirty="0" err="1"/>
              <a:t>спринт..р</a:t>
            </a:r>
            <a:r>
              <a:rPr lang="ru-RU" sz="3600" i="1" dirty="0"/>
              <a:t>, </a:t>
            </a:r>
            <a:r>
              <a:rPr lang="ru-RU" sz="3600" i="1" dirty="0" err="1"/>
              <a:t>компьют</a:t>
            </a:r>
            <a:r>
              <a:rPr lang="ru-RU" sz="3600" i="1" dirty="0"/>
              <a:t>..р, </a:t>
            </a:r>
            <a:r>
              <a:rPr lang="ru-RU" sz="3600" i="1" dirty="0" err="1"/>
              <a:t>инт</a:t>
            </a:r>
            <a:r>
              <a:rPr lang="ru-RU" sz="3600" i="1" dirty="0"/>
              <a:t>..</a:t>
            </a:r>
            <a:r>
              <a:rPr lang="ru-RU" sz="3600" i="1" dirty="0" err="1"/>
              <a:t>рьер</a:t>
            </a:r>
            <a:r>
              <a:rPr lang="ru-RU" sz="3600" i="1" dirty="0"/>
              <a:t>, </a:t>
            </a:r>
            <a:r>
              <a:rPr lang="ru-RU" sz="3600" i="1" dirty="0" err="1"/>
              <a:t>инт</a:t>
            </a:r>
            <a:r>
              <a:rPr lang="ru-RU" sz="3600" i="1" dirty="0"/>
              <a:t>..</a:t>
            </a:r>
            <a:r>
              <a:rPr lang="ru-RU" sz="3600" i="1" dirty="0" err="1"/>
              <a:t>рвью</a:t>
            </a:r>
            <a:r>
              <a:rPr lang="ru-RU" sz="3600" i="1" dirty="0"/>
              <a:t>, </a:t>
            </a:r>
            <a:r>
              <a:rPr lang="ru-RU" sz="3600" i="1" dirty="0" err="1"/>
              <a:t>аст</a:t>
            </a:r>
            <a:r>
              <a:rPr lang="ru-RU" sz="3600" i="1" dirty="0"/>
              <a:t>..</a:t>
            </a:r>
            <a:r>
              <a:rPr lang="ru-RU" sz="3600" i="1" dirty="0" err="1"/>
              <a:t>роид</a:t>
            </a:r>
            <a:r>
              <a:rPr lang="ru-RU" sz="3600" i="1" dirty="0"/>
              <a:t>, т..</a:t>
            </a:r>
            <a:r>
              <a:rPr lang="ru-RU" sz="3600" i="1" dirty="0" err="1"/>
              <a:t>нд</a:t>
            </a:r>
            <a:r>
              <a:rPr lang="ru-RU" sz="3600" i="1" dirty="0"/>
              <a:t>..</a:t>
            </a:r>
            <a:r>
              <a:rPr lang="ru-RU" sz="3600" i="1" dirty="0" err="1"/>
              <a:t>нция</a:t>
            </a:r>
            <a:r>
              <a:rPr lang="ru-RU" sz="3600" i="1" dirty="0"/>
              <a:t>, г..</a:t>
            </a:r>
            <a:r>
              <a:rPr lang="ru-RU" sz="3600" i="1" dirty="0" err="1"/>
              <a:t>фрированный</a:t>
            </a:r>
            <a:r>
              <a:rPr lang="ru-RU" sz="3600" i="1" dirty="0"/>
              <a:t>, </a:t>
            </a:r>
            <a:r>
              <a:rPr lang="ru-RU" sz="3600" i="1" dirty="0" err="1"/>
              <a:t>жизн</a:t>
            </a:r>
            <a:r>
              <a:rPr lang="ru-RU" sz="3600" i="1" dirty="0"/>
              <a:t>..обеспечение, </a:t>
            </a:r>
            <a:r>
              <a:rPr lang="ru-RU" sz="3600" i="1" dirty="0" err="1"/>
              <a:t>завс</a:t>
            </a:r>
            <a:r>
              <a:rPr lang="ru-RU" sz="3600" i="1" dirty="0"/>
              <a:t>..</a:t>
            </a:r>
            <a:r>
              <a:rPr lang="ru-RU" sz="3600" i="1" dirty="0" err="1"/>
              <a:t>гдатай</a:t>
            </a:r>
            <a:r>
              <a:rPr lang="ru-RU" sz="3600" i="1" dirty="0"/>
              <a:t>, </a:t>
            </a:r>
            <a:r>
              <a:rPr lang="ru-RU" sz="3600" i="1" dirty="0" err="1"/>
              <a:t>экз</a:t>
            </a:r>
            <a:r>
              <a:rPr lang="ru-RU" sz="3600" i="1" dirty="0"/>
              <a:t>..</a:t>
            </a:r>
            <a:r>
              <a:rPr lang="ru-RU" sz="3600" i="1" dirty="0" err="1"/>
              <a:t>льтированный</a:t>
            </a:r>
            <a:r>
              <a:rPr lang="ru-RU" sz="3600" i="1" dirty="0"/>
              <a:t>, </a:t>
            </a:r>
            <a:r>
              <a:rPr lang="ru-RU" sz="3600" i="1" dirty="0" err="1"/>
              <a:t>мя</a:t>
            </a:r>
            <a:r>
              <a:rPr lang="ru-RU" sz="3600" i="1" dirty="0"/>
              <a:t>..че, </a:t>
            </a:r>
            <a:r>
              <a:rPr lang="ru-RU" sz="3600" i="1" dirty="0" err="1"/>
              <a:t>лё</a:t>
            </a:r>
            <a:r>
              <a:rPr lang="ru-RU" sz="3600" i="1" dirty="0"/>
              <a:t>..кий, де..</a:t>
            </a:r>
            <a:r>
              <a:rPr lang="ru-RU" sz="3600" i="1" dirty="0" err="1"/>
              <a:t>ский</a:t>
            </a:r>
            <a:r>
              <a:rPr lang="ru-RU" sz="3600" i="1" dirty="0"/>
              <a:t>.</a:t>
            </a:r>
            <a:endParaRPr lang="ru-RU" sz="3600" dirty="0"/>
          </a:p>
          <a:p>
            <a:pPr marL="0" indent="0">
              <a:buNone/>
            </a:pPr>
            <a:endParaRPr lang="ru-RU" dirty="0"/>
          </a:p>
        </p:txBody>
      </p:sp>
    </p:spTree>
    <p:extLst>
      <p:ext uri="{BB962C8B-B14F-4D97-AF65-F5344CB8AC3E}">
        <p14:creationId xmlns:p14="http://schemas.microsoft.com/office/powerpoint/2010/main" val="2361890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Вставьте пропущенные буквы и дайте толкование слов:</a:t>
            </a:r>
            <a:br>
              <a:rPr lang="ru-RU" dirty="0"/>
            </a:br>
            <a:endParaRPr lang="ru-RU" dirty="0"/>
          </a:p>
        </p:txBody>
      </p:sp>
      <p:sp>
        <p:nvSpPr>
          <p:cNvPr id="3" name="Объект 2"/>
          <p:cNvSpPr>
            <a:spLocks noGrp="1"/>
          </p:cNvSpPr>
          <p:nvPr>
            <p:ph idx="1"/>
          </p:nvPr>
        </p:nvSpPr>
        <p:spPr/>
        <p:txBody>
          <a:bodyPr>
            <a:normAutofit/>
          </a:bodyPr>
          <a:lstStyle/>
          <a:p>
            <a:pPr marL="0" indent="0" algn="ctr">
              <a:buNone/>
            </a:pPr>
            <a:r>
              <a:rPr lang="ru-RU" sz="4400" i="1" dirty="0" err="1" smtClean="0"/>
              <a:t>Деб</a:t>
            </a:r>
            <a:r>
              <a:rPr lang="ru-RU" sz="4400" i="1" dirty="0"/>
              <a:t>..тор, к..</a:t>
            </a:r>
            <a:r>
              <a:rPr lang="ru-RU" sz="4400" i="1" dirty="0" err="1"/>
              <a:t>нтракт</a:t>
            </a:r>
            <a:r>
              <a:rPr lang="ru-RU" sz="4400" i="1" dirty="0"/>
              <a:t>, </a:t>
            </a:r>
            <a:r>
              <a:rPr lang="ru-RU" sz="4400" i="1" dirty="0" err="1"/>
              <a:t>кр</a:t>
            </a:r>
            <a:r>
              <a:rPr lang="ru-RU" sz="4400" i="1" dirty="0"/>
              <a:t>..</a:t>
            </a:r>
            <a:r>
              <a:rPr lang="ru-RU" sz="4400" i="1" dirty="0" err="1"/>
              <a:t>дитор</a:t>
            </a:r>
            <a:r>
              <a:rPr lang="ru-RU" sz="4400" i="1" dirty="0"/>
              <a:t>, </a:t>
            </a:r>
            <a:r>
              <a:rPr lang="ru-RU" sz="4400" i="1" dirty="0" err="1"/>
              <a:t>пр</a:t>
            </a:r>
            <a:r>
              <a:rPr lang="ru-RU" sz="4400" i="1" dirty="0"/>
              <a:t>..</a:t>
            </a:r>
            <a:r>
              <a:rPr lang="ru-RU" sz="4400" i="1" dirty="0" err="1"/>
              <a:t>дюсер</a:t>
            </a:r>
            <a:r>
              <a:rPr lang="ru-RU" sz="4400" i="1" dirty="0"/>
              <a:t>, </a:t>
            </a:r>
            <a:r>
              <a:rPr lang="ru-RU" sz="4400" i="1" dirty="0" err="1"/>
              <a:t>товарооб</a:t>
            </a:r>
            <a:r>
              <a:rPr lang="ru-RU" sz="4400" i="1" dirty="0"/>
              <a:t>..рот, </a:t>
            </a:r>
            <a:r>
              <a:rPr lang="ru-RU" sz="4400" i="1" dirty="0" err="1"/>
              <a:t>макл</a:t>
            </a:r>
            <a:r>
              <a:rPr lang="ru-RU" sz="4400" i="1" dirty="0"/>
              <a:t>..р, н..</a:t>
            </a:r>
            <a:r>
              <a:rPr lang="ru-RU" sz="4400" i="1" dirty="0" err="1"/>
              <a:t>минал</a:t>
            </a:r>
            <a:r>
              <a:rPr lang="ru-RU" sz="4400" i="1" dirty="0"/>
              <a:t>, п..</a:t>
            </a:r>
            <a:r>
              <a:rPr lang="ru-RU" sz="4400" i="1" dirty="0" err="1"/>
              <a:t>ритет</a:t>
            </a:r>
            <a:r>
              <a:rPr lang="ru-RU" sz="4400" i="1" dirty="0"/>
              <a:t> (валютный), с..</a:t>
            </a:r>
            <a:r>
              <a:rPr lang="ru-RU" sz="4400" i="1" dirty="0" err="1"/>
              <a:t>ртификат</a:t>
            </a:r>
            <a:r>
              <a:rPr lang="ru-RU" sz="4400" i="1" dirty="0"/>
              <a:t>, </a:t>
            </a:r>
            <a:r>
              <a:rPr lang="ru-RU" sz="4400" i="1" dirty="0" err="1"/>
              <a:t>т..раж</a:t>
            </a:r>
            <a:r>
              <a:rPr lang="ru-RU" sz="4400" i="1" dirty="0"/>
              <a:t>.</a:t>
            </a:r>
            <a:endParaRPr lang="ru-RU" sz="4400" dirty="0"/>
          </a:p>
        </p:txBody>
      </p:sp>
    </p:spTree>
    <p:extLst>
      <p:ext uri="{BB962C8B-B14F-4D97-AF65-F5344CB8AC3E}">
        <p14:creationId xmlns:p14="http://schemas.microsoft.com/office/powerpoint/2010/main" val="1458150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030537"/>
          </a:xfrm>
        </p:spPr>
        <p:txBody>
          <a:bodyPr>
            <a:normAutofit fontScale="90000"/>
          </a:bodyPr>
          <a:lstStyle/>
          <a:p>
            <a:r>
              <a:rPr lang="ru-RU" dirty="0"/>
              <a:t>К следующим толкованиям слов подберите в приведённом ниже списке соответствующие термины:</a:t>
            </a:r>
            <a:br>
              <a:rPr lang="ru-RU" dirty="0"/>
            </a:br>
            <a:endParaRPr lang="ru-RU" dirty="0"/>
          </a:p>
        </p:txBody>
      </p:sp>
      <p:sp>
        <p:nvSpPr>
          <p:cNvPr id="3" name="Объект 2"/>
          <p:cNvSpPr>
            <a:spLocks noGrp="1"/>
          </p:cNvSpPr>
          <p:nvPr>
            <p:ph idx="1"/>
          </p:nvPr>
        </p:nvSpPr>
        <p:spPr>
          <a:xfrm>
            <a:off x="628650" y="1937084"/>
            <a:ext cx="7886700" cy="4812631"/>
          </a:xfrm>
        </p:spPr>
        <p:txBody>
          <a:bodyPr>
            <a:normAutofit lnSpcReduction="10000"/>
          </a:bodyPr>
          <a:lstStyle/>
          <a:p>
            <a:pPr marL="0" indent="0">
              <a:buNone/>
            </a:pPr>
            <a:r>
              <a:rPr lang="ru-RU" dirty="0"/>
              <a:t>• Владелец или совладелец договора с государством на эксплуатацию промышленных предприятий, природных богатств.</a:t>
            </a:r>
          </a:p>
          <a:p>
            <a:pPr marL="0" indent="0">
              <a:buNone/>
            </a:pPr>
            <a:r>
              <a:rPr lang="ru-RU" dirty="0"/>
              <a:t>• Оптовый скупщик скота, мяса, рыбы для перепродажи.</a:t>
            </a:r>
          </a:p>
          <a:p>
            <a:pPr marL="0" indent="0">
              <a:buNone/>
            </a:pPr>
            <a:r>
              <a:rPr lang="ru-RU" dirty="0"/>
              <a:t>• Лицо, обладающее местом на бирже и осуществляющее сделки от своего имени и за свой счёт.</a:t>
            </a:r>
          </a:p>
          <a:p>
            <a:pPr marL="0" indent="0">
              <a:buNone/>
            </a:pPr>
            <a:r>
              <a:rPr lang="ru-RU" dirty="0"/>
              <a:t>• Отрезной талон ценной бумаги.</a:t>
            </a:r>
          </a:p>
          <a:p>
            <a:pPr marL="0" indent="0">
              <a:buNone/>
            </a:pPr>
            <a:r>
              <a:rPr lang="ru-RU" dirty="0"/>
              <a:t>• Поручитель, гарант, финансирующее лицо или организация.</a:t>
            </a:r>
          </a:p>
          <a:p>
            <a:pPr marL="0" indent="0">
              <a:buNone/>
            </a:pPr>
            <a:r>
              <a:rPr lang="ru-RU" dirty="0"/>
              <a:t>• Соотношение между денежными единицами различных стран.</a:t>
            </a:r>
          </a:p>
          <a:p>
            <a:pPr marL="0" indent="0">
              <a:buNone/>
            </a:pPr>
            <a:r>
              <a:rPr lang="ru-RU" dirty="0"/>
              <a:t>• Нарицательная стоимость, обозначенная на ценных бумагах.</a:t>
            </a:r>
          </a:p>
          <a:p>
            <a:pPr marL="0" indent="0">
              <a:buNone/>
            </a:pPr>
            <a:r>
              <a:rPr lang="ru-RU" dirty="0"/>
              <a:t>• Торговая сделка на основе натурального обмена.</a:t>
            </a:r>
          </a:p>
          <a:p>
            <a:pPr marL="0" indent="0">
              <a:buNone/>
            </a:pPr>
            <a:r>
              <a:rPr lang="ru-RU" dirty="0"/>
              <a:t>• Погашение облигаций государственных займов.</a:t>
            </a:r>
          </a:p>
          <a:p>
            <a:pPr marL="0" indent="0">
              <a:buNone/>
            </a:pPr>
            <a:r>
              <a:rPr lang="ru-RU" dirty="0"/>
              <a:t>• Документ, удостоверяющий права держателя акций.</a:t>
            </a:r>
          </a:p>
          <a:p>
            <a:pPr marL="0" indent="0">
              <a:buNone/>
            </a:pPr>
            <a:r>
              <a:rPr lang="ru-RU" b="1" i="1" dirty="0"/>
              <a:t>Слова-термины:</a:t>
            </a:r>
            <a:r>
              <a:rPr lang="ru-RU" i="1" dirty="0"/>
              <a:t> </a:t>
            </a:r>
            <a:r>
              <a:rPr lang="ru-RU" i="1" u="sng" dirty="0"/>
              <a:t>бартер, концессионер, купон, маклер, номинал, паритет (валютный), прасол, сертификат, спонсор, тираж.</a:t>
            </a:r>
            <a:endParaRPr lang="ru-RU" u="sng" dirty="0"/>
          </a:p>
          <a:p>
            <a:pPr marL="0" indent="0">
              <a:buNone/>
            </a:pPr>
            <a:endParaRPr lang="ru-RU" dirty="0"/>
          </a:p>
        </p:txBody>
      </p:sp>
    </p:spTree>
    <p:extLst>
      <p:ext uri="{BB962C8B-B14F-4D97-AF65-F5344CB8AC3E}">
        <p14:creationId xmlns:p14="http://schemas.microsoft.com/office/powerpoint/2010/main" val="31221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Орфографическая разминка.</a:t>
            </a:r>
            <a:r>
              <a:rPr lang="ru-RU" dirty="0"/>
              <a:t/>
            </a:r>
            <a:br>
              <a:rPr lang="ru-RU" dirty="0"/>
            </a:br>
            <a:endParaRPr lang="ru-RU" dirty="0"/>
          </a:p>
        </p:txBody>
      </p:sp>
      <p:sp>
        <p:nvSpPr>
          <p:cNvPr id="3" name="Объект 2"/>
          <p:cNvSpPr>
            <a:spLocks noGrp="1"/>
          </p:cNvSpPr>
          <p:nvPr>
            <p:ph idx="1"/>
          </p:nvPr>
        </p:nvSpPr>
        <p:spPr/>
        <p:txBody>
          <a:bodyPr/>
          <a:lstStyle/>
          <a:p>
            <a:pPr marL="0" indent="0" algn="ctr">
              <a:buNone/>
            </a:pPr>
            <a:r>
              <a:rPr lang="ru-RU" sz="3200" i="1" dirty="0" err="1" smtClean="0"/>
              <a:t>Афе́ра</a:t>
            </a:r>
            <a:r>
              <a:rPr lang="ru-RU" sz="3200" i="1" dirty="0" smtClean="0"/>
              <a:t> </a:t>
            </a:r>
            <a:r>
              <a:rPr lang="ru-RU" sz="3200" i="1" dirty="0"/>
              <a:t>(не </a:t>
            </a:r>
            <a:r>
              <a:rPr lang="ru-RU" sz="3200" i="1" dirty="0" err="1"/>
              <a:t>афёра</a:t>
            </a:r>
            <a:r>
              <a:rPr lang="ru-RU" sz="3200" i="1" dirty="0"/>
              <a:t>!), </a:t>
            </a:r>
            <a:r>
              <a:rPr lang="ru-RU" sz="3200" i="1" dirty="0" err="1"/>
              <a:t>аэропо́рты</a:t>
            </a:r>
            <a:r>
              <a:rPr lang="ru-RU" sz="3200" i="1" dirty="0"/>
              <a:t>, блёклый (доп. </a:t>
            </a:r>
            <a:r>
              <a:rPr lang="ru-RU" sz="3200" i="1" dirty="0" err="1"/>
              <a:t>бле́клый</a:t>
            </a:r>
            <a:r>
              <a:rPr lang="ru-RU" sz="3200" i="1" dirty="0"/>
              <a:t>), </a:t>
            </a:r>
            <a:r>
              <a:rPr lang="ru-RU" sz="3200" i="1" dirty="0" err="1"/>
              <a:t>обеспе́чение</a:t>
            </a:r>
            <a:r>
              <a:rPr lang="ru-RU" sz="3200" i="1" dirty="0"/>
              <a:t>, </a:t>
            </a:r>
            <a:r>
              <a:rPr lang="ru-RU" sz="3200" i="1" dirty="0" err="1"/>
              <a:t>хода́тайство</a:t>
            </a:r>
            <a:r>
              <a:rPr lang="ru-RU" sz="3200" i="1" dirty="0"/>
              <a:t>, </a:t>
            </a:r>
            <a:r>
              <a:rPr lang="ru-RU" sz="3200" i="1" dirty="0" err="1"/>
              <a:t>звони́шь</a:t>
            </a:r>
            <a:r>
              <a:rPr lang="ru-RU" sz="3200" i="1" dirty="0"/>
              <a:t>, </a:t>
            </a:r>
            <a:r>
              <a:rPr lang="ru-RU" sz="3200" i="1" dirty="0" err="1"/>
              <a:t>пуло́вер</a:t>
            </a:r>
            <a:r>
              <a:rPr lang="ru-RU" sz="3200" i="1" dirty="0"/>
              <a:t>, </a:t>
            </a:r>
            <a:r>
              <a:rPr lang="ru-RU" sz="3200" i="1" dirty="0" err="1"/>
              <a:t>ку́хонный</a:t>
            </a:r>
            <a:r>
              <a:rPr lang="ru-RU" sz="3200" i="1" dirty="0"/>
              <a:t>, новорождённый, коне[</a:t>
            </a:r>
            <a:r>
              <a:rPr lang="ru-RU" sz="3200" i="1" u="sng" dirty="0" err="1"/>
              <a:t>шн</a:t>
            </a:r>
            <a:r>
              <a:rPr lang="ru-RU" sz="3200" i="1" dirty="0"/>
              <a:t>]о, </a:t>
            </a:r>
            <a:r>
              <a:rPr lang="ru-RU" sz="3200" i="1" dirty="0" err="1"/>
              <a:t>взя́точник</a:t>
            </a:r>
            <a:r>
              <a:rPr lang="ru-RU" sz="3200" i="1" dirty="0"/>
              <a:t>, </a:t>
            </a:r>
            <a:r>
              <a:rPr lang="ru-RU" sz="3200" i="1" dirty="0" err="1"/>
              <a:t>до́гмат</a:t>
            </a:r>
            <a:r>
              <a:rPr lang="ru-RU" sz="3200" i="1" dirty="0"/>
              <a:t>, </a:t>
            </a:r>
            <a:r>
              <a:rPr lang="ru-RU" sz="3200" i="1" dirty="0" err="1"/>
              <a:t>фо́рзац</a:t>
            </a:r>
            <a:r>
              <a:rPr lang="ru-RU" sz="3200" i="1" dirty="0"/>
              <a:t>, </a:t>
            </a:r>
            <a:r>
              <a:rPr lang="ru-RU" sz="3200" i="1" dirty="0" err="1"/>
              <a:t>коклю́ш</a:t>
            </a:r>
            <a:r>
              <a:rPr lang="ru-RU" sz="3200" i="1" dirty="0"/>
              <a:t>, </a:t>
            </a:r>
            <a:r>
              <a:rPr lang="ru-RU" sz="3200" i="1" dirty="0" err="1"/>
              <a:t>колла́ж</a:t>
            </a:r>
            <a:r>
              <a:rPr lang="ru-RU" sz="3200" i="1" dirty="0"/>
              <a:t>, </a:t>
            </a:r>
            <a:r>
              <a:rPr lang="ru-RU" sz="3200" i="1" dirty="0" err="1"/>
              <a:t>щаве́ль</a:t>
            </a:r>
            <a:r>
              <a:rPr lang="ru-RU" sz="3200" i="1" dirty="0"/>
              <a:t>, </a:t>
            </a:r>
            <a:r>
              <a:rPr lang="ru-RU" sz="3200" i="1" dirty="0" err="1"/>
              <a:t>ту́фля</a:t>
            </a:r>
            <a:r>
              <a:rPr lang="ru-RU" sz="3200" i="1" dirty="0"/>
              <a:t>, свёкла, </a:t>
            </a:r>
            <a:r>
              <a:rPr lang="ru-RU" sz="3200" i="1" dirty="0" err="1"/>
              <a:t>экспе́рт</a:t>
            </a:r>
            <a:r>
              <a:rPr lang="ru-RU" sz="3200" i="1" dirty="0"/>
              <a:t>, </a:t>
            </a:r>
            <a:r>
              <a:rPr lang="ru-RU" sz="3200" i="1" dirty="0" err="1"/>
              <a:t>проце́нт</a:t>
            </a:r>
            <a:r>
              <a:rPr lang="ru-RU" sz="3200" i="1" dirty="0"/>
              <a:t>, </a:t>
            </a:r>
            <a:r>
              <a:rPr lang="ru-RU" sz="3200" i="1" dirty="0" err="1"/>
              <a:t>танцо́вщица</a:t>
            </a:r>
            <a:r>
              <a:rPr lang="ru-RU" sz="3200" i="1" dirty="0"/>
              <a:t>, </a:t>
            </a:r>
            <a:r>
              <a:rPr lang="ru-RU" sz="3200" i="1" dirty="0" err="1"/>
              <a:t>ба́рмен</a:t>
            </a:r>
            <a:r>
              <a:rPr lang="ru-RU" sz="3200" i="1" dirty="0"/>
              <a:t>, </a:t>
            </a:r>
            <a:r>
              <a:rPr lang="ru-RU" sz="3200" i="1" dirty="0" err="1"/>
              <a:t>мышле́ние</a:t>
            </a:r>
            <a:r>
              <a:rPr lang="ru-RU" sz="3200" i="1" dirty="0"/>
              <a:t>, </a:t>
            </a:r>
            <a:r>
              <a:rPr lang="ru-RU" sz="3200" i="1" dirty="0" err="1"/>
              <a:t>опто́вый</a:t>
            </a:r>
            <a:r>
              <a:rPr lang="ru-RU" sz="3200" i="1" dirty="0"/>
              <a:t>, </a:t>
            </a:r>
            <a:r>
              <a:rPr lang="ru-RU" sz="3200" i="1" dirty="0" err="1"/>
              <a:t>бла́говест</a:t>
            </a:r>
            <a:r>
              <a:rPr lang="ru-RU" sz="3200" i="1" dirty="0"/>
              <a:t>, жалюзи́.</a:t>
            </a:r>
            <a:endParaRPr lang="ru-RU" sz="3200" dirty="0"/>
          </a:p>
          <a:p>
            <a:pPr marL="0" indent="0">
              <a:buNone/>
            </a:pPr>
            <a:endParaRPr lang="ru-RU" dirty="0"/>
          </a:p>
        </p:txBody>
      </p:sp>
    </p:spTree>
    <p:extLst>
      <p:ext uri="{BB962C8B-B14F-4D97-AF65-F5344CB8AC3E}">
        <p14:creationId xmlns:p14="http://schemas.microsoft.com/office/powerpoint/2010/main" val="2939937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sz="2800" dirty="0"/>
              <a:t>— Какие разделы науки о языках вы знаете?</a:t>
            </a:r>
          </a:p>
          <a:p>
            <a:r>
              <a:rPr lang="ru-RU" sz="2800" dirty="0"/>
              <a:t>— Что изучает каждый из этих разделов</a:t>
            </a:r>
            <a:r>
              <a:rPr lang="ru-RU" sz="2800" dirty="0" smtClean="0"/>
              <a:t>?— </a:t>
            </a:r>
            <a:r>
              <a:rPr lang="ru-RU" sz="2800" dirty="0"/>
              <a:t>А что такое фонема</a:t>
            </a:r>
            <a:r>
              <a:rPr lang="ru-RU" sz="2800" dirty="0" smtClean="0"/>
              <a:t>?— </a:t>
            </a:r>
            <a:r>
              <a:rPr lang="ru-RU" sz="2800" dirty="0"/>
              <a:t>Подберите пары слов, различающихся одним звуком. </a:t>
            </a:r>
          </a:p>
          <a:p>
            <a:r>
              <a:rPr lang="ru-RU" sz="2800" dirty="0"/>
              <a:t>— В чем различие звука и </a:t>
            </a:r>
            <a:r>
              <a:rPr lang="ru-RU" sz="2800" dirty="0" smtClean="0"/>
              <a:t>буквы?</a:t>
            </a:r>
          </a:p>
          <a:p>
            <a:pPr marL="0" indent="0">
              <a:buNone/>
            </a:pPr>
            <a:endParaRPr lang="ru-RU" sz="2800" dirty="0"/>
          </a:p>
        </p:txBody>
      </p:sp>
    </p:spTree>
    <p:extLst>
      <p:ext uri="{BB962C8B-B14F-4D97-AF65-F5344CB8AC3E}">
        <p14:creationId xmlns:p14="http://schemas.microsoft.com/office/powerpoint/2010/main" val="2221616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221" y="365126"/>
            <a:ext cx="8951495" cy="1325563"/>
          </a:xfrm>
        </p:spPr>
        <p:txBody>
          <a:bodyPr>
            <a:normAutofit fontScale="90000"/>
          </a:bodyPr>
          <a:lstStyle/>
          <a:p>
            <a:r>
              <a:rPr lang="ru-RU" sz="2700" b="1" i="1" dirty="0"/>
              <a:t>3. Составьте текст-описание</a:t>
            </a:r>
            <a:r>
              <a:rPr lang="ru-RU" sz="2700" dirty="0"/>
              <a:t> (3-5 предложений) по теме «Роняет лес багряный свой убор». Используйте выразительные средства языка, подражая И. С. </a:t>
            </a:r>
            <a:r>
              <a:rPr lang="ru-RU" sz="2700" dirty="0" smtClean="0"/>
              <a:t>Тургеневу</a:t>
            </a:r>
            <a:r>
              <a:rPr lang="ru-RU" dirty="0"/>
              <a:t/>
            </a:r>
            <a:br>
              <a:rPr lang="ru-RU" dirty="0"/>
            </a:br>
            <a:endParaRPr lang="ru-RU" dirty="0"/>
          </a:p>
        </p:txBody>
      </p:sp>
      <p:sp>
        <p:nvSpPr>
          <p:cNvPr id="3" name="Объект 2"/>
          <p:cNvSpPr>
            <a:spLocks noGrp="1"/>
          </p:cNvSpPr>
          <p:nvPr>
            <p:ph idx="1"/>
          </p:nvPr>
        </p:nvSpPr>
        <p:spPr/>
        <p:txBody>
          <a:bodyPr/>
          <a:lstStyle/>
          <a:p>
            <a:pPr marL="0" indent="0" algn="ctr">
              <a:buNone/>
            </a:pPr>
            <a:endParaRPr lang="ru-RU" b="1" i="1" dirty="0" smtClean="0"/>
          </a:p>
          <a:p>
            <a:pPr marL="0" indent="0" algn="ctr">
              <a:buNone/>
            </a:pPr>
            <a:endParaRPr lang="ru-RU" b="1" i="1" dirty="0"/>
          </a:p>
          <a:p>
            <a:pPr marL="0" indent="0" algn="ctr">
              <a:buNone/>
            </a:pPr>
            <a:r>
              <a:rPr lang="ru-RU" b="1" i="1" dirty="0" smtClean="0"/>
              <a:t>Пример </a:t>
            </a:r>
            <a:r>
              <a:rPr lang="ru-RU" b="1" i="1" dirty="0"/>
              <a:t>текста:</a:t>
            </a:r>
            <a:endParaRPr lang="ru-RU" dirty="0"/>
          </a:p>
          <a:p>
            <a:pPr marL="0" indent="0">
              <a:buNone/>
            </a:pPr>
            <a:r>
              <a:rPr lang="ru-RU" dirty="0"/>
              <a:t>Первый месяц осени похож на хитрого лиса. Неслышно крадется он по земле, ловко прячется среди веток деревьев. Но вскоре всё вокруг порыжеет словно огненные звери рассядутся на каждом кусте, на каждом дереве. Подует ветер, и листья золотым дождём упадут на землю. Ветер будет гонять их по лесным, дорогам и тропинкам.</a:t>
            </a:r>
          </a:p>
          <a:p>
            <a:pPr marL="0" indent="0">
              <a:buNone/>
            </a:pPr>
            <a:endParaRPr lang="ru-RU" dirty="0"/>
          </a:p>
        </p:txBody>
      </p:sp>
    </p:spTree>
    <p:extLst>
      <p:ext uri="{BB962C8B-B14F-4D97-AF65-F5344CB8AC3E}">
        <p14:creationId xmlns:p14="http://schemas.microsoft.com/office/powerpoint/2010/main" val="434886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a:t>Нормы произнесения гласных звуков</a:t>
            </a:r>
            <a:r>
              <a:rPr lang="ru-RU" dirty="0"/>
              <a:t/>
            </a:r>
            <a:br>
              <a:rPr lang="ru-RU" dirty="0"/>
            </a:br>
            <a:endParaRPr lang="ru-RU" dirty="0"/>
          </a:p>
        </p:txBody>
      </p:sp>
      <p:sp>
        <p:nvSpPr>
          <p:cNvPr id="3" name="Объект 2"/>
          <p:cNvSpPr>
            <a:spLocks noGrp="1"/>
          </p:cNvSpPr>
          <p:nvPr>
            <p:ph idx="1"/>
          </p:nvPr>
        </p:nvSpPr>
        <p:spPr>
          <a:xfrm>
            <a:off x="628650" y="2081463"/>
            <a:ext cx="7886700" cy="4439652"/>
          </a:xfrm>
        </p:spPr>
        <p:txBody>
          <a:bodyPr>
            <a:normAutofit fontScale="92500" lnSpcReduction="20000"/>
          </a:bodyPr>
          <a:lstStyle/>
          <a:p>
            <a:r>
              <a:rPr lang="ru-RU" dirty="0"/>
              <a:t>Гласные звуки отчетливо произносятся лишь под ударением. Ударение в русском языке является динамическим, разноместным (</a:t>
            </a:r>
            <a:r>
              <a:rPr lang="ru-RU" i="1" dirty="0"/>
              <a:t>клеточка, король, коромысло</a:t>
            </a:r>
            <a:r>
              <a:rPr lang="ru-RU" dirty="0"/>
              <a:t>), подвижным (</a:t>
            </a:r>
            <a:r>
              <a:rPr lang="ru-RU" i="1" dirty="0"/>
              <a:t>город — города — городов</a:t>
            </a:r>
            <a:r>
              <a:rPr lang="ru-RU" dirty="0"/>
              <a:t>).</a:t>
            </a:r>
          </a:p>
          <a:p>
            <a:r>
              <a:rPr lang="ru-RU" dirty="0"/>
              <a:t>В безударном положении звучание гласных меняется.</a:t>
            </a:r>
          </a:p>
          <a:p>
            <a:pPr marL="0" indent="0">
              <a:buNone/>
            </a:pPr>
            <a:r>
              <a:rPr lang="ru-RU" dirty="0"/>
              <a:t>— Вспомните, как называется процесс ослабления четкости звучания гласных в безударном положении? </a:t>
            </a:r>
            <a:endParaRPr lang="ru-RU" dirty="0" smtClean="0"/>
          </a:p>
          <a:p>
            <a:pPr marL="0" indent="0">
              <a:buNone/>
            </a:pPr>
            <a:r>
              <a:rPr lang="ru-RU" dirty="0" smtClean="0"/>
              <a:t>Для </a:t>
            </a:r>
            <a:r>
              <a:rPr lang="ru-RU" dirty="0"/>
              <a:t>современной произносительной системы русского языка характерно «иканье», т. е. в безударном положении все гласные, кроме </a:t>
            </a:r>
            <a:r>
              <a:rPr lang="ru-RU" i="1" dirty="0"/>
              <a:t>у</a:t>
            </a:r>
            <a:r>
              <a:rPr lang="ru-RU" dirty="0"/>
              <a:t>, в первом предударном слоге после мягких согласных реализуются звуком [</a:t>
            </a:r>
            <a:r>
              <a:rPr lang="ru-RU" dirty="0" err="1"/>
              <a:t>и</a:t>
            </a:r>
            <a:r>
              <a:rPr lang="ru-RU" baseline="30000" dirty="0" err="1"/>
              <a:t>э</a:t>
            </a:r>
            <a:r>
              <a:rPr lang="ru-RU" dirty="0"/>
              <a:t>] Например:</a:t>
            </a:r>
          </a:p>
          <a:p>
            <a:r>
              <a:rPr lang="ru-RU" i="1" dirty="0"/>
              <a:t>лес</a:t>
            </a:r>
            <a:r>
              <a:rPr lang="ru-RU" dirty="0"/>
              <a:t> [э] — </a:t>
            </a:r>
            <a:r>
              <a:rPr lang="ru-RU" i="1" dirty="0"/>
              <a:t>лесник </a:t>
            </a:r>
            <a:r>
              <a:rPr lang="ru-RU" dirty="0"/>
              <a:t>[</a:t>
            </a:r>
            <a:r>
              <a:rPr lang="ru-RU" dirty="0" err="1"/>
              <a:t>и</a:t>
            </a:r>
            <a:r>
              <a:rPr lang="ru-RU" baseline="30000" dirty="0" err="1"/>
              <a:t>э</a:t>
            </a:r>
            <a:r>
              <a:rPr lang="ru-RU" dirty="0"/>
              <a:t>];</a:t>
            </a:r>
          </a:p>
          <a:p>
            <a:r>
              <a:rPr lang="ru-RU" i="1" dirty="0"/>
              <a:t>грязь </a:t>
            </a:r>
            <a:r>
              <a:rPr lang="ru-RU" dirty="0"/>
              <a:t>[а] — </a:t>
            </a:r>
            <a:r>
              <a:rPr lang="ru-RU" i="1" dirty="0"/>
              <a:t>в грязи </a:t>
            </a:r>
            <a:r>
              <a:rPr lang="ru-RU" dirty="0"/>
              <a:t>[</a:t>
            </a:r>
            <a:r>
              <a:rPr lang="ru-RU" dirty="0" err="1"/>
              <a:t>и</a:t>
            </a:r>
            <a:r>
              <a:rPr lang="ru-RU" baseline="30000" dirty="0" err="1"/>
              <a:t>э</a:t>
            </a:r>
            <a:r>
              <a:rPr lang="ru-RU" dirty="0"/>
              <a:t>];</a:t>
            </a:r>
          </a:p>
          <a:p>
            <a:r>
              <a:rPr lang="ru-RU" i="1" dirty="0"/>
              <a:t>лист</a:t>
            </a:r>
            <a:r>
              <a:rPr lang="ru-RU" dirty="0"/>
              <a:t> [и] — </a:t>
            </a:r>
            <a:r>
              <a:rPr lang="ru-RU" i="1" dirty="0"/>
              <a:t>листок </a:t>
            </a:r>
            <a:r>
              <a:rPr lang="ru-RU" dirty="0"/>
              <a:t>[</a:t>
            </a:r>
            <a:r>
              <a:rPr lang="ru-RU" dirty="0" err="1"/>
              <a:t>и</a:t>
            </a:r>
            <a:r>
              <a:rPr lang="ru-RU" baseline="30000" dirty="0" err="1"/>
              <a:t>э</a:t>
            </a:r>
            <a:r>
              <a:rPr lang="ru-RU" dirty="0"/>
              <a:t>].</a:t>
            </a:r>
          </a:p>
          <a:p>
            <a:pPr marL="0" indent="0">
              <a:buNone/>
            </a:pPr>
            <a:r>
              <a:rPr lang="ru-RU" dirty="0"/>
              <a:t>После согласных </a:t>
            </a:r>
            <a:r>
              <a:rPr lang="ru-RU" i="1" dirty="0"/>
              <a:t>ж</a:t>
            </a:r>
            <a:r>
              <a:rPr lang="ru-RU" dirty="0"/>
              <a:t> и </a:t>
            </a:r>
            <a:r>
              <a:rPr lang="ru-RU" i="1" dirty="0"/>
              <a:t>ш</a:t>
            </a:r>
            <a:r>
              <a:rPr lang="ru-RU" dirty="0"/>
              <a:t> буквы </a:t>
            </a:r>
            <a:r>
              <a:rPr lang="ru-RU" i="1" dirty="0"/>
              <a:t>о</a:t>
            </a:r>
            <a:r>
              <a:rPr lang="ru-RU" dirty="0"/>
              <a:t>, </a:t>
            </a:r>
            <a:r>
              <a:rPr lang="ru-RU" i="1" dirty="0"/>
              <a:t>э</a:t>
            </a:r>
            <a:r>
              <a:rPr lang="ru-RU" dirty="0"/>
              <a:t> в первом предударном слоге реализуются звуком [</a:t>
            </a:r>
            <a:r>
              <a:rPr lang="ru-RU" dirty="0" err="1"/>
              <a:t>ы</a:t>
            </a:r>
            <a:r>
              <a:rPr lang="ru-RU" baseline="30000" dirty="0" err="1"/>
              <a:t>э</a:t>
            </a:r>
            <a:r>
              <a:rPr lang="ru-RU" dirty="0"/>
              <a:t>], этот же звук произносится на месте буквы </a:t>
            </a:r>
            <a:r>
              <a:rPr lang="ru-RU" i="1" dirty="0"/>
              <a:t>а</a:t>
            </a:r>
            <a:r>
              <a:rPr lang="ru-RU" dirty="0"/>
              <a:t> в словах: </a:t>
            </a:r>
            <a:r>
              <a:rPr lang="ru-RU" i="1" dirty="0"/>
              <a:t>жалеть лошадей, жакет.</a:t>
            </a:r>
            <a:endParaRPr lang="ru-RU" dirty="0"/>
          </a:p>
          <a:p>
            <a:pPr marL="0" indent="0">
              <a:buNone/>
            </a:pPr>
            <a:endParaRPr lang="ru-RU" dirty="0"/>
          </a:p>
        </p:txBody>
      </p:sp>
    </p:spTree>
    <p:extLst>
      <p:ext uri="{BB962C8B-B14F-4D97-AF65-F5344CB8AC3E}">
        <p14:creationId xmlns:p14="http://schemas.microsoft.com/office/powerpoint/2010/main" val="2949516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a:t>Нормы произнесения согласных звуков.</a:t>
            </a:r>
            <a:r>
              <a:rPr lang="ru-RU" dirty="0"/>
              <a:t/>
            </a:r>
            <a:br>
              <a:rPr lang="ru-RU" dirty="0"/>
            </a:br>
            <a:endParaRPr lang="ru-RU" dirty="0"/>
          </a:p>
        </p:txBody>
      </p:sp>
      <p:sp>
        <p:nvSpPr>
          <p:cNvPr id="3" name="Объект 2"/>
          <p:cNvSpPr>
            <a:spLocks noGrp="1"/>
          </p:cNvSpPr>
          <p:nvPr>
            <p:ph idx="1"/>
          </p:nvPr>
        </p:nvSpPr>
        <p:spPr>
          <a:xfrm>
            <a:off x="628650" y="2117557"/>
            <a:ext cx="7886700" cy="4547937"/>
          </a:xfrm>
        </p:spPr>
        <p:txBody>
          <a:bodyPr>
            <a:normAutofit fontScale="92500" lnSpcReduction="20000"/>
          </a:bodyPr>
          <a:lstStyle/>
          <a:p>
            <a:pPr marL="0" indent="0">
              <a:buNone/>
            </a:pPr>
            <a:r>
              <a:rPr lang="ru-RU" dirty="0"/>
              <a:t>— Что определяет произношение согласных звуков? </a:t>
            </a:r>
            <a:endParaRPr lang="ru-RU" dirty="0" smtClean="0"/>
          </a:p>
          <a:p>
            <a:pPr marL="0" indent="0">
              <a:buNone/>
            </a:pPr>
            <a:r>
              <a:rPr lang="ru-RU" dirty="0" smtClean="0"/>
              <a:t>Согласные </a:t>
            </a:r>
            <a:r>
              <a:rPr lang="ru-RU" dirty="0"/>
              <a:t>звуки отчетливо произносятся перед гласными, сонорными согласными (</a:t>
            </a:r>
            <a:r>
              <a:rPr lang="ru-RU" i="1" dirty="0"/>
              <a:t>м, н, л, р</a:t>
            </a:r>
            <a:r>
              <a:rPr lang="ru-RU" dirty="0"/>
              <a:t>), перед буквой </a:t>
            </a:r>
            <a:r>
              <a:rPr lang="ru-RU" i="1" dirty="0"/>
              <a:t>в</a:t>
            </a:r>
            <a:r>
              <a:rPr lang="ru-RU" dirty="0"/>
              <a:t>, перед разделительными </a:t>
            </a:r>
            <a:r>
              <a:rPr lang="ru-RU" i="1" dirty="0"/>
              <a:t>ъ</a:t>
            </a:r>
            <a:r>
              <a:rPr lang="ru-RU" dirty="0"/>
              <a:t> и </a:t>
            </a:r>
            <a:r>
              <a:rPr lang="ru-RU" i="1" dirty="0"/>
              <a:t>ь</a:t>
            </a:r>
            <a:r>
              <a:rPr lang="ru-RU" dirty="0"/>
              <a:t> знаками.</a:t>
            </a:r>
          </a:p>
          <a:p>
            <a:pPr marL="0" indent="0">
              <a:buNone/>
            </a:pPr>
            <a:r>
              <a:rPr lang="ru-RU" dirty="0"/>
              <a:t>Звонкие парные согласные на конце слова и перед глухим согласным оглушаются: </a:t>
            </a:r>
            <a:r>
              <a:rPr lang="ru-RU" i="1" dirty="0"/>
              <a:t>бег</a:t>
            </a:r>
            <a:r>
              <a:rPr lang="ru-RU" dirty="0"/>
              <a:t> [к], </a:t>
            </a:r>
            <a:r>
              <a:rPr lang="ru-RU" i="1" dirty="0"/>
              <a:t>лодка </a:t>
            </a:r>
            <a:r>
              <a:rPr lang="ru-RU" dirty="0"/>
              <a:t>[т].</a:t>
            </a:r>
          </a:p>
          <a:p>
            <a:pPr marL="0" indent="0">
              <a:buNone/>
            </a:pPr>
            <a:r>
              <a:rPr lang="ru-RU" dirty="0"/>
              <a:t>Перед мягкими согласными парные твердые согласные смягчаются. В свое время нормативной была замена твердого согласного звука в позиции перед мягким согласным. В настоящее время имеет место и все более расширяет зону своего действия иная тенденция: </a:t>
            </a:r>
            <a:r>
              <a:rPr lang="en-US" i="1" dirty="0"/>
              <a:t>t</a:t>
            </a:r>
            <a:r>
              <a:rPr lang="ru-RU" i="1" dirty="0"/>
              <a:t>’</a:t>
            </a:r>
            <a:r>
              <a:rPr lang="en-US" i="1" dirty="0"/>
              <a:t>t</a:t>
            </a:r>
            <a:r>
              <a:rPr lang="ru-RU" i="1" dirty="0"/>
              <a:t>’</a:t>
            </a:r>
            <a:r>
              <a:rPr lang="ru-RU" dirty="0"/>
              <a:t> уверенно переходит в </a:t>
            </a:r>
            <a:r>
              <a:rPr lang="en-US" i="1" dirty="0" err="1"/>
              <a:t>tt</a:t>
            </a:r>
            <a:r>
              <a:rPr lang="ru-RU" i="1" dirty="0"/>
              <a:t>’</a:t>
            </a:r>
            <a:r>
              <a:rPr lang="ru-RU" dirty="0"/>
              <a:t>, где </a:t>
            </a:r>
            <a:r>
              <a:rPr lang="en-US" i="1" dirty="0"/>
              <a:t>t</a:t>
            </a:r>
            <a:r>
              <a:rPr lang="en-US" dirty="0"/>
              <a:t> </a:t>
            </a:r>
            <a:r>
              <a:rPr lang="ru-RU" dirty="0"/>
              <a:t>— согласный. Можно отметить три закономерности в указанной произносительной норме:</a:t>
            </a:r>
          </a:p>
          <a:p>
            <a:r>
              <a:rPr lang="ru-RU" dirty="0" smtClean="0"/>
              <a:t>допустимо </a:t>
            </a:r>
            <a:r>
              <a:rPr lang="ru-RU" dirty="0"/>
              <a:t>сохранение старой нормы в сочетаниях согласных </a:t>
            </a:r>
            <a:r>
              <a:rPr lang="ru-RU" i="1" dirty="0"/>
              <a:t>с, з</a:t>
            </a:r>
            <a:r>
              <a:rPr lang="ru-RU" dirty="0"/>
              <a:t> с согласными </a:t>
            </a:r>
            <a:r>
              <a:rPr lang="ru-RU" i="1" dirty="0"/>
              <a:t>т</a:t>
            </a:r>
            <a:r>
              <a:rPr lang="ru-RU" dirty="0"/>
              <a:t>’, </a:t>
            </a:r>
            <a:r>
              <a:rPr lang="ru-RU" i="1" dirty="0"/>
              <a:t>д</a:t>
            </a:r>
            <a:r>
              <a:rPr lang="ru-RU" dirty="0"/>
              <a:t>’, </a:t>
            </a:r>
            <a:r>
              <a:rPr lang="ru-RU" i="1" dirty="0"/>
              <a:t>н</a:t>
            </a:r>
            <a:r>
              <a:rPr lang="ru-RU" dirty="0"/>
              <a:t>’ (степь [</a:t>
            </a:r>
            <a:r>
              <a:rPr lang="ru-RU" dirty="0" err="1"/>
              <a:t>с’т</a:t>
            </a:r>
            <a:r>
              <a:rPr lang="ru-RU" dirty="0"/>
              <a:t>’], казнь [</a:t>
            </a:r>
            <a:r>
              <a:rPr lang="ru-RU" dirty="0" err="1"/>
              <a:t>з’н</a:t>
            </a:r>
            <a:r>
              <a:rPr lang="ru-RU" dirty="0"/>
              <a:t>’], здесь [</a:t>
            </a:r>
            <a:r>
              <a:rPr lang="ru-RU" dirty="0" err="1"/>
              <a:t>з’д</a:t>
            </a:r>
            <a:r>
              <a:rPr lang="ru-RU" dirty="0"/>
              <a:t>’]).</a:t>
            </a:r>
          </a:p>
          <a:p>
            <a:r>
              <a:rPr lang="ru-RU" dirty="0" smtClean="0"/>
              <a:t>возможно </a:t>
            </a:r>
            <a:r>
              <a:rPr lang="ru-RU" dirty="0"/>
              <a:t>сохранение двух вариантов как равноценных, равноправных.</a:t>
            </a:r>
          </a:p>
          <a:p>
            <a:r>
              <a:rPr lang="ru-RU" dirty="0" smtClean="0"/>
              <a:t>более </a:t>
            </a:r>
            <a:r>
              <a:rPr lang="ru-RU" dirty="0"/>
              <a:t>правильно соответствие новой произносительной норме: [в], [ф], [м], [п], [б] перед [к’], [г’] и [х’].</a:t>
            </a:r>
          </a:p>
          <a:p>
            <a:pPr marL="0" indent="0">
              <a:buNone/>
            </a:pPr>
            <a:endParaRPr lang="ru-RU" dirty="0"/>
          </a:p>
        </p:txBody>
      </p:sp>
    </p:spTree>
    <p:extLst>
      <p:ext uri="{BB962C8B-B14F-4D97-AF65-F5344CB8AC3E}">
        <p14:creationId xmlns:p14="http://schemas.microsoft.com/office/powerpoint/2010/main" val="374517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13274" y="274069"/>
            <a:ext cx="4897553" cy="795801"/>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800" b="1" spc="50" dirty="0" smtClean="0">
                <a:ln w="11430"/>
                <a:solidFill>
                  <a:srgbClr val="002060"/>
                </a:solidFill>
                <a:effectLst>
                  <a:outerShdw blurRad="76200" dist="50800" dir="5400000" algn="tl" rotWithShape="0">
                    <a:srgbClr val="000000">
                      <a:alpha val="65000"/>
                    </a:srgbClr>
                  </a:outerShdw>
                </a:effectLst>
                <a:latin typeface="+mn-lt"/>
              </a:rPr>
              <a:t>Правило</a:t>
            </a:r>
            <a:endParaRPr lang="ru-RU" sz="4800" b="1" spc="50" dirty="0">
              <a:ln w="11430"/>
              <a:solidFill>
                <a:srgbClr val="002060"/>
              </a:solidFill>
              <a:effectLst>
                <a:outerShdw blurRad="76200" dist="50800" dir="5400000" algn="tl" rotWithShape="0">
                  <a:srgbClr val="000000">
                    <a:alpha val="65000"/>
                  </a:srgbClr>
                </a:outerShdw>
              </a:effectLst>
              <a:latin typeface="+mn-lt"/>
            </a:endParaRPr>
          </a:p>
        </p:txBody>
      </p:sp>
      <p:grpSp>
        <p:nvGrpSpPr>
          <p:cNvPr id="78" name="Group 2"/>
          <p:cNvGrpSpPr>
            <a:grpSpLocks/>
          </p:cNvGrpSpPr>
          <p:nvPr/>
        </p:nvGrpSpPr>
        <p:grpSpPr bwMode="auto">
          <a:xfrm>
            <a:off x="626719" y="4905238"/>
            <a:ext cx="8011955" cy="555625"/>
            <a:chOff x="1248" y="1440"/>
            <a:chExt cx="3216" cy="350"/>
          </a:xfrm>
        </p:grpSpPr>
        <p:sp>
          <p:nvSpPr>
            <p:cNvPr id="79" name="Line 3"/>
            <p:cNvSpPr>
              <a:spLocks noChangeShapeType="1"/>
            </p:cNvSpPr>
            <p:nvPr/>
          </p:nvSpPr>
          <p:spPr bwMode="gray">
            <a:xfrm>
              <a:off x="1440" y="1790"/>
              <a:ext cx="3024" cy="0"/>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80" name="Rectangle 4"/>
            <p:cNvSpPr>
              <a:spLocks noChangeArrowheads="1"/>
            </p:cNvSpPr>
            <p:nvPr/>
          </p:nvSpPr>
          <p:spPr bwMode="gray">
            <a:xfrm rot="3419336">
              <a:off x="1261" y="1427"/>
              <a:ext cx="302" cy="328"/>
            </a:xfrm>
            <a:prstGeom prst="rect">
              <a:avLst/>
            </a:prstGeom>
            <a:gradFill rotWithShape="1">
              <a:gsLst>
                <a:gs pos="0">
                  <a:srgbClr val="FF7C80"/>
                </a:gs>
                <a:gs pos="100000">
                  <a:srgbClr val="FF7C8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F7C80"/>
              </a:extrusionClr>
              <a:contourClr>
                <a:srgbClr val="FF7C8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81" name="Text Box 5"/>
            <p:cNvSpPr txBox="1">
              <a:spLocks noChangeArrowheads="1"/>
            </p:cNvSpPr>
            <p:nvPr/>
          </p:nvSpPr>
          <p:spPr bwMode="gray">
            <a:xfrm>
              <a:off x="2256" y="1482"/>
              <a:ext cx="7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2400" dirty="0"/>
            </a:p>
          </p:txBody>
        </p:sp>
        <p:sp>
          <p:nvSpPr>
            <p:cNvPr id="82" name="Text Box 6"/>
            <p:cNvSpPr txBox="1">
              <a:spLocks noChangeArrowheads="1"/>
            </p:cNvSpPr>
            <p:nvPr/>
          </p:nvSpPr>
          <p:spPr bwMode="gray">
            <a:xfrm>
              <a:off x="1296" y="1454"/>
              <a:ext cx="21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a:t>4</a:t>
              </a:r>
            </a:p>
          </p:txBody>
        </p:sp>
      </p:grpSp>
      <p:grpSp>
        <p:nvGrpSpPr>
          <p:cNvPr id="83" name="Group 7"/>
          <p:cNvGrpSpPr>
            <a:grpSpLocks/>
          </p:cNvGrpSpPr>
          <p:nvPr/>
        </p:nvGrpSpPr>
        <p:grpSpPr bwMode="auto">
          <a:xfrm>
            <a:off x="505326" y="2390638"/>
            <a:ext cx="8133348" cy="555625"/>
            <a:chOff x="1248" y="2030"/>
            <a:chExt cx="3216" cy="350"/>
          </a:xfrm>
        </p:grpSpPr>
        <p:sp>
          <p:nvSpPr>
            <p:cNvPr id="84" name="Line 8"/>
            <p:cNvSpPr>
              <a:spLocks noChangeShapeType="1"/>
            </p:cNvSpPr>
            <p:nvPr/>
          </p:nvSpPr>
          <p:spPr bwMode="gray">
            <a:xfrm>
              <a:off x="1440" y="2380"/>
              <a:ext cx="3024" cy="0"/>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85" name="Rectangle 9"/>
            <p:cNvSpPr>
              <a:spLocks noChangeArrowheads="1"/>
            </p:cNvSpPr>
            <p:nvPr/>
          </p:nvSpPr>
          <p:spPr bwMode="gray">
            <a:xfrm rot="3419336">
              <a:off x="1261" y="2017"/>
              <a:ext cx="302" cy="328"/>
            </a:xfrm>
            <a:prstGeom prst="rect">
              <a:avLst/>
            </a:prstGeom>
            <a:gradFill rotWithShape="1">
              <a:gsLst>
                <a:gs pos="0">
                  <a:srgbClr val="99CC00"/>
                </a:gs>
                <a:gs pos="100000">
                  <a:srgbClr val="99CC0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CC00"/>
              </a:extrusionClr>
              <a:contourClr>
                <a:srgbClr val="99CC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86" name="Text Box 10"/>
            <p:cNvSpPr txBox="1">
              <a:spLocks noChangeArrowheads="1"/>
            </p:cNvSpPr>
            <p:nvPr/>
          </p:nvSpPr>
          <p:spPr bwMode="gray">
            <a:xfrm>
              <a:off x="2256" y="2072"/>
              <a:ext cx="116"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2400" dirty="0"/>
            </a:p>
          </p:txBody>
        </p:sp>
        <p:sp>
          <p:nvSpPr>
            <p:cNvPr id="87" name="Text Box 11"/>
            <p:cNvSpPr txBox="1">
              <a:spLocks noChangeArrowheads="1"/>
            </p:cNvSpPr>
            <p:nvPr/>
          </p:nvSpPr>
          <p:spPr bwMode="gray">
            <a:xfrm>
              <a:off x="1296" y="2044"/>
              <a:ext cx="21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t>1</a:t>
              </a:r>
            </a:p>
          </p:txBody>
        </p:sp>
      </p:grpSp>
      <p:grpSp>
        <p:nvGrpSpPr>
          <p:cNvPr id="88" name="Group 12"/>
          <p:cNvGrpSpPr>
            <a:grpSpLocks/>
          </p:cNvGrpSpPr>
          <p:nvPr/>
        </p:nvGrpSpPr>
        <p:grpSpPr bwMode="auto">
          <a:xfrm>
            <a:off x="626719" y="3228838"/>
            <a:ext cx="8011955" cy="555625"/>
            <a:chOff x="1248" y="2640"/>
            <a:chExt cx="3216" cy="350"/>
          </a:xfrm>
        </p:grpSpPr>
        <p:sp>
          <p:nvSpPr>
            <p:cNvPr id="89" name="Line 13"/>
            <p:cNvSpPr>
              <a:spLocks noChangeShapeType="1"/>
            </p:cNvSpPr>
            <p:nvPr/>
          </p:nvSpPr>
          <p:spPr bwMode="gray">
            <a:xfrm>
              <a:off x="1440" y="2990"/>
              <a:ext cx="3024" cy="0"/>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90" name="Rectangle 14"/>
            <p:cNvSpPr>
              <a:spLocks noChangeArrowheads="1"/>
            </p:cNvSpPr>
            <p:nvPr/>
          </p:nvSpPr>
          <p:spPr bwMode="gray">
            <a:xfrm rot="3419336">
              <a:off x="1261" y="2627"/>
              <a:ext cx="302" cy="328"/>
            </a:xfrm>
            <a:prstGeom prst="rect">
              <a:avLst/>
            </a:prstGeom>
            <a:gradFill rotWithShape="1">
              <a:gsLst>
                <a:gs pos="0">
                  <a:srgbClr val="006699"/>
                </a:gs>
                <a:gs pos="100000">
                  <a:srgbClr val="0066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006699"/>
              </a:extrusionClr>
              <a:contourClr>
                <a:srgbClr val="0066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92" name="Text Box 16"/>
            <p:cNvSpPr txBox="1">
              <a:spLocks noChangeArrowheads="1"/>
            </p:cNvSpPr>
            <p:nvPr/>
          </p:nvSpPr>
          <p:spPr bwMode="gray">
            <a:xfrm>
              <a:off x="1296" y="2654"/>
              <a:ext cx="21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a:t>2</a:t>
              </a:r>
            </a:p>
          </p:txBody>
        </p:sp>
      </p:grpSp>
      <p:grpSp>
        <p:nvGrpSpPr>
          <p:cNvPr id="93" name="Group 17"/>
          <p:cNvGrpSpPr>
            <a:grpSpLocks/>
          </p:cNvGrpSpPr>
          <p:nvPr/>
        </p:nvGrpSpPr>
        <p:grpSpPr bwMode="auto">
          <a:xfrm>
            <a:off x="626719" y="4067038"/>
            <a:ext cx="8011955" cy="555625"/>
            <a:chOff x="1248" y="3230"/>
            <a:chExt cx="3216" cy="350"/>
          </a:xfrm>
        </p:grpSpPr>
        <p:sp>
          <p:nvSpPr>
            <p:cNvPr id="94" name="Line 18"/>
            <p:cNvSpPr>
              <a:spLocks noChangeShapeType="1"/>
            </p:cNvSpPr>
            <p:nvPr/>
          </p:nvSpPr>
          <p:spPr bwMode="gray">
            <a:xfrm>
              <a:off x="1441" y="3579"/>
              <a:ext cx="3023" cy="1"/>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95" name="Rectangle 19"/>
            <p:cNvSpPr>
              <a:spLocks noChangeArrowheads="1"/>
            </p:cNvSpPr>
            <p:nvPr/>
          </p:nvSpPr>
          <p:spPr bwMode="gray">
            <a:xfrm rot="3419336">
              <a:off x="1261" y="3217"/>
              <a:ext cx="302" cy="328"/>
            </a:xfrm>
            <a:prstGeom prst="rect">
              <a:avLst/>
            </a:prstGeom>
            <a:gradFill rotWithShape="1">
              <a:gsLst>
                <a:gs pos="0">
                  <a:srgbClr val="FF9933"/>
                </a:gs>
                <a:gs pos="100000">
                  <a:srgbClr val="FF9933">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F9933"/>
              </a:extrusionClr>
              <a:contourClr>
                <a:srgbClr val="FF9933"/>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96" name="Text Box 20"/>
            <p:cNvSpPr txBox="1">
              <a:spLocks noChangeArrowheads="1"/>
            </p:cNvSpPr>
            <p:nvPr/>
          </p:nvSpPr>
          <p:spPr bwMode="gray">
            <a:xfrm>
              <a:off x="2256" y="3272"/>
              <a:ext cx="7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endParaRPr lang="en-US" sz="2400" dirty="0"/>
            </a:p>
          </p:txBody>
        </p:sp>
        <p:sp>
          <p:nvSpPr>
            <p:cNvPr id="97" name="Text Box 21"/>
            <p:cNvSpPr txBox="1">
              <a:spLocks noChangeArrowheads="1"/>
            </p:cNvSpPr>
            <p:nvPr/>
          </p:nvSpPr>
          <p:spPr bwMode="gray">
            <a:xfrm>
              <a:off x="1296" y="3244"/>
              <a:ext cx="21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t>3</a:t>
              </a:r>
            </a:p>
          </p:txBody>
        </p:sp>
      </p:grpSp>
      <p:grpSp>
        <p:nvGrpSpPr>
          <p:cNvPr id="98" name="Group 22"/>
          <p:cNvGrpSpPr>
            <a:grpSpLocks/>
          </p:cNvGrpSpPr>
          <p:nvPr/>
        </p:nvGrpSpPr>
        <p:grpSpPr bwMode="auto">
          <a:xfrm>
            <a:off x="626719" y="5765663"/>
            <a:ext cx="8011955" cy="555625"/>
            <a:chOff x="1248" y="3230"/>
            <a:chExt cx="3216" cy="350"/>
          </a:xfrm>
        </p:grpSpPr>
        <p:sp>
          <p:nvSpPr>
            <p:cNvPr id="99" name="Line 23"/>
            <p:cNvSpPr>
              <a:spLocks noChangeShapeType="1"/>
            </p:cNvSpPr>
            <p:nvPr/>
          </p:nvSpPr>
          <p:spPr bwMode="gray">
            <a:xfrm>
              <a:off x="1440" y="3580"/>
              <a:ext cx="3024" cy="0"/>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00" name="Rectangle 24"/>
            <p:cNvSpPr>
              <a:spLocks noChangeArrowheads="1"/>
            </p:cNvSpPr>
            <p:nvPr/>
          </p:nvSpPr>
          <p:spPr bwMode="gray">
            <a:xfrm rot="3419336">
              <a:off x="1261" y="3217"/>
              <a:ext cx="302" cy="328"/>
            </a:xfrm>
            <a:prstGeom prst="rect">
              <a:avLst/>
            </a:prstGeom>
            <a:gradFill rotWithShape="1">
              <a:gsLst>
                <a:gs pos="0">
                  <a:srgbClr val="990099"/>
                </a:gs>
                <a:gs pos="100000">
                  <a:srgbClr val="9900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0099"/>
              </a:extrusionClr>
              <a:contourClr>
                <a:srgbClr val="9900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ru-RU"/>
            </a:p>
          </p:txBody>
        </p:sp>
        <p:sp>
          <p:nvSpPr>
            <p:cNvPr id="102" name="Text Box 26"/>
            <p:cNvSpPr txBox="1">
              <a:spLocks noChangeArrowheads="1"/>
            </p:cNvSpPr>
            <p:nvPr/>
          </p:nvSpPr>
          <p:spPr bwMode="gray">
            <a:xfrm>
              <a:off x="1296" y="3244"/>
              <a:ext cx="21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a:t>5</a:t>
              </a:r>
            </a:p>
          </p:txBody>
        </p:sp>
      </p:grpSp>
      <p:sp>
        <p:nvSpPr>
          <p:cNvPr id="3" name="Прямоугольник 2"/>
          <p:cNvSpPr/>
          <p:nvPr/>
        </p:nvSpPr>
        <p:spPr>
          <a:xfrm>
            <a:off x="1624263" y="2459178"/>
            <a:ext cx="7014411" cy="369332"/>
          </a:xfrm>
          <a:prstGeom prst="rect">
            <a:avLst/>
          </a:prstGeom>
        </p:spPr>
        <p:txBody>
          <a:bodyPr wrap="square">
            <a:spAutoFit/>
          </a:bodyPr>
          <a:lstStyle/>
          <a:p>
            <a:r>
              <a:rPr lang="ru-RU" dirty="0" smtClean="0"/>
              <a:t>буква </a:t>
            </a:r>
            <a:r>
              <a:rPr lang="ru-RU" i="1" dirty="0"/>
              <a:t>г </a:t>
            </a:r>
            <a:r>
              <a:rPr lang="ru-RU" dirty="0"/>
              <a:t>на конце слова бог произносится как [</a:t>
            </a:r>
            <a:r>
              <a:rPr lang="ru-RU" i="1" dirty="0"/>
              <a:t>х</a:t>
            </a:r>
            <a:r>
              <a:rPr lang="ru-RU" dirty="0"/>
              <a:t>].</a:t>
            </a:r>
          </a:p>
        </p:txBody>
      </p:sp>
      <p:sp>
        <p:nvSpPr>
          <p:cNvPr id="29" name="Прямоугольник 28"/>
          <p:cNvSpPr/>
          <p:nvPr/>
        </p:nvSpPr>
        <p:spPr>
          <a:xfrm>
            <a:off x="1508497" y="3035452"/>
            <a:ext cx="7014411" cy="923330"/>
          </a:xfrm>
          <a:prstGeom prst="rect">
            <a:avLst/>
          </a:prstGeom>
        </p:spPr>
        <p:txBody>
          <a:bodyPr wrap="square">
            <a:spAutoFit/>
          </a:bodyPr>
          <a:lstStyle/>
          <a:p>
            <a:r>
              <a:rPr lang="ru-RU" i="1" dirty="0"/>
              <a:t>-ого/-его</a:t>
            </a:r>
            <a:r>
              <a:rPr lang="ru-RU" dirty="0"/>
              <a:t> в прилагательных мужского и среднего родов произносятся как </a:t>
            </a:r>
            <a:r>
              <a:rPr lang="ru-RU" i="1" dirty="0"/>
              <a:t>о</a:t>
            </a:r>
            <a:r>
              <a:rPr lang="ru-RU" dirty="0"/>
              <a:t>[</a:t>
            </a:r>
            <a:r>
              <a:rPr lang="ru-RU" i="1" dirty="0"/>
              <a:t>в</a:t>
            </a:r>
            <a:r>
              <a:rPr lang="ru-RU" dirty="0"/>
              <a:t>]</a:t>
            </a:r>
            <a:r>
              <a:rPr lang="ru-RU" i="1" dirty="0"/>
              <a:t>о</a:t>
            </a:r>
            <a:r>
              <a:rPr lang="ru-RU" dirty="0"/>
              <a:t> / </a:t>
            </a:r>
            <a:r>
              <a:rPr lang="ru-RU" i="1" dirty="0"/>
              <a:t>е</a:t>
            </a:r>
            <a:r>
              <a:rPr lang="ru-RU" dirty="0"/>
              <a:t>[</a:t>
            </a:r>
            <a:r>
              <a:rPr lang="ru-RU" i="1" dirty="0"/>
              <a:t>в</a:t>
            </a:r>
            <a:r>
              <a:rPr lang="ru-RU" dirty="0"/>
              <a:t>]</a:t>
            </a:r>
            <a:r>
              <a:rPr lang="ru-RU" i="1" dirty="0"/>
              <a:t>о.</a:t>
            </a:r>
            <a:endParaRPr lang="ru-RU" dirty="0"/>
          </a:p>
          <a:p>
            <a:endParaRPr lang="ru-RU" dirty="0"/>
          </a:p>
        </p:txBody>
      </p:sp>
      <p:sp>
        <p:nvSpPr>
          <p:cNvPr id="4" name="Прямоугольник 3"/>
          <p:cNvSpPr/>
          <p:nvPr/>
        </p:nvSpPr>
        <p:spPr>
          <a:xfrm>
            <a:off x="1900990" y="3893767"/>
            <a:ext cx="6621918" cy="646331"/>
          </a:xfrm>
          <a:prstGeom prst="rect">
            <a:avLst/>
          </a:prstGeom>
        </p:spPr>
        <p:txBody>
          <a:bodyPr wrap="square">
            <a:spAutoFit/>
          </a:bodyPr>
          <a:lstStyle/>
          <a:p>
            <a:r>
              <a:rPr lang="ru-RU" i="1" dirty="0" err="1"/>
              <a:t>зж</a:t>
            </a:r>
            <a:r>
              <a:rPr lang="ru-RU" dirty="0"/>
              <a:t> и </a:t>
            </a:r>
            <a:r>
              <a:rPr lang="ru-RU" i="1" dirty="0" err="1"/>
              <a:t>сж</a:t>
            </a:r>
            <a:r>
              <a:rPr lang="ru-RU" dirty="0"/>
              <a:t> произносятся как [</a:t>
            </a:r>
            <a:r>
              <a:rPr lang="ru-RU" i="1" dirty="0"/>
              <a:t>ж</a:t>
            </a:r>
            <a:r>
              <a:rPr lang="ru-RU" dirty="0"/>
              <a:t>] (на стыке морфем или служебного слова со знаменательным).</a:t>
            </a:r>
          </a:p>
        </p:txBody>
      </p:sp>
      <p:sp>
        <p:nvSpPr>
          <p:cNvPr id="5" name="Прямоугольник 4"/>
          <p:cNvSpPr/>
          <p:nvPr/>
        </p:nvSpPr>
        <p:spPr>
          <a:xfrm>
            <a:off x="1900989" y="5049634"/>
            <a:ext cx="5570621" cy="369332"/>
          </a:xfrm>
          <a:prstGeom prst="rect">
            <a:avLst/>
          </a:prstGeom>
        </p:spPr>
        <p:txBody>
          <a:bodyPr wrap="square">
            <a:spAutoFit/>
          </a:bodyPr>
          <a:lstStyle/>
          <a:p>
            <a:r>
              <a:rPr lang="ru-RU" i="1" dirty="0" err="1"/>
              <a:t>зч</a:t>
            </a:r>
            <a:r>
              <a:rPr lang="ru-RU" dirty="0"/>
              <a:t> и </a:t>
            </a:r>
            <a:r>
              <a:rPr lang="ru-RU" i="1" dirty="0" err="1"/>
              <a:t>сч</a:t>
            </a:r>
            <a:r>
              <a:rPr lang="ru-RU" dirty="0"/>
              <a:t> произносятся как [</a:t>
            </a:r>
            <a:r>
              <a:rPr lang="ru-RU" i="1" dirty="0"/>
              <a:t>ш</a:t>
            </a:r>
            <a:r>
              <a:rPr lang="ru-RU" dirty="0"/>
              <a:t>’] (на стыке морфем).</a:t>
            </a:r>
          </a:p>
        </p:txBody>
      </p:sp>
      <p:sp>
        <p:nvSpPr>
          <p:cNvPr id="32" name="Прямоугольник 31"/>
          <p:cNvSpPr/>
          <p:nvPr/>
        </p:nvSpPr>
        <p:spPr>
          <a:xfrm>
            <a:off x="1819941" y="5834203"/>
            <a:ext cx="5808080" cy="646331"/>
          </a:xfrm>
          <a:prstGeom prst="rect">
            <a:avLst/>
          </a:prstGeom>
        </p:spPr>
        <p:txBody>
          <a:bodyPr wrap="square">
            <a:spAutoFit/>
          </a:bodyPr>
          <a:lstStyle/>
          <a:p>
            <a:r>
              <a:rPr lang="ru-RU" i="1" dirty="0" err="1"/>
              <a:t>дч</a:t>
            </a:r>
            <a:r>
              <a:rPr lang="ru-RU" dirty="0"/>
              <a:t> и </a:t>
            </a:r>
            <a:r>
              <a:rPr lang="ru-RU" i="1" dirty="0" err="1"/>
              <a:t>тч</a:t>
            </a:r>
            <a:r>
              <a:rPr lang="ru-RU" dirty="0"/>
              <a:t> произносятся как [</a:t>
            </a:r>
            <a:r>
              <a:rPr lang="ru-RU" i="1" dirty="0"/>
              <a:t>ч</a:t>
            </a:r>
            <a:r>
              <a:rPr lang="ru-RU" dirty="0"/>
              <a:t>’] (на стыке морфем).</a:t>
            </a:r>
          </a:p>
          <a:p>
            <a:endParaRPr lang="ru-RU" dirty="0"/>
          </a:p>
        </p:txBody>
      </p:sp>
    </p:spTree>
    <p:extLst>
      <p:ext uri="{BB962C8B-B14F-4D97-AF65-F5344CB8AC3E}">
        <p14:creationId xmlns:p14="http://schemas.microsoft.com/office/powerpoint/2010/main" val="172425234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235</TotalTime>
  <Words>1606</Words>
  <Application>Microsoft Office PowerPoint</Application>
  <PresentationFormat>Экран (4:3)</PresentationFormat>
  <Paragraphs>76</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Урок русского языка  «Основные нормы современного литературного произношения </vt:lpstr>
      <vt:lpstr>Вставьте пропущенные буквы и дайте толкование слов: </vt:lpstr>
      <vt:lpstr>К следующим толкованиям слов подберите в приведённом ниже списке соответствующие термины: </vt:lpstr>
      <vt:lpstr>Орфографическая разминка. </vt:lpstr>
      <vt:lpstr>Презентация PowerPoint</vt:lpstr>
      <vt:lpstr>3. Составьте текст-описание (3-5 предложений) по теме «Роняет лес багряный свой убор». Используйте выразительные средства языка, подражая И. С. Тургеневу </vt:lpstr>
      <vt:lpstr>Нормы произнесения гласных звуков </vt:lpstr>
      <vt:lpstr>Нормы произнесения согласных звуков. </vt:lpstr>
      <vt:lpstr>Правило</vt:lpstr>
      <vt:lpstr>Презентация PowerPoint</vt:lpstr>
      <vt:lpstr>Презентация PowerPoint</vt:lpstr>
      <vt:lpstr>Презентация PowerPoint</vt:lpstr>
      <vt:lpstr>Презентация PowerPoint</vt:lpstr>
      <vt:lpstr>Задание: — Вставьте пропущенные буквы, укажите в транскрипции сложные случаи произношения согласных: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русского языка  «Основные нормы современного литературного произношения </dc:title>
  <cp:lastModifiedBy>Пользователь</cp:lastModifiedBy>
  <cp:revision>3</cp:revision>
  <dcterms:created xsi:type="dcterms:W3CDTF">2014-11-21T11:00:06Z</dcterms:created>
  <dcterms:modified xsi:type="dcterms:W3CDTF">2016-12-02T09:06:25Z</dcterms:modified>
</cp:coreProperties>
</file>