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1" r:id="rId6"/>
    <p:sldId id="260" r:id="rId7"/>
    <p:sldId id="262" r:id="rId8"/>
    <p:sldId id="293" r:id="rId9"/>
    <p:sldId id="294" r:id="rId10"/>
    <p:sldId id="304" r:id="rId11"/>
    <p:sldId id="30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4660"/>
  </p:normalViewPr>
  <p:slideViewPr>
    <p:cSldViewPr>
      <p:cViewPr varScale="1">
        <p:scale>
          <a:sx n="53" d="100"/>
          <a:sy n="53" d="100"/>
        </p:scale>
        <p:origin x="-84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E1C0AE-4042-471C-AFE0-06A5C44422A6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A49802-DCD1-4381-927E-9A6757CB1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commons.wikimedia.org/wiki/File:MV_Zaharov.jpg?uselang=ru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643578"/>
            <a:ext cx="6415110" cy="8097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Ученики ГБОУ СОШ № 274 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1\Desktop\97ebcf6dcfb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285992"/>
            <a:ext cx="4735059" cy="335758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642910" y="0"/>
            <a:ext cx="7889530" cy="2214554"/>
          </a:xfrm>
          <a:prstGeom prst="horizontalScroll">
            <a:avLst/>
          </a:prstGeom>
          <a:solidFill>
            <a:schemeClr val="accent4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ИХ ПОДВИГ  НЕ ЗАБЫТ, ОН – 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ИМЕНАХ УЛИЦ»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ИСТОРИКО-КРАЕВЕДЧЕСКИЙ ПРОЕКТ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610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875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875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875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875" autoRev="1" fill="remov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Маршал Жуков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Наташа\Desktop\70 лет победы\жуков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85926"/>
            <a:ext cx="3373437" cy="4525962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571472" y="0"/>
            <a:ext cx="8208912" cy="1556792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Жуков Георгий</a:t>
            </a:r>
          </a:p>
          <a:p>
            <a:pPr algn="ctr"/>
            <a:r>
              <a:rPr lang="ru-RU" sz="3600" b="1" dirty="0" smtClean="0"/>
              <a:t> Константинович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1538" y="214290"/>
            <a:ext cx="642942" cy="114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28794" y="214290"/>
            <a:ext cx="642942" cy="114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00892" y="214290"/>
            <a:ext cx="642341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8148" y="214290"/>
            <a:ext cx="642341" cy="114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00034" y="2285992"/>
            <a:ext cx="37862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Маршал Советского Союза (1943), четырежды Герой Советского Союза (1939, 1944, 1945, 1956), Герой Монгольской Народной Республики (1939).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Маршал Захаров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Содержимое 8" descr="https://upload.wikimedia.org/wikipedia/commons/thumb/9/94/MV_Zaharov.jpg/200px-MV_Zaharov.jpg">
            <a:hlinkClick r:id="rId2"/>
          </p:cNvPr>
          <p:cNvPicPr>
            <a:picLocks noGrp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5143504" y="1785926"/>
            <a:ext cx="3286125" cy="4214812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Горизонтальный свиток 4"/>
          <p:cNvSpPr/>
          <p:nvPr/>
        </p:nvSpPr>
        <p:spPr>
          <a:xfrm>
            <a:off x="467544" y="36810"/>
            <a:ext cx="8208912" cy="1556792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Захаров </a:t>
            </a:r>
            <a:r>
              <a:rPr lang="vi-VN" sz="3600" b="1" dirty="0" smtClean="0"/>
              <a:t>Матве́й Васи́льевич </a:t>
            </a:r>
            <a:r>
              <a:rPr lang="vi-VN" sz="2800" dirty="0" smtClean="0"/>
              <a:t> 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86776" y="214290"/>
            <a:ext cx="683056" cy="121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User\Desktop\Пионеры-герои\Награда\Герой СССР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75727" y="214290"/>
            <a:ext cx="682487" cy="1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8596" y="2000240"/>
            <a:ext cx="4214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Матвей Васильевич Захаров (5(17) августа 1898, Тверская губерния – 31 января 1972, Москва, СССР) – советский военачальник, Маршал Советского Союза (1959), дважды Герой Советского Союза, профессор.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8501122" cy="5693866"/>
          </a:xfrm>
          <a:prstGeom prst="rect">
            <a:avLst/>
          </a:prstGeom>
          <a:solidFill>
            <a:schemeClr val="accent4"/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Через века, через года — 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О тех, кто уже не придет никогда, — 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Памяти павших будьте достойны!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Вечно достойны!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Люди!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Покуда сердца стучат, — 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Какою ценой завоевано счастье, —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Пожалуйста, 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Детям своим расскажите о них,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чтоб запомнили!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Детям детей расскажите о них,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чтобы тоже помнили!</a:t>
            </a:r>
            <a:endParaRPr lang="ru-RU" sz="2800" b="1" u="sng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1\Desktop\431px-Ribbon_of_Leningrad_Victory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85728"/>
            <a:ext cx="6265266" cy="5000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82763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3993307"/>
          </a:xfrm>
          <a:solidFill>
            <a:schemeClr val="accent4"/>
          </a:solidFill>
          <a:ln w="762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/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Подвиги героев  должны</a:t>
            </a: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быть в памяти </a:t>
            </a: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благодарных</a:t>
            </a: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потомков;</a:t>
            </a:r>
          </a:p>
          <a:p>
            <a:pPr marL="0" indent="0"/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Мы должны </a:t>
            </a:r>
            <a:r>
              <a:rPr lang="ru-RU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знать, кто </a:t>
            </a:r>
            <a:endParaRPr lang="ru-RU" sz="2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защищал </a:t>
            </a:r>
            <a:r>
              <a:rPr lang="ru-RU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Родину и </a:t>
            </a: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прославил</a:t>
            </a: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наш край своими </a:t>
            </a:r>
            <a:r>
              <a:rPr lang="ru-RU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подвигами!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260648"/>
            <a:ext cx="8208912" cy="1440160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smtClean="0"/>
              <a:t>Для того , чтобы жить в мире сегодня , мы не должны забывать тех , кто погиб!</a:t>
            </a:r>
          </a:p>
          <a:p>
            <a:pPr algn="ctr"/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C:\Users\1\Desktop\109437788_Medal_Defense_of_Leningrad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04864"/>
            <a:ext cx="2304256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71861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500042"/>
            <a:ext cx="8678768" cy="1077218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1. Какие улицы носят имена защитников города?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071678"/>
            <a:ext cx="8678768" cy="584775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2. Почему увековечили их имена ?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3429000"/>
            <a:ext cx="8678768" cy="1077218"/>
          </a:xfrm>
          <a:prstGeom prst="rect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3. Что нужно сделать , чтобы их имена и подвиги не забыли?</a:t>
            </a:r>
            <a:endParaRPr lang="ru-RU" sz="3200" b="1" dirty="0"/>
          </a:p>
        </p:txBody>
      </p:sp>
      <p:sp>
        <p:nvSpPr>
          <p:cNvPr id="13" name="5-конечная звезда 12">
            <a:hlinkClick r:id="rId2" action="ppaction://hlinksldjump"/>
          </p:cNvPr>
          <p:cNvSpPr/>
          <p:nvPr/>
        </p:nvSpPr>
        <p:spPr>
          <a:xfrm>
            <a:off x="4214810" y="5286388"/>
            <a:ext cx="926558" cy="936104"/>
          </a:xfrm>
          <a:prstGeom prst="star5">
            <a:avLst/>
          </a:prstGeom>
          <a:solidFill>
            <a:srgbClr val="FF0000"/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391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857364"/>
            <a:ext cx="8186766" cy="4268799"/>
          </a:xfr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7400" dirty="0"/>
          </a:p>
          <a:p>
            <a:pPr marL="0" indent="0">
              <a:buNone/>
            </a:pPr>
            <a:r>
              <a:rPr lang="ru-RU" sz="7400" b="1" dirty="0" smtClean="0">
                <a:solidFill>
                  <a:schemeClr val="tx1"/>
                </a:solidFill>
              </a:rPr>
              <a:t>Первые </a:t>
            </a:r>
            <a:r>
              <a:rPr lang="ru-RU" sz="7400" b="1" dirty="0">
                <a:solidFill>
                  <a:schemeClr val="tx1"/>
                </a:solidFill>
              </a:rPr>
              <a:t>названия в честь героев Великой Отечественной войны появились в </a:t>
            </a:r>
            <a:r>
              <a:rPr lang="ru-RU" sz="7400" b="1" dirty="0" smtClean="0">
                <a:solidFill>
                  <a:schemeClr val="tx1"/>
                </a:solidFill>
              </a:rPr>
              <a:t>г. Ленинграде </a:t>
            </a:r>
            <a:r>
              <a:rPr lang="ru-RU" sz="7400" b="1" dirty="0">
                <a:solidFill>
                  <a:schemeClr val="tx1"/>
                </a:solidFill>
              </a:rPr>
              <a:t>в день пятилетия снятия </a:t>
            </a:r>
            <a:r>
              <a:rPr lang="ru-RU" sz="7400" b="1" dirty="0" smtClean="0">
                <a:solidFill>
                  <a:schemeClr val="tx1"/>
                </a:solidFill>
              </a:rPr>
              <a:t>блокады - 27 </a:t>
            </a:r>
            <a:r>
              <a:rPr lang="ru-RU" sz="7400" b="1" dirty="0">
                <a:solidFill>
                  <a:schemeClr val="tx1"/>
                </a:solidFill>
              </a:rPr>
              <a:t>января 1949 </a:t>
            </a:r>
            <a:r>
              <a:rPr lang="ru-RU" sz="7400" b="1" dirty="0" smtClean="0">
                <a:solidFill>
                  <a:schemeClr val="tx1"/>
                </a:solidFill>
              </a:rPr>
              <a:t>года.</a:t>
            </a:r>
          </a:p>
          <a:p>
            <a:pPr marL="0" indent="0">
              <a:buNone/>
            </a:pPr>
            <a:endParaRPr lang="ru-RU" sz="7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7400" b="1" dirty="0" smtClean="0">
                <a:solidFill>
                  <a:schemeClr val="tx1"/>
                </a:solidFill>
              </a:rPr>
              <a:t>Тогда </a:t>
            </a:r>
            <a:r>
              <a:rPr lang="ru-RU" sz="7400" b="1" dirty="0">
                <a:solidFill>
                  <a:schemeClr val="tx1"/>
                </a:solidFill>
              </a:rPr>
              <a:t>были увековечены четверо защитников города – И.А. Графов, П.А. Зайцев, А.Т. Севастьянов и </a:t>
            </a:r>
            <a:endParaRPr lang="ru-RU" sz="7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7400" b="1" dirty="0" smtClean="0">
                <a:solidFill>
                  <a:schemeClr val="tx1"/>
                </a:solidFill>
              </a:rPr>
              <a:t>Н.А</a:t>
            </a:r>
            <a:r>
              <a:rPr lang="ru-RU" sz="7400" b="1" dirty="0">
                <a:solidFill>
                  <a:schemeClr val="tx1"/>
                </a:solidFill>
              </a:rPr>
              <a:t>. Смирнов (позже к его фамилии прибавится уточняющее слово – улица Комиссара Смирнова</a:t>
            </a:r>
            <a:r>
              <a:rPr lang="ru-RU" sz="7400" dirty="0">
                <a:solidFill>
                  <a:schemeClr val="tx1"/>
                </a:solidFill>
              </a:rPr>
              <a:t>).</a:t>
            </a:r>
          </a:p>
          <a:p>
            <a:endParaRPr lang="ru-RU" sz="70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36810"/>
            <a:ext cx="8208912" cy="1556792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ИСТОРИЧЕСКАЯ СПРАВКА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C:\Users\1\Desktop\FlBxvqw1dpXq5tY8krrmLM-temp-upload.qrqnhny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85729"/>
            <a:ext cx="1221969" cy="11430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66752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77803532"/>
              </p:ext>
            </p:extLst>
          </p:nvPr>
        </p:nvGraphicFramePr>
        <p:xfrm>
          <a:off x="321786" y="2060848"/>
          <a:ext cx="8286963" cy="4328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62321"/>
                <a:gridCol w="2762321"/>
                <a:gridCol w="2762321"/>
              </a:tblGrid>
              <a:tr h="69386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ОТ ГЕНЕРАЛА ДО РЯДОВОГО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ЮНЫЕ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ЗАЩИТНИКИ ЛЕНИНГРАДА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УЛИЦЫ ДОБЛЕСТИ И СЛАВЫ</a:t>
                      </a:r>
                      <a:endParaRPr lang="ru-RU" sz="24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</a:tr>
              <a:tr h="2925724">
                <a:tc>
                  <a:txBody>
                    <a:bodyPr/>
                    <a:lstStyle/>
                    <a:p>
                      <a:pPr algn="l"/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Маршала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Жукова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Переулок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Бойцова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Переулок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Гривцова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Маршала Захарова,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Маршала Говорова,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Улица Севастьянова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Улица Солдата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Корзуна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; лётчика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Пилютова;Танкиста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Хрустицкого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Ул. Лёни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Голикова,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Ул. Зины Портновой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Улица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</a:rPr>
                        <a:t>Молдагуловой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Проспект Непокоренных,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Проспект Славы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4" name="Горизонтальный свиток 3"/>
          <p:cNvSpPr/>
          <p:nvPr/>
        </p:nvSpPr>
        <p:spPr>
          <a:xfrm>
            <a:off x="399837" y="193927"/>
            <a:ext cx="8208912" cy="1368152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ИХ ИМЕНА ОСТАНУТСЯ С НАМИ…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C:\Users\1\Desktop\FlBxvqw1dpXq5tY8krrmLM-temp-upload.qrqnhny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5214950"/>
            <a:ext cx="1301015" cy="1000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60827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ile:Georgy Zhukov Doska SP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7" y="4011064"/>
            <a:ext cx="3384375" cy="258628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artDeco"/>
            <a:extrusionClr>
              <a:srgbClr val="FFFFFF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214414" y="3143248"/>
            <a:ext cx="6929486" cy="584775"/>
          </a:xfrm>
          <a:prstGeom prst="rect">
            <a:avLst/>
          </a:prstGeom>
          <a:solidFill>
            <a:schemeClr val="accent4"/>
          </a:solidFill>
          <a:ln w="762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МЕМОРИАЛЬНЫЕ ДОСКИ</a:t>
            </a:r>
            <a:endParaRPr lang="ru-RU" sz="3200" b="1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5-конечная звезда 7">
            <a:hlinkClick r:id="rId3" action="ppaction://hlinksldjump"/>
          </p:cNvPr>
          <p:cNvSpPr/>
          <p:nvPr/>
        </p:nvSpPr>
        <p:spPr>
          <a:xfrm>
            <a:off x="4071934" y="4857760"/>
            <a:ext cx="926558" cy="936104"/>
          </a:xfrm>
          <a:prstGeom prst="star5">
            <a:avLst/>
          </a:prstGeom>
          <a:solidFill>
            <a:srgbClr val="FF0000"/>
          </a:solidFill>
          <a:ln w="57150">
            <a:solidFill>
              <a:schemeClr val="accent3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>
            <a:hlinkClick r:id="rId3" action="ppaction://hlinksldjump"/>
          </p:cNvPr>
          <p:cNvSpPr/>
          <p:nvPr/>
        </p:nvSpPr>
        <p:spPr>
          <a:xfrm>
            <a:off x="3929058" y="928670"/>
            <a:ext cx="926558" cy="936104"/>
          </a:xfrm>
          <a:prstGeom prst="star5">
            <a:avLst/>
          </a:prstGeom>
          <a:solidFill>
            <a:srgbClr val="FF0000"/>
          </a:solidFill>
          <a:ln w="57150"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C:\Users\Наташа\Desktop\70 лет победы\1360035224_1024px-Partisana_Germana_Street_28monument29.jpg"/>
          <p:cNvPicPr/>
          <p:nvPr/>
        </p:nvPicPr>
        <p:blipFill>
          <a:blip r:embed="rId4"/>
          <a:srcRect l="25815" t="8120" r="7483" b="55769"/>
          <a:stretch>
            <a:fillRect/>
          </a:stretch>
        </p:blipFill>
        <p:spPr bwMode="auto">
          <a:xfrm>
            <a:off x="5357818" y="4071942"/>
            <a:ext cx="3286148" cy="2500330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Наташа\Desktop\70 лет победы\800px-Pogranichnika_Garkavogo_memorial_board.JPG"/>
          <p:cNvPicPr/>
          <p:nvPr/>
        </p:nvPicPr>
        <p:blipFill>
          <a:blip r:embed="rId5"/>
          <a:srcRect l="24898" t="6284" r="15714" b="35792"/>
          <a:stretch>
            <a:fillRect/>
          </a:stretch>
        </p:blipFill>
        <p:spPr bwMode="auto">
          <a:xfrm>
            <a:off x="357158" y="285728"/>
            <a:ext cx="3429024" cy="2643206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8" name="Picture 2" descr="C:\Users\Наташа\Desktop\70 лет победы\fcacb0f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214290"/>
            <a:ext cx="3914000" cy="2500330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004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149079"/>
            <a:ext cx="7794074" cy="523220"/>
          </a:xfrm>
          <a:solidFill>
            <a:schemeClr val="accent4"/>
          </a:solidFill>
          <a:ln w="76200">
            <a:solidFill>
              <a:schemeClr val="accent4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Улицы, названные именами Героев </a:t>
            </a:r>
          </a:p>
        </p:txBody>
      </p:sp>
      <p:pic>
        <p:nvPicPr>
          <p:cNvPr id="4" name="Рисунок 3" descr="C:\Users\1\Desktop\FlBxvqw1dpXq5tY8krrmLM-temp-upload.qrqnhny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8681"/>
            <a:ext cx="2952328" cy="29734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922351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Маршал Жуков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472" y="0"/>
            <a:ext cx="8208912" cy="1556792"/>
          </a:xfrm>
          <a:prstGeom prst="horizontalScroll">
            <a:avLst/>
          </a:prstGeom>
          <a:solidFill>
            <a:schemeClr val="accent4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Проспект Маршала Жукова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1571612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3075" name="Picture 3" descr="C:\Users\Наташа\Desktop\70 лет победы\2308C3AA-B5D7-42A0-A584-F2890D2696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3971013" cy="3500462"/>
          </a:xfrm>
          <a:prstGeom prst="roundRect">
            <a:avLst>
              <a:gd name="adj" fmla="val 16667"/>
            </a:avLst>
          </a:prstGeom>
          <a:ln w="76200"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429124" y="1500174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Проспект Маршала Жукова – проспект в Кировском и Красносельском районе Санкт-Петербурга, от </a:t>
            </a:r>
            <a:r>
              <a:rPr lang="ru-RU" sz="2400" b="1" dirty="0" err="1" smtClean="0"/>
              <a:t>Кронштадтской</a:t>
            </a:r>
            <a:r>
              <a:rPr lang="ru-RU" sz="2400" b="1" dirty="0" smtClean="0"/>
              <a:t> улицы до проспекта Народного Ополчения. Проспект так назван 14 апреля 1975 года в связи с тридцатилетием Победы и в целях увековечивания памяти Маршала Советского Союза Георгия Константиновича Жукова.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1093</TotalTime>
  <Words>297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Маршал Жуков</vt:lpstr>
      <vt:lpstr>Маршал Жуков</vt:lpstr>
      <vt:lpstr>Маршал Захаров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Наташа</cp:lastModifiedBy>
  <cp:revision>362</cp:revision>
  <dcterms:created xsi:type="dcterms:W3CDTF">2015-02-11T16:41:34Z</dcterms:created>
  <dcterms:modified xsi:type="dcterms:W3CDTF">2016-12-02T17:30:33Z</dcterms:modified>
</cp:coreProperties>
</file>