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328D2-36A8-4BA0-9E82-EB9C0AC7217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43CD8-2D2E-479B-B79B-690671F1E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629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43CD8-2D2E-479B-B79B-690671F1E4E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20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23C4732-B700-4599-8CAE-AE1D4BB4027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4B16E62-8998-4C5F-B43F-7A7FB57455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016223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The RUSSIA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en-US" b="1" i="1" dirty="0" smtClean="0"/>
          </a:p>
          <a:p>
            <a:pPr algn="r"/>
            <a:endParaRPr lang="en-US" b="1" i="1" dirty="0"/>
          </a:p>
          <a:p>
            <a:pPr algn="r"/>
            <a:r>
              <a:rPr lang="en-US" b="1" i="1" dirty="0" smtClean="0">
                <a:solidFill>
                  <a:schemeClr val="tx1"/>
                </a:solidFill>
              </a:rPr>
              <a:t>(by </a:t>
            </a:r>
            <a:r>
              <a:rPr lang="en-US" b="1" i="1" dirty="0" err="1" smtClean="0">
                <a:solidFill>
                  <a:schemeClr val="tx1"/>
                </a:solidFill>
              </a:rPr>
              <a:t>Evdokimov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</a:rPr>
              <a:t>Ruslan</a:t>
            </a:r>
            <a:r>
              <a:rPr lang="en-US" b="1" i="1" dirty="0" smtClean="0">
                <a:solidFill>
                  <a:schemeClr val="tx1"/>
                </a:solidFill>
              </a:rPr>
              <a:t>)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18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9276">
        <p14:conveyor dir="l"/>
      </p:transition>
    </mc:Choice>
    <mc:Fallback>
      <p:transition spd="slow" advTm="927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1" y="155679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The most famous historical place </a:t>
            </a:r>
          </a:p>
          <a:p>
            <a:r>
              <a:rPr lang="en-US" sz="3200" b="1" dirty="0" smtClean="0"/>
              <a:t>is Moscow Kremlin, where there is </a:t>
            </a:r>
          </a:p>
          <a:p>
            <a:r>
              <a:rPr lang="en-US" sz="3200" b="1" dirty="0" smtClean="0"/>
              <a:t>the President resides and works.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745751311"/>
      </p:ext>
    </p:extLst>
  </p:cSld>
  <p:clrMapOvr>
    <a:masterClrMapping/>
  </p:clrMapOvr>
  <p:transition spd="slow" advTm="21006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8064896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19416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7316">
        <p14:ripple/>
      </p:transition>
    </mc:Choice>
    <mc:Fallback>
      <p:transition spd="slow" advTm="73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04664"/>
            <a:ext cx="4515966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2462407"/>
      </p:ext>
    </p:extLst>
  </p:cSld>
  <p:clrMapOvr>
    <a:masterClrMapping/>
  </p:clrMapOvr>
  <p:transition spd="slow" advTm="5533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799288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3161117"/>
      </p:ext>
    </p:extLst>
  </p:cSld>
  <p:clrMapOvr>
    <a:masterClrMapping/>
  </p:clrMapOvr>
  <p:transition spd="slow" advTm="6652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91683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There are also a great number of beautiful and big cities in Russia</a:t>
            </a:r>
            <a:r>
              <a:rPr lang="ru-RU" sz="3200" b="1" dirty="0" smtClean="0"/>
              <a:t>:</a:t>
            </a:r>
            <a:endParaRPr lang="en-US" sz="3200" b="1" dirty="0" smtClean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153538555"/>
      </p:ext>
    </p:extLst>
  </p:cSld>
  <p:clrMapOvr>
    <a:masterClrMapping/>
  </p:clrMapOvr>
  <p:transition spd="slow" advTm="13969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44824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742705"/>
              </p:ext>
            </p:extLst>
          </p:nvPr>
        </p:nvGraphicFramePr>
        <p:xfrm>
          <a:off x="1596008" y="1106746"/>
          <a:ext cx="60960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20"/>
                <a:gridCol w="1944216"/>
                <a:gridCol w="1944216"/>
                <a:gridCol w="167984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Moscow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Moscow Oblast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12,100,000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Saint Petersburg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Leningrad Oblast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5,190,000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Novosibirsk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Novosibirsk Oblast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1,560,000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Yekaterinburg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Sverdlovsk</a:t>
                      </a:r>
                    </a:p>
                    <a:p>
                      <a:r>
                        <a:rPr lang="en-US" dirty="0" smtClean="0"/>
                        <a:t>Oblast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1,420,000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Nizhny Novgorod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Nizhni</a:t>
                      </a:r>
                      <a:r>
                        <a:rPr lang="en-US" dirty="0" smtClean="0"/>
                        <a:t> Novgorod Oblast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1,250,000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167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5750">
        <p14:prism/>
      </p:transition>
    </mc:Choice>
    <mc:Fallback>
      <p:transition spd="slow" advTm="1575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060848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population of Russia is about 146 million people.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0443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6759">
        <p:circle/>
      </p:transition>
    </mc:Choice>
    <mc:Fallback>
      <p:transition spd="slow" advTm="16759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1" y="1988840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Ethnic Russians comprise 81% </a:t>
            </a:r>
          </a:p>
          <a:p>
            <a:r>
              <a:rPr lang="en-US" sz="3200" b="1" dirty="0" smtClean="0"/>
              <a:t>of the country's population.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91858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4911">
        <p14:reveal/>
      </p:transition>
    </mc:Choice>
    <mc:Fallback>
      <p:transition spd="slow" advTm="1491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132856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The Russian Federation is also home to several sizeable minorities</a:t>
            </a:r>
            <a:r>
              <a:rPr lang="en-US" sz="2800" dirty="0"/>
              <a:t>.</a:t>
            </a:r>
            <a:endParaRPr lang="en-US" sz="2800" dirty="0" smtClean="0"/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In all, </a:t>
            </a:r>
            <a:r>
              <a:rPr lang="en-US" sz="2800" b="1" dirty="0" smtClean="0"/>
              <a:t>160 different other ethnic groups </a:t>
            </a:r>
            <a:r>
              <a:rPr lang="en-US" sz="2800" dirty="0" smtClean="0"/>
              <a:t>and indigenous peoples live within it`s borders.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10048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28811">
        <p14:pan dir="u"/>
      </p:transition>
    </mc:Choice>
    <mc:Fallback>
      <p:transition spd="slow" advTm="2881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130754"/>
            <a:ext cx="4032448" cy="259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533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5687">
        <p14:flip dir="r"/>
      </p:transition>
    </mc:Choice>
    <mc:Fallback>
      <p:transition spd="slow" advTm="56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105835"/>
            <a:ext cx="81369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/>
              <a:t>Russia </a:t>
            </a:r>
          </a:p>
          <a:p>
            <a:pPr algn="ctr"/>
            <a:r>
              <a:rPr lang="en-US" sz="4400" b="1" dirty="0" smtClean="0"/>
              <a:t>is one of the largest countries in the world.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733703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7803">
        <p14:reveal/>
      </p:transition>
    </mc:Choice>
    <mc:Fallback>
      <p:transition spd="slow" advTm="78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644351"/>
              </p:ext>
            </p:extLst>
          </p:nvPr>
        </p:nvGraphicFramePr>
        <p:xfrm>
          <a:off x="1524000" y="139700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Russian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81.0%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Tatar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Ukrainian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Bashkir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Chuvash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Chechen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134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9550">
        <p:checker/>
      </p:transition>
    </mc:Choice>
    <mc:Fallback>
      <p:transition spd="slow" advTm="1955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916832"/>
            <a:ext cx="784887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Russia's 160 ethnic groups speak some 100 languages. </a:t>
            </a:r>
          </a:p>
          <a:p>
            <a:endParaRPr lang="en-US" sz="2800" b="1" dirty="0"/>
          </a:p>
          <a:p>
            <a:r>
              <a:rPr lang="en-US" sz="2800" b="1" dirty="0" smtClean="0"/>
              <a:t>Russian is the only official state language.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475575490"/>
      </p:ext>
    </p:extLst>
  </p:cSld>
  <p:clrMapOvr>
    <a:masterClrMapping/>
  </p:clrMapOvr>
  <p:transition spd="slow" advTm="18929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276872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Constitution gives the individual republics the right to establish their own state languages in addition to Russian.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46543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5496">
        <p14:reveal/>
      </p:transition>
    </mc:Choice>
    <mc:Fallback>
      <p:transition spd="slow" advTm="154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204864"/>
            <a:ext cx="74319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There are different types of climate </a:t>
            </a:r>
          </a:p>
          <a:p>
            <a:pPr algn="ctr"/>
            <a:r>
              <a:rPr lang="en-US" sz="2400" b="1" dirty="0" smtClean="0"/>
              <a:t>on its big territory</a:t>
            </a:r>
            <a:r>
              <a:rPr lang="ru-RU" sz="2400" b="1" dirty="0" smtClean="0"/>
              <a:t>:</a:t>
            </a:r>
            <a:r>
              <a:rPr lang="en-US" sz="2400" b="1" dirty="0" smtClean="0"/>
              <a:t> </a:t>
            </a:r>
          </a:p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Winter temperature from -1 to -50 C</a:t>
            </a:r>
          </a:p>
          <a:p>
            <a:pPr algn="ctr"/>
            <a:r>
              <a:rPr lang="en-US" sz="2400" b="1" dirty="0" smtClean="0"/>
              <a:t>Summer temperature from +1 to +40 C.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22107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26097">
        <p14:pan dir="u"/>
      </p:transition>
    </mc:Choice>
    <mc:Fallback>
      <p:transition spd="slow" advTm="260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988840"/>
            <a:ext cx="7128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It is very </a:t>
            </a:r>
            <a:r>
              <a:rPr lang="en-US" sz="3200" b="1" dirty="0" smtClean="0">
                <a:solidFill>
                  <a:srgbClr val="00B0F0"/>
                </a:solidFill>
              </a:rPr>
              <a:t>cold</a:t>
            </a:r>
            <a:r>
              <a:rPr lang="en-US" sz="3200" b="1" dirty="0" smtClean="0"/>
              <a:t> in the North even in </a:t>
            </a:r>
            <a:r>
              <a:rPr lang="en-US" sz="3200" b="1" dirty="0" smtClean="0">
                <a:solidFill>
                  <a:srgbClr val="FF0000"/>
                </a:solidFill>
              </a:rPr>
              <a:t>summer</a:t>
            </a:r>
            <a:r>
              <a:rPr lang="en-US" sz="3200" b="1" dirty="0" smtClean="0"/>
              <a:t>, </a:t>
            </a:r>
            <a:endParaRPr lang="ru-RU" sz="3200" b="1" dirty="0" smtClean="0"/>
          </a:p>
          <a:p>
            <a:endParaRPr lang="en-US" sz="3200" b="1" dirty="0" smtClean="0"/>
          </a:p>
          <a:p>
            <a:r>
              <a:rPr lang="en-US" sz="3200" b="1" dirty="0" smtClean="0"/>
              <a:t>and very </a:t>
            </a:r>
            <a:r>
              <a:rPr lang="en-US" sz="3200" b="1" dirty="0" smtClean="0">
                <a:solidFill>
                  <a:srgbClr val="FF0000"/>
                </a:solidFill>
              </a:rPr>
              <a:t>warm</a:t>
            </a:r>
            <a:r>
              <a:rPr lang="en-US" sz="3200" b="1" dirty="0" smtClean="0"/>
              <a:t> in the South even in </a:t>
            </a:r>
            <a:r>
              <a:rPr lang="en-US" sz="3200" b="1" dirty="0" smtClean="0">
                <a:solidFill>
                  <a:srgbClr val="00B0F0"/>
                </a:solidFill>
              </a:rPr>
              <a:t>winter</a:t>
            </a:r>
            <a:r>
              <a:rPr lang="en-US" sz="3200" b="1" dirty="0" smtClean="0"/>
              <a:t>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40809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5219">
        <p14:reveal/>
      </p:transition>
    </mc:Choice>
    <mc:Fallback>
      <p:transition spd="slow" advTm="1521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51524"/>
            <a:ext cx="7344816" cy="47354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85423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927">
        <p:split orient="vert"/>
      </p:transition>
    </mc:Choice>
    <mc:Fallback>
      <p:transition spd="slow" advTm="292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4"/>
            <a:ext cx="7488832" cy="4209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4819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6921">
        <p14:doors dir="vert"/>
      </p:transition>
    </mc:Choice>
    <mc:Fallback>
      <p:transition spd="slow" advTm="692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39012"/>
            <a:ext cx="8136904" cy="3918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66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2801">
        <p14:reveal/>
      </p:transition>
    </mc:Choice>
    <mc:Fallback>
      <p:transition spd="slow" advTm="280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437112"/>
            <a:ext cx="8173536" cy="16000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Also officially known as the Russian Federation.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Russia </a:t>
            </a:r>
            <a:r>
              <a:rPr lang="en-US" dirty="0">
                <a:solidFill>
                  <a:schemeClr val="tx1"/>
                </a:solidFill>
              </a:rPr>
              <a:t>is a federal state in Eurasia.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210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2196">
        <p14:reveal/>
      </p:transition>
    </mc:Choice>
    <mc:Fallback>
      <p:transition spd="slow" advTm="121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124744"/>
            <a:ext cx="7772400" cy="2016224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 smtClean="0"/>
              <a:t>Its </a:t>
            </a:r>
            <a:r>
              <a:rPr lang="en-US" dirty="0"/>
              <a:t>total area is over 17 million square </a:t>
            </a:r>
            <a:r>
              <a:rPr lang="en-US" dirty="0" err="1" smtClean="0"/>
              <a:t>kilometres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It occupies </a:t>
            </a:r>
            <a:r>
              <a:rPr lang="en-US" sz="2600" dirty="0">
                <a:solidFill>
                  <a:schemeClr val="tx1"/>
                </a:solidFill>
              </a:rPr>
              <a:t>about one seventh part of dry </a:t>
            </a:r>
            <a:endParaRPr lang="en-US" sz="2600" dirty="0" smtClean="0">
              <a:solidFill>
                <a:schemeClr val="tx1"/>
              </a:solidFill>
            </a:endParaRP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and </a:t>
            </a:r>
            <a:r>
              <a:rPr lang="en-US" sz="2600" dirty="0">
                <a:solidFill>
                  <a:schemeClr val="tx1"/>
                </a:solidFill>
              </a:rPr>
              <a:t>washed by several seas and three oceans.</a:t>
            </a:r>
            <a:endParaRPr lang="ru-RU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10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335"/>
    </mc:Choice>
    <mc:Fallback>
      <p:transition spd="slow" advTm="2133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49808"/>
            <a:ext cx="8229600" cy="5358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8376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776">
        <p14:window dir="vert"/>
      </p:transition>
    </mc:Choice>
    <mc:Fallback>
      <p:transition spd="slow" advTm="677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916832"/>
            <a:ext cx="79928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The capital and most populous city </a:t>
            </a:r>
          </a:p>
          <a:p>
            <a:r>
              <a:rPr lang="en-US" sz="3600" b="1" dirty="0" smtClean="0"/>
              <a:t>of the Russian Federation </a:t>
            </a:r>
          </a:p>
          <a:p>
            <a:r>
              <a:rPr lang="en-US" sz="3600" b="1" dirty="0" smtClean="0"/>
              <a:t>is Moscow </a:t>
            </a:r>
          </a:p>
          <a:p>
            <a:r>
              <a:rPr lang="en-US" sz="3600" b="1" dirty="0" smtClean="0"/>
              <a:t>with 12,200,000 residents.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466519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493"/>
    </mc:Choice>
    <mc:Fallback>
      <p:transition spd="slow" advTm="2149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8280920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291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9047">
        <p:split orient="vert"/>
      </p:transition>
    </mc:Choice>
    <mc:Fallback>
      <p:transition spd="slow" advTm="904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It </a:t>
            </a:r>
            <a:r>
              <a:rPr lang="en-US" dirty="0">
                <a:solidFill>
                  <a:schemeClr val="tx1"/>
                </a:solidFill>
              </a:rPr>
              <a:t>was founded in 1147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by </a:t>
            </a:r>
            <a:r>
              <a:rPr lang="en-US" dirty="0">
                <a:solidFill>
                  <a:schemeClr val="tx1"/>
                </a:solidFill>
              </a:rPr>
              <a:t>Yuri </a:t>
            </a:r>
            <a:r>
              <a:rPr lang="en-US" dirty="0" err="1">
                <a:solidFill>
                  <a:schemeClr val="tx1"/>
                </a:solidFill>
              </a:rPr>
              <a:t>Dolgoruky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437" y="530225"/>
            <a:ext cx="3169164" cy="4187825"/>
          </a:xfrm>
        </p:spPr>
      </p:pic>
    </p:spTree>
    <p:extLst>
      <p:ext uri="{BB962C8B-B14F-4D97-AF65-F5344CB8AC3E}">
        <p14:creationId xmlns:p14="http://schemas.microsoft.com/office/powerpoint/2010/main" val="2203614890"/>
      </p:ext>
    </p:extLst>
  </p:cSld>
  <p:clrMapOvr>
    <a:masterClrMapping/>
  </p:clrMapOvr>
  <p:transition spd="slow" advTm="16007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140</TotalTime>
  <Words>289</Words>
  <Application>Microsoft Office PowerPoint</Application>
  <PresentationFormat>Экран (4:3)</PresentationFormat>
  <Paragraphs>74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The RUSSIA</vt:lpstr>
      <vt:lpstr>Презентация PowerPoint</vt:lpstr>
      <vt:lpstr>Презентация PowerPoint</vt:lpstr>
      <vt:lpstr>Also officially known as the Russian Federation.     Russia is a federal state in Eurasia. </vt:lpstr>
      <vt:lpstr>Its total area is over 17 million square kilometres </vt:lpstr>
      <vt:lpstr>Презентация PowerPoint</vt:lpstr>
      <vt:lpstr>Презентация PowerPoint</vt:lpstr>
      <vt:lpstr>Презентация PowerPoint</vt:lpstr>
      <vt:lpstr>It was founded in 1147  by Yuri Dolgoruky.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RUSSIA</dc:title>
  <dc:creator>Евгений</dc:creator>
  <cp:lastModifiedBy>Евгений</cp:lastModifiedBy>
  <cp:revision>14</cp:revision>
  <dcterms:created xsi:type="dcterms:W3CDTF">2016-11-30T19:04:06Z</dcterms:created>
  <dcterms:modified xsi:type="dcterms:W3CDTF">2016-11-30T21:32:28Z</dcterms:modified>
</cp:coreProperties>
</file>