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8" r:id="rId6"/>
    <p:sldId id="275" r:id="rId7"/>
    <p:sldId id="277" r:id="rId8"/>
    <p:sldId id="267" r:id="rId9"/>
    <p:sldId id="268" r:id="rId10"/>
    <p:sldId id="269" r:id="rId11"/>
    <p:sldId id="270" r:id="rId12"/>
    <p:sldId id="272" r:id="rId13"/>
    <p:sldId id="279" r:id="rId14"/>
    <p:sldId id="280" r:id="rId15"/>
    <p:sldId id="281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A2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398" autoAdjust="0"/>
    <p:restoredTop sz="94713" autoAdjust="0"/>
  </p:normalViewPr>
  <p:slideViewPr>
    <p:cSldViewPr>
      <p:cViewPr varScale="1">
        <p:scale>
          <a:sx n="69" d="100"/>
          <a:sy n="69" d="100"/>
        </p:scale>
        <p:origin x="-1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E2B8DB-BF2C-41F2-AC7D-D69C5695988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3B686-B54C-4CE1-9BF6-01D53B416DA0}">
      <dgm:prSet phldrT="[Текст]" custT="1"/>
      <dgm:spPr/>
      <dgm:t>
        <a:bodyPr/>
        <a:lstStyle/>
        <a:p>
          <a:r>
            <a:rPr lang="ru-RU" sz="4400" dirty="0" smtClean="0">
              <a:solidFill>
                <a:schemeClr val="tx1"/>
              </a:solidFill>
            </a:rPr>
            <a:t>Классификация учебных проектов</a:t>
          </a:r>
          <a:endParaRPr lang="ru-RU" sz="4400" dirty="0">
            <a:solidFill>
              <a:schemeClr val="tx1"/>
            </a:solidFill>
          </a:endParaRPr>
        </a:p>
      </dgm:t>
    </dgm:pt>
    <dgm:pt modelId="{A0AD8CA8-0190-497F-98F2-DD2E035071B0}" type="parTrans" cxnId="{9F38EA27-EB5D-468F-9026-80A47912F0A9}">
      <dgm:prSet/>
      <dgm:spPr/>
      <dgm:t>
        <a:bodyPr/>
        <a:lstStyle/>
        <a:p>
          <a:endParaRPr lang="ru-RU"/>
        </a:p>
      </dgm:t>
    </dgm:pt>
    <dgm:pt modelId="{0891DAEE-94E6-4CD9-8885-31F1D7C1DD25}" type="sibTrans" cxnId="{9F38EA27-EB5D-468F-9026-80A47912F0A9}">
      <dgm:prSet/>
      <dgm:spPr/>
      <dgm:t>
        <a:bodyPr/>
        <a:lstStyle/>
        <a:p>
          <a:endParaRPr lang="ru-RU"/>
        </a:p>
      </dgm:t>
    </dgm:pt>
    <dgm:pt modelId="{648C9FDE-FDE1-4A27-B33A-B5C00B0FBB37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По количеству учащихся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-Индивидуальные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-Парные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-Групповые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-Коллективные</a:t>
          </a:r>
          <a:endParaRPr lang="ru-RU" dirty="0">
            <a:solidFill>
              <a:schemeClr val="tx1"/>
            </a:solidFill>
          </a:endParaRPr>
        </a:p>
      </dgm:t>
    </dgm:pt>
    <dgm:pt modelId="{2D343AF3-840C-4A1F-A615-88CA9B8FDEB4}" type="parTrans" cxnId="{E09947B1-6B72-4F11-A369-878C0090581F}">
      <dgm:prSet/>
      <dgm:spPr/>
      <dgm:t>
        <a:bodyPr/>
        <a:lstStyle/>
        <a:p>
          <a:endParaRPr lang="ru-RU"/>
        </a:p>
      </dgm:t>
    </dgm:pt>
    <dgm:pt modelId="{FE1B3F27-86D9-406A-9E72-C7E6A4A4A569}" type="sibTrans" cxnId="{E09947B1-6B72-4F11-A369-878C0090581F}">
      <dgm:prSet/>
      <dgm:spPr/>
      <dgm:t>
        <a:bodyPr/>
        <a:lstStyle/>
        <a:p>
          <a:endParaRPr lang="ru-RU"/>
        </a:p>
      </dgm:t>
    </dgm:pt>
    <dgm:pt modelId="{D1111732-086A-419C-AEE3-561042EAAAE5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По месту проведения: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-Урочные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-Внеурочные</a:t>
          </a:r>
          <a:endParaRPr lang="ru-RU" dirty="0">
            <a:solidFill>
              <a:schemeClr val="tx1"/>
            </a:solidFill>
          </a:endParaRPr>
        </a:p>
      </dgm:t>
    </dgm:pt>
    <dgm:pt modelId="{30983954-FC9E-49A3-94D2-7EE1245CBE64}" type="parTrans" cxnId="{B6E0C826-B195-44E6-973E-D9029369EB98}">
      <dgm:prSet/>
      <dgm:spPr/>
      <dgm:t>
        <a:bodyPr/>
        <a:lstStyle/>
        <a:p>
          <a:endParaRPr lang="ru-RU"/>
        </a:p>
      </dgm:t>
    </dgm:pt>
    <dgm:pt modelId="{43E2F3A8-50AA-4D85-BCF3-178FAF202D80}" type="sibTrans" cxnId="{B6E0C826-B195-44E6-973E-D9029369EB98}">
      <dgm:prSet/>
      <dgm:spPr/>
      <dgm:t>
        <a:bodyPr/>
        <a:lstStyle/>
        <a:p>
          <a:endParaRPr lang="ru-RU"/>
        </a:p>
      </dgm:t>
    </dgm:pt>
    <dgm:pt modelId="{1A8024E2-0EF3-434E-962A-F452CAE59478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По продолжительности: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-Краткосрочные (1-2 урока)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-Средней продолжительности (в течение недели)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-Долгосрочные (в течение четверти, в течение года)</a:t>
          </a:r>
          <a:endParaRPr lang="ru-RU" dirty="0">
            <a:solidFill>
              <a:schemeClr val="tx1"/>
            </a:solidFill>
          </a:endParaRPr>
        </a:p>
      </dgm:t>
    </dgm:pt>
    <dgm:pt modelId="{51E9A8E6-99AB-4B36-AB67-B180710E52FA}" type="parTrans" cxnId="{53609656-E934-4960-BEE3-237176E7F8DF}">
      <dgm:prSet/>
      <dgm:spPr/>
      <dgm:t>
        <a:bodyPr/>
        <a:lstStyle/>
        <a:p>
          <a:endParaRPr lang="ru-RU"/>
        </a:p>
      </dgm:t>
    </dgm:pt>
    <dgm:pt modelId="{E38E796F-A75D-4D59-8AEE-3D44EC29A33C}" type="sibTrans" cxnId="{53609656-E934-4960-BEE3-237176E7F8DF}">
      <dgm:prSet/>
      <dgm:spPr/>
      <dgm:t>
        <a:bodyPr/>
        <a:lstStyle/>
        <a:p>
          <a:endParaRPr lang="ru-RU"/>
        </a:p>
      </dgm:t>
    </dgm:pt>
    <dgm:pt modelId="{D3A63FB4-40AA-4906-BD31-569F3307F65A}" type="pres">
      <dgm:prSet presAssocID="{71E2B8DB-BF2C-41F2-AC7D-D69C5695988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F27ABA-0062-43D2-95C6-978818DB94A7}" type="pres">
      <dgm:prSet presAssocID="{D653B686-B54C-4CE1-9BF6-01D53B416DA0}" presName="node" presStyleLbl="node1" presStyleIdx="0" presStyleCnt="4" custScaleX="92261" custScaleY="23442" custLinFactNeighborX="-24" custLinFactNeighborY="8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F84D6-53AA-44FF-B374-B14F43F934D9}" type="pres">
      <dgm:prSet presAssocID="{0891DAEE-94E6-4CD9-8885-31F1D7C1DD25}" presName="sibTrans" presStyleCnt="0"/>
      <dgm:spPr/>
    </dgm:pt>
    <dgm:pt modelId="{BE3B39B3-7F42-45A8-BD0D-45613CF6A960}" type="pres">
      <dgm:prSet presAssocID="{648C9FDE-FDE1-4A27-B33A-B5C00B0FBB37}" presName="node" presStyleLbl="node1" presStyleIdx="1" presStyleCnt="4" custScaleX="32842" custScaleY="35830" custLinFactNeighborX="-18322" custLinFactNeighborY="28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50173-A989-4029-A548-ECFDC27F619E}" type="pres">
      <dgm:prSet presAssocID="{FE1B3F27-86D9-406A-9E72-C7E6A4A4A569}" presName="sibTrans" presStyleCnt="0"/>
      <dgm:spPr/>
    </dgm:pt>
    <dgm:pt modelId="{037258B8-F062-4070-B8FB-DC7B0A5DDB60}" type="pres">
      <dgm:prSet presAssocID="{D1111732-086A-419C-AEE3-561042EAAAE5}" presName="node" presStyleLbl="node1" presStyleIdx="2" presStyleCnt="4" custScaleX="26497" custScaleY="22029" custLinFactNeighborX="-26721" custLinFactNeighborY="21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E4B12-7A06-43C9-BEC9-25EF7B12BE02}" type="pres">
      <dgm:prSet presAssocID="{43E2F3A8-50AA-4D85-BCF3-178FAF202D80}" presName="sibTrans" presStyleCnt="0"/>
      <dgm:spPr/>
    </dgm:pt>
    <dgm:pt modelId="{C10B1D53-2AED-4345-80F5-1B058E96DEB0}" type="pres">
      <dgm:prSet presAssocID="{1A8024E2-0EF3-434E-962A-F452CAE59478}" presName="node" presStyleLbl="node1" presStyleIdx="3" presStyleCnt="4" custScaleX="43564" custScaleY="36359" custLinFactNeighborX="32039" custLinFactNeighborY="-24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E0C826-B195-44E6-973E-D9029369EB98}" srcId="{71E2B8DB-BF2C-41F2-AC7D-D69C5695988F}" destId="{D1111732-086A-419C-AEE3-561042EAAAE5}" srcOrd="2" destOrd="0" parTransId="{30983954-FC9E-49A3-94D2-7EE1245CBE64}" sibTransId="{43E2F3A8-50AA-4D85-BCF3-178FAF202D80}"/>
    <dgm:cxn modelId="{53609656-E934-4960-BEE3-237176E7F8DF}" srcId="{71E2B8DB-BF2C-41F2-AC7D-D69C5695988F}" destId="{1A8024E2-0EF3-434E-962A-F452CAE59478}" srcOrd="3" destOrd="0" parTransId="{51E9A8E6-99AB-4B36-AB67-B180710E52FA}" sibTransId="{E38E796F-A75D-4D59-8AEE-3D44EC29A33C}"/>
    <dgm:cxn modelId="{4DA1B284-595B-4A24-8A51-326321C44C3E}" type="presOf" srcId="{1A8024E2-0EF3-434E-962A-F452CAE59478}" destId="{C10B1D53-2AED-4345-80F5-1B058E96DEB0}" srcOrd="0" destOrd="0" presId="urn:microsoft.com/office/officeart/2005/8/layout/default"/>
    <dgm:cxn modelId="{EDEC7246-7881-42D6-9231-2621FF050E32}" type="presOf" srcId="{D1111732-086A-419C-AEE3-561042EAAAE5}" destId="{037258B8-F062-4070-B8FB-DC7B0A5DDB60}" srcOrd="0" destOrd="0" presId="urn:microsoft.com/office/officeart/2005/8/layout/default"/>
    <dgm:cxn modelId="{7A98A30E-4A39-4896-BF7C-B145A5258887}" type="presOf" srcId="{D653B686-B54C-4CE1-9BF6-01D53B416DA0}" destId="{7FF27ABA-0062-43D2-95C6-978818DB94A7}" srcOrd="0" destOrd="0" presId="urn:microsoft.com/office/officeart/2005/8/layout/default"/>
    <dgm:cxn modelId="{33BF0DC0-4C1E-4644-A5BC-C8972C416A27}" type="presOf" srcId="{71E2B8DB-BF2C-41F2-AC7D-D69C5695988F}" destId="{D3A63FB4-40AA-4906-BD31-569F3307F65A}" srcOrd="0" destOrd="0" presId="urn:microsoft.com/office/officeart/2005/8/layout/default"/>
    <dgm:cxn modelId="{9F38EA27-EB5D-468F-9026-80A47912F0A9}" srcId="{71E2B8DB-BF2C-41F2-AC7D-D69C5695988F}" destId="{D653B686-B54C-4CE1-9BF6-01D53B416DA0}" srcOrd="0" destOrd="0" parTransId="{A0AD8CA8-0190-497F-98F2-DD2E035071B0}" sibTransId="{0891DAEE-94E6-4CD9-8885-31F1D7C1DD25}"/>
    <dgm:cxn modelId="{9248F7A1-4B96-46B1-80A5-DF16C7A231B3}" type="presOf" srcId="{648C9FDE-FDE1-4A27-B33A-B5C00B0FBB37}" destId="{BE3B39B3-7F42-45A8-BD0D-45613CF6A960}" srcOrd="0" destOrd="0" presId="urn:microsoft.com/office/officeart/2005/8/layout/default"/>
    <dgm:cxn modelId="{E09947B1-6B72-4F11-A369-878C0090581F}" srcId="{71E2B8DB-BF2C-41F2-AC7D-D69C5695988F}" destId="{648C9FDE-FDE1-4A27-B33A-B5C00B0FBB37}" srcOrd="1" destOrd="0" parTransId="{2D343AF3-840C-4A1F-A615-88CA9B8FDEB4}" sibTransId="{FE1B3F27-86D9-406A-9E72-C7E6A4A4A569}"/>
    <dgm:cxn modelId="{041918F6-BBC1-460C-98A7-2D6EDA7BCC9C}" type="presParOf" srcId="{D3A63FB4-40AA-4906-BD31-569F3307F65A}" destId="{7FF27ABA-0062-43D2-95C6-978818DB94A7}" srcOrd="0" destOrd="0" presId="urn:microsoft.com/office/officeart/2005/8/layout/default"/>
    <dgm:cxn modelId="{EF72EAAD-843F-4B92-906D-E2EFE2297CA1}" type="presParOf" srcId="{D3A63FB4-40AA-4906-BD31-569F3307F65A}" destId="{609F84D6-53AA-44FF-B374-B14F43F934D9}" srcOrd="1" destOrd="0" presId="urn:microsoft.com/office/officeart/2005/8/layout/default"/>
    <dgm:cxn modelId="{B4528591-398A-46C3-8385-226ED8B66B62}" type="presParOf" srcId="{D3A63FB4-40AA-4906-BD31-569F3307F65A}" destId="{BE3B39B3-7F42-45A8-BD0D-45613CF6A960}" srcOrd="2" destOrd="0" presId="urn:microsoft.com/office/officeart/2005/8/layout/default"/>
    <dgm:cxn modelId="{F9168450-0A36-403F-A5C4-E34F0FA325E5}" type="presParOf" srcId="{D3A63FB4-40AA-4906-BD31-569F3307F65A}" destId="{66F50173-A989-4029-A548-ECFDC27F619E}" srcOrd="3" destOrd="0" presId="urn:microsoft.com/office/officeart/2005/8/layout/default"/>
    <dgm:cxn modelId="{3859CDE8-DF78-485E-9FB8-41DE80ED6C72}" type="presParOf" srcId="{D3A63FB4-40AA-4906-BD31-569F3307F65A}" destId="{037258B8-F062-4070-B8FB-DC7B0A5DDB60}" srcOrd="4" destOrd="0" presId="urn:microsoft.com/office/officeart/2005/8/layout/default"/>
    <dgm:cxn modelId="{9CEA0ED3-B016-4D67-9137-6BF7104831F9}" type="presParOf" srcId="{D3A63FB4-40AA-4906-BD31-569F3307F65A}" destId="{02BE4B12-7A06-43C9-BEC9-25EF7B12BE02}" srcOrd="5" destOrd="0" presId="urn:microsoft.com/office/officeart/2005/8/layout/default"/>
    <dgm:cxn modelId="{A0ED1B07-92D9-4ED3-B17D-44F7DDB88263}" type="presParOf" srcId="{D3A63FB4-40AA-4906-BD31-569F3307F65A}" destId="{C10B1D53-2AED-4345-80F5-1B058E96DEB0}" srcOrd="6" destOrd="0" presId="urn:microsoft.com/office/officeart/2005/8/layout/default"/>
  </dgm:cxnLst>
  <dgm:bg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27E9AB-5B96-4CED-BF09-047809EC140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2A2EF6-AD8F-49D0-8DE2-9D0D3B1DBDD5}" type="pres">
      <dgm:prSet presAssocID="{8027E9AB-5B96-4CED-BF09-047809EC14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18E9968-B907-4763-9E45-3CDC6BD42DDD}" type="presOf" srcId="{8027E9AB-5B96-4CED-BF09-047809EC140C}" destId="{042A2EF6-AD8F-49D0-8DE2-9D0D3B1DBDD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0B70CB-C48E-4F12-9732-BF8B52BBD66C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54A5E9-27B0-4D37-9E3F-E4DEBC8B9D62}">
      <dgm:prSet phldrT="[Текст]"/>
      <dgm:spPr/>
      <dgm:t>
        <a:bodyPr/>
        <a:lstStyle/>
        <a:p>
          <a:r>
            <a:rPr lang="ru-RU" dirty="0" smtClean="0"/>
            <a:t>Для учащегося:</a:t>
          </a:r>
        </a:p>
        <a:p>
          <a:r>
            <a:rPr lang="ru-RU" dirty="0" smtClean="0"/>
            <a:t>Возможность делать что то интересное самостоятельно или в группе, максимально используя свои возможности</a:t>
          </a:r>
          <a:endParaRPr lang="ru-RU" dirty="0"/>
        </a:p>
      </dgm:t>
    </dgm:pt>
    <dgm:pt modelId="{1EB3A8CD-55D2-45CF-90E6-5050139A8EF7}" type="parTrans" cxnId="{3F47612C-414C-4DFC-B8ED-5F63E5F67CEB}">
      <dgm:prSet/>
      <dgm:spPr/>
      <dgm:t>
        <a:bodyPr/>
        <a:lstStyle/>
        <a:p>
          <a:endParaRPr lang="ru-RU"/>
        </a:p>
      </dgm:t>
    </dgm:pt>
    <dgm:pt modelId="{8F33F233-E5E9-4F0A-B7C3-5202A8676225}" type="sibTrans" cxnId="{3F47612C-414C-4DFC-B8ED-5F63E5F67CEB}">
      <dgm:prSet/>
      <dgm:spPr/>
      <dgm:t>
        <a:bodyPr/>
        <a:lstStyle/>
        <a:p>
          <a:endParaRPr lang="ru-RU"/>
        </a:p>
      </dgm:t>
    </dgm:pt>
    <dgm:pt modelId="{4DC1557A-5825-49E1-99FF-2D6C57A0C216}">
      <dgm:prSet phldrT="[Текст]"/>
      <dgm:spPr/>
      <dgm:t>
        <a:bodyPr/>
        <a:lstStyle/>
        <a:p>
          <a:r>
            <a:rPr lang="ru-RU" dirty="0" smtClean="0"/>
            <a:t>Для учителя:</a:t>
          </a:r>
        </a:p>
        <a:p>
          <a:r>
            <a:rPr lang="ru-RU" dirty="0" smtClean="0"/>
            <a:t>Дидактическое средство, позволяющее обучить деятельности по нахождению способа решения проблемы</a:t>
          </a:r>
          <a:endParaRPr lang="ru-RU" dirty="0"/>
        </a:p>
      </dgm:t>
    </dgm:pt>
    <dgm:pt modelId="{EA1CF585-10D3-458E-B061-2B738CDB2F18}" type="parTrans" cxnId="{12F644CF-E19F-4459-A3F2-7E1CBC3518EC}">
      <dgm:prSet/>
      <dgm:spPr/>
      <dgm:t>
        <a:bodyPr/>
        <a:lstStyle/>
        <a:p>
          <a:endParaRPr lang="ru-RU"/>
        </a:p>
      </dgm:t>
    </dgm:pt>
    <dgm:pt modelId="{4FE4FC6D-BE63-481F-BE1B-40E75C3B1271}" type="sibTrans" cxnId="{12F644CF-E19F-4459-A3F2-7E1CBC3518EC}">
      <dgm:prSet/>
      <dgm:spPr/>
      <dgm:t>
        <a:bodyPr/>
        <a:lstStyle/>
        <a:p>
          <a:endParaRPr lang="ru-RU"/>
        </a:p>
      </dgm:t>
    </dgm:pt>
    <dgm:pt modelId="{A4C87256-4A96-46A2-9CE4-68C28DC0EECF}">
      <dgm:prSet phldrT="[Текст]"/>
      <dgm:spPr/>
      <dgm:t>
        <a:bodyPr/>
        <a:lstStyle/>
        <a:p>
          <a:r>
            <a:rPr lang="ru-RU" dirty="0" smtClean="0"/>
            <a:t>-Формирование </a:t>
          </a:r>
          <a:r>
            <a:rPr lang="ru-RU" dirty="0" err="1" smtClean="0"/>
            <a:t>учебно</a:t>
          </a:r>
          <a:r>
            <a:rPr lang="ru-RU" dirty="0" smtClean="0"/>
            <a:t> - познавательных навыков;</a:t>
          </a:r>
        </a:p>
        <a:p>
          <a:endParaRPr lang="ru-RU" dirty="0" smtClean="0"/>
        </a:p>
        <a:p>
          <a:r>
            <a:rPr lang="ru-RU" dirty="0" smtClean="0"/>
            <a:t>-Развитие коммуникативных навыков;</a:t>
          </a:r>
        </a:p>
        <a:p>
          <a:endParaRPr lang="ru-RU" dirty="0" smtClean="0"/>
        </a:p>
        <a:p>
          <a:r>
            <a:rPr lang="ru-RU" dirty="0" smtClean="0"/>
            <a:t>-Расширение информационных навыков</a:t>
          </a:r>
          <a:endParaRPr lang="ru-RU" dirty="0"/>
        </a:p>
      </dgm:t>
    </dgm:pt>
    <dgm:pt modelId="{22820790-9059-41C0-A06B-3AF19D3AE663}" type="parTrans" cxnId="{6458B6C7-19BA-4EB7-A015-DF18DD6CE7AC}">
      <dgm:prSet/>
      <dgm:spPr/>
      <dgm:t>
        <a:bodyPr/>
        <a:lstStyle/>
        <a:p>
          <a:endParaRPr lang="ru-RU"/>
        </a:p>
      </dgm:t>
    </dgm:pt>
    <dgm:pt modelId="{3F170A42-86BB-426E-BCF7-A512D885BF4C}" type="sibTrans" cxnId="{6458B6C7-19BA-4EB7-A015-DF18DD6CE7AC}">
      <dgm:prSet/>
      <dgm:spPr/>
      <dgm:t>
        <a:bodyPr/>
        <a:lstStyle/>
        <a:p>
          <a:endParaRPr lang="ru-RU"/>
        </a:p>
      </dgm:t>
    </dgm:pt>
    <dgm:pt modelId="{64661C57-6F3B-47A4-ACFD-E1D429F969F9}" type="pres">
      <dgm:prSet presAssocID="{B50B70CB-C48E-4F12-9732-BF8B52BBD66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281CDB-0F99-4154-8C0D-CFEC80D123DF}" type="pres">
      <dgm:prSet presAssocID="{0B54A5E9-27B0-4D37-9E3F-E4DEBC8B9D62}" presName="node" presStyleLbl="node1" presStyleIdx="0" presStyleCnt="3" custScaleX="82408" custScaleY="68767" custLinFactNeighborX="1536" custLinFactNeighborY="-29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ECBA1-1B3C-47A4-95F8-0D899146A31E}" type="pres">
      <dgm:prSet presAssocID="{8F33F233-E5E9-4F0A-B7C3-5202A8676225}" presName="sibTrans" presStyleCnt="0"/>
      <dgm:spPr/>
    </dgm:pt>
    <dgm:pt modelId="{D6970003-BE28-4784-B5B9-16EEADE95296}" type="pres">
      <dgm:prSet presAssocID="{4DC1557A-5825-49E1-99FF-2D6C57A0C216}" presName="node" presStyleLbl="node1" presStyleIdx="1" presStyleCnt="3" custScaleX="89701" custScaleY="68171" custLinFactNeighborX="-2847" custLinFactNeighborY="-29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84D13-DD55-4E34-9B7B-57E5B7B98C27}" type="pres">
      <dgm:prSet presAssocID="{4FE4FC6D-BE63-481F-BE1B-40E75C3B1271}" presName="sibTrans" presStyleCnt="0"/>
      <dgm:spPr/>
    </dgm:pt>
    <dgm:pt modelId="{EBCE9115-F177-4A55-A8B7-519B06936D9B}" type="pres">
      <dgm:prSet presAssocID="{A4C87256-4A96-46A2-9CE4-68C28DC0EECF}" presName="node" presStyleLbl="node1" presStyleIdx="2" presStyleCnt="3" custScaleX="143146" custScaleY="67884" custLinFactNeighborX="-117" custLinFactNeighborY="28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CAA3ED-CB41-4641-A99B-DC1A5C9DD94C}" type="presOf" srcId="{A4C87256-4A96-46A2-9CE4-68C28DC0EECF}" destId="{EBCE9115-F177-4A55-A8B7-519B06936D9B}" srcOrd="0" destOrd="0" presId="urn:microsoft.com/office/officeart/2005/8/layout/default"/>
    <dgm:cxn modelId="{6458B6C7-19BA-4EB7-A015-DF18DD6CE7AC}" srcId="{B50B70CB-C48E-4F12-9732-BF8B52BBD66C}" destId="{A4C87256-4A96-46A2-9CE4-68C28DC0EECF}" srcOrd="2" destOrd="0" parTransId="{22820790-9059-41C0-A06B-3AF19D3AE663}" sibTransId="{3F170A42-86BB-426E-BCF7-A512D885BF4C}"/>
    <dgm:cxn modelId="{12F644CF-E19F-4459-A3F2-7E1CBC3518EC}" srcId="{B50B70CB-C48E-4F12-9732-BF8B52BBD66C}" destId="{4DC1557A-5825-49E1-99FF-2D6C57A0C216}" srcOrd="1" destOrd="0" parTransId="{EA1CF585-10D3-458E-B061-2B738CDB2F18}" sibTransId="{4FE4FC6D-BE63-481F-BE1B-40E75C3B1271}"/>
    <dgm:cxn modelId="{4E25F82B-5A2A-4867-9537-DCBA73C942B8}" type="presOf" srcId="{4DC1557A-5825-49E1-99FF-2D6C57A0C216}" destId="{D6970003-BE28-4784-B5B9-16EEADE95296}" srcOrd="0" destOrd="0" presId="urn:microsoft.com/office/officeart/2005/8/layout/default"/>
    <dgm:cxn modelId="{3F47612C-414C-4DFC-B8ED-5F63E5F67CEB}" srcId="{B50B70CB-C48E-4F12-9732-BF8B52BBD66C}" destId="{0B54A5E9-27B0-4D37-9E3F-E4DEBC8B9D62}" srcOrd="0" destOrd="0" parTransId="{1EB3A8CD-55D2-45CF-90E6-5050139A8EF7}" sibTransId="{8F33F233-E5E9-4F0A-B7C3-5202A8676225}"/>
    <dgm:cxn modelId="{C76642F0-59EB-47DA-B783-873F2C9AB031}" type="presOf" srcId="{0B54A5E9-27B0-4D37-9E3F-E4DEBC8B9D62}" destId="{99281CDB-0F99-4154-8C0D-CFEC80D123DF}" srcOrd="0" destOrd="0" presId="urn:microsoft.com/office/officeart/2005/8/layout/default"/>
    <dgm:cxn modelId="{4C96BC1A-4275-4AE2-8CC5-8693E88697FF}" type="presOf" srcId="{B50B70CB-C48E-4F12-9732-BF8B52BBD66C}" destId="{64661C57-6F3B-47A4-ACFD-E1D429F969F9}" srcOrd="0" destOrd="0" presId="urn:microsoft.com/office/officeart/2005/8/layout/default"/>
    <dgm:cxn modelId="{1D38BD9C-D7B9-4744-83BB-939389EB65A7}" type="presParOf" srcId="{64661C57-6F3B-47A4-ACFD-E1D429F969F9}" destId="{99281CDB-0F99-4154-8C0D-CFEC80D123DF}" srcOrd="0" destOrd="0" presId="urn:microsoft.com/office/officeart/2005/8/layout/default"/>
    <dgm:cxn modelId="{B582522F-4D8F-42DF-8276-5D7DA44D440F}" type="presParOf" srcId="{64661C57-6F3B-47A4-ACFD-E1D429F969F9}" destId="{F13ECBA1-1B3C-47A4-95F8-0D899146A31E}" srcOrd="1" destOrd="0" presId="urn:microsoft.com/office/officeart/2005/8/layout/default"/>
    <dgm:cxn modelId="{8E10522E-E360-41A5-823B-31DD3248A6AA}" type="presParOf" srcId="{64661C57-6F3B-47A4-ACFD-E1D429F969F9}" destId="{D6970003-BE28-4784-B5B9-16EEADE95296}" srcOrd="2" destOrd="0" presId="urn:microsoft.com/office/officeart/2005/8/layout/default"/>
    <dgm:cxn modelId="{FE0685F8-0F76-4C8F-9313-8064B856FE17}" type="presParOf" srcId="{64661C57-6F3B-47A4-ACFD-E1D429F969F9}" destId="{74784D13-DD55-4E34-9B7B-57E5B7B98C27}" srcOrd="3" destOrd="0" presId="urn:microsoft.com/office/officeart/2005/8/layout/default"/>
    <dgm:cxn modelId="{0E71D1D0-FF73-4628-B19E-BA9BD7F3F3FC}" type="presParOf" srcId="{64661C57-6F3B-47A4-ACFD-E1D429F969F9}" destId="{EBCE9115-F177-4A55-A8B7-519B06936D9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F27ABA-0062-43D2-95C6-978818DB94A7}">
      <dsp:nvSpPr>
        <dsp:cNvPr id="0" name=""/>
        <dsp:cNvSpPr/>
      </dsp:nvSpPr>
      <dsp:spPr>
        <a:xfrm>
          <a:off x="483519" y="454479"/>
          <a:ext cx="8172710" cy="12459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</a:rPr>
            <a:t>Классификация учебных проектов</a:t>
          </a:r>
          <a:endParaRPr lang="ru-RU" sz="4400" kern="1200" dirty="0">
            <a:solidFill>
              <a:schemeClr val="tx1"/>
            </a:solidFill>
          </a:endParaRPr>
        </a:p>
      </dsp:txBody>
      <dsp:txXfrm>
        <a:off x="483519" y="454479"/>
        <a:ext cx="8172710" cy="1245930"/>
      </dsp:txXfrm>
    </dsp:sp>
    <dsp:sp modelId="{BE3B39B3-7F42-45A8-BD0D-45613CF6A960}">
      <dsp:nvSpPr>
        <dsp:cNvPr id="0" name=""/>
        <dsp:cNvSpPr/>
      </dsp:nvSpPr>
      <dsp:spPr>
        <a:xfrm>
          <a:off x="0" y="3634396"/>
          <a:ext cx="2909226" cy="19043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По количеству учащихся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-Индивидуальные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-Парные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-Групповые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-Коллективные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0" y="3634396"/>
        <a:ext cx="2909226" cy="1904346"/>
      </dsp:txXfrm>
    </dsp:sp>
    <dsp:sp modelId="{037258B8-F062-4070-B8FB-DC7B0A5DDB60}">
      <dsp:nvSpPr>
        <dsp:cNvPr id="0" name=""/>
        <dsp:cNvSpPr/>
      </dsp:nvSpPr>
      <dsp:spPr>
        <a:xfrm>
          <a:off x="2928927" y="3643298"/>
          <a:ext cx="2347170" cy="11708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По месту проведения: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-Урочные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-Внеурочные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2928927" y="3643298"/>
        <a:ext cx="2347170" cy="1170830"/>
      </dsp:txXfrm>
    </dsp:sp>
    <dsp:sp modelId="{C10B1D53-2AED-4345-80F5-1B058E96DEB0}">
      <dsp:nvSpPr>
        <dsp:cNvPr id="0" name=""/>
        <dsp:cNvSpPr/>
      </dsp:nvSpPr>
      <dsp:spPr>
        <a:xfrm>
          <a:off x="5284991" y="3634378"/>
          <a:ext cx="3859008" cy="1932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По продолжительности: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-Краткосрочные (1-2 урока)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-Средней продолжительности (в течение недели)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-Долгосрочные (в течение четверти, в течение года)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5284991" y="3634378"/>
        <a:ext cx="3859008" cy="19324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281CDB-0F99-4154-8C0D-CFEC80D123DF}">
      <dsp:nvSpPr>
        <dsp:cNvPr id="0" name=""/>
        <dsp:cNvSpPr/>
      </dsp:nvSpPr>
      <dsp:spPr>
        <a:xfrm>
          <a:off x="75800" y="207581"/>
          <a:ext cx="3941802" cy="19735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Для учащегося: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Возможность делать что то интересное самостоятельно или в группе, максимально используя свои возможности</a:t>
          </a:r>
          <a:endParaRPr lang="ru-RU" sz="1900" kern="1200" dirty="0"/>
        </a:p>
      </dsp:txBody>
      <dsp:txXfrm>
        <a:off x="75800" y="207581"/>
        <a:ext cx="3941802" cy="1973589"/>
      </dsp:txXfrm>
    </dsp:sp>
    <dsp:sp modelId="{D6970003-BE28-4784-B5B9-16EEADE95296}">
      <dsp:nvSpPr>
        <dsp:cNvPr id="0" name=""/>
        <dsp:cNvSpPr/>
      </dsp:nvSpPr>
      <dsp:spPr>
        <a:xfrm>
          <a:off x="4286279" y="214325"/>
          <a:ext cx="4290646" cy="19564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Для учителя: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Дидактическое средство, позволяющее обучить деятельности по нахождению способа решения проблемы</a:t>
          </a:r>
          <a:endParaRPr lang="ru-RU" sz="1900" kern="1200" dirty="0"/>
        </a:p>
      </dsp:txBody>
      <dsp:txXfrm>
        <a:off x="4286279" y="214325"/>
        <a:ext cx="4290646" cy="1956484"/>
      </dsp:txXfrm>
    </dsp:sp>
    <dsp:sp modelId="{EBCE9115-F177-4A55-A8B7-519B06936D9B}">
      <dsp:nvSpPr>
        <dsp:cNvPr id="0" name=""/>
        <dsp:cNvSpPr/>
      </dsp:nvSpPr>
      <dsp:spPr>
        <a:xfrm>
          <a:off x="928587" y="4317190"/>
          <a:ext cx="6847068" cy="19482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-Формирование </a:t>
          </a:r>
          <a:r>
            <a:rPr lang="ru-RU" sz="1900" kern="1200" dirty="0" err="1" smtClean="0"/>
            <a:t>учебно</a:t>
          </a:r>
          <a:r>
            <a:rPr lang="ru-RU" sz="1900" kern="1200" dirty="0" smtClean="0"/>
            <a:t> - познавательных навыков;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-Развитие коммуникативных навыков;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-Расширение информационных навыков</a:t>
          </a:r>
          <a:endParaRPr lang="ru-RU" sz="1900" kern="1200" dirty="0"/>
        </a:p>
      </dsp:txBody>
      <dsp:txXfrm>
        <a:off x="928587" y="4317190"/>
        <a:ext cx="6847068" cy="1948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16494-D44C-40E8-B794-5516E57BEF3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CB37C-79BC-4160-A6AE-D83910706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CB37C-79BC-4160-A6AE-D83910706A4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4A6F5-49DE-4053-8982-3E38A3B89AE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6472F-BBE9-4CA1-9A1E-1303DD2FE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457616607-133842797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57232"/>
            <a:ext cx="9144000" cy="4169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F78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3571876"/>
            <a:ext cx="3857620" cy="2893215"/>
          </a:xfrm>
          <a:prstGeom prst="rect">
            <a:avLst/>
          </a:prstGeom>
        </p:spPr>
      </p:pic>
      <p:pic>
        <p:nvPicPr>
          <p:cNvPr id="11" name="Рисунок 10" descr="DSCF78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7686" y="1071546"/>
            <a:ext cx="4191029" cy="3143272"/>
          </a:xfrm>
          <a:prstGeom prst="rect">
            <a:avLst/>
          </a:prstGeom>
        </p:spPr>
      </p:pic>
      <p:pic>
        <p:nvPicPr>
          <p:cNvPr id="12" name="Рисунок 11" descr="DSCF78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1071546"/>
            <a:ext cx="4095747" cy="3071810"/>
          </a:xfrm>
          <a:prstGeom prst="rect">
            <a:avLst/>
          </a:prstGeom>
        </p:spPr>
      </p:pic>
      <p:pic>
        <p:nvPicPr>
          <p:cNvPr id="13" name="Рисунок 12" descr="DSCF780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4214818"/>
            <a:ext cx="3500462" cy="26253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7290" y="142852"/>
            <a:ext cx="6487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/>
              <a:t>Литературное чтение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85728"/>
            <a:ext cx="6886596" cy="1028706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Математика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SCF77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57298"/>
            <a:ext cx="3714744" cy="2786058"/>
          </a:xfrm>
          <a:prstGeom prst="rect">
            <a:avLst/>
          </a:prstGeom>
        </p:spPr>
      </p:pic>
      <p:pic>
        <p:nvPicPr>
          <p:cNvPr id="5" name="Рисунок 4" descr="DSCF78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29256" y="1285860"/>
            <a:ext cx="3452805" cy="2589604"/>
          </a:xfrm>
          <a:prstGeom prst="rect">
            <a:avLst/>
          </a:prstGeom>
        </p:spPr>
      </p:pic>
      <p:pic>
        <p:nvPicPr>
          <p:cNvPr id="6" name="Рисунок 5" descr="DSCF77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3500438"/>
            <a:ext cx="3357586" cy="251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Изобразительное  искусство</a:t>
            </a:r>
            <a:endParaRPr lang="ru-RU" dirty="0"/>
          </a:p>
        </p:txBody>
      </p:sp>
      <p:pic>
        <p:nvPicPr>
          <p:cNvPr id="4" name="Содержимое 3" descr="DSCF77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643050"/>
            <a:ext cx="3112055" cy="2334041"/>
          </a:xfrm>
        </p:spPr>
      </p:pic>
      <p:pic>
        <p:nvPicPr>
          <p:cNvPr id="5" name="Рисунок 4" descr="DSCF77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4357694"/>
            <a:ext cx="2747923" cy="2060942"/>
          </a:xfrm>
          <a:prstGeom prst="rect">
            <a:avLst/>
          </a:prstGeom>
        </p:spPr>
      </p:pic>
      <p:pic>
        <p:nvPicPr>
          <p:cNvPr id="6" name="Рисунок 5" descr="DSCF779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1500174"/>
            <a:ext cx="4676749" cy="350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214422"/>
          </a:xfrm>
        </p:spPr>
        <p:txBody>
          <a:bodyPr/>
          <a:lstStyle/>
          <a:p>
            <a:r>
              <a:rPr lang="ru-RU" dirty="0" smtClean="0"/>
              <a:t>Проект «Зимняя страничка»</a:t>
            </a:r>
            <a:endParaRPr lang="ru-RU" dirty="0"/>
          </a:p>
        </p:txBody>
      </p:sp>
      <p:pic>
        <p:nvPicPr>
          <p:cNvPr id="4" name="Содержимое 3" descr="DSCF78100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071546"/>
            <a:ext cx="3894261" cy="5646939"/>
          </a:xfrm>
        </p:spPr>
      </p:pic>
      <p:pic>
        <p:nvPicPr>
          <p:cNvPr id="10" name="Содержимое 9" descr="0009-005-Dejatelnostnyj-metod-v-obuchenii-mladshikh-shkolnikov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86248" y="1928802"/>
            <a:ext cx="457203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Таблица проектов УМК </a:t>
            </a:r>
            <a:br>
              <a:rPr lang="ru-RU" sz="3600" dirty="0" smtClean="0"/>
            </a:br>
            <a:r>
              <a:rPr lang="ru-RU" sz="3600" dirty="0" smtClean="0"/>
              <a:t>«Школа России» за 4 года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4" y="1785925"/>
          <a:ext cx="8143932" cy="4429159"/>
        </p:xfrm>
        <a:graphic>
          <a:graphicData uri="http://schemas.openxmlformats.org/drawingml/2006/table">
            <a:tbl>
              <a:tblPr/>
              <a:tblGrid>
                <a:gridCol w="2081294"/>
                <a:gridCol w="1259026"/>
                <a:gridCol w="1259026"/>
                <a:gridCol w="1259026"/>
                <a:gridCol w="1259026"/>
                <a:gridCol w="1026534"/>
              </a:tblGrid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Учебный предмет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</a:rPr>
                        <a:t>1 класс</a:t>
                      </a:r>
                      <a:endParaRPr lang="ru-RU" sz="12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2 класс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3 класс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4 класс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Итого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Русский язык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3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4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11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Литературное чтен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3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9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 математика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8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Окружающий мир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6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16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1200" b="1">
                          <a:latin typeface="Arial"/>
                          <a:ea typeface="Times New Roman"/>
                        </a:rPr>
                        <a:t>Технология</a:t>
                      </a: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12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37">
                <a:tc>
                  <a:txBody>
                    <a:bodyPr/>
                    <a:lstStyle/>
                    <a:p>
                      <a:pPr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endParaRPr lang="ru-RU" sz="12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13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16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>
                          <a:latin typeface="Arial"/>
                          <a:ea typeface="Times New Roman"/>
                        </a:rPr>
                        <a:t>16</a:t>
                      </a: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11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95"/>
                        </a:lnSpc>
                        <a:spcAft>
                          <a:spcPts val="945"/>
                        </a:spcAft>
                      </a:pPr>
                      <a:r>
                        <a:rPr lang="ru-RU" sz="2400" b="1" dirty="0">
                          <a:latin typeface="Arial"/>
                          <a:ea typeface="Times New Roman"/>
                        </a:rPr>
                        <a:t>56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и недостатки проектной деятельности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         +</a:t>
            </a:r>
            <a:endParaRPr lang="ru-RU" sz="5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 Создают ситуацию успеха.</a:t>
            </a:r>
            <a:endParaRPr lang="ru-RU" dirty="0" smtClean="0"/>
          </a:p>
          <a:p>
            <a:r>
              <a:rPr lang="ru-RU" b="1" dirty="0" smtClean="0"/>
              <a:t> Помогают строить новые отношения в сотрудничестве.</a:t>
            </a:r>
            <a:endParaRPr lang="ru-RU" dirty="0" smtClean="0"/>
          </a:p>
          <a:p>
            <a:r>
              <a:rPr lang="ru-RU" b="1" dirty="0" smtClean="0"/>
              <a:t> Способствуют проявлению организаторских способностей у детей.</a:t>
            </a:r>
          </a:p>
          <a:p>
            <a:r>
              <a:rPr lang="ru-RU" b="1" dirty="0" smtClean="0"/>
              <a:t>Осуществляется преемственность. Дети подготовлены к выполнению     проектов в среднем звене.</a:t>
            </a:r>
            <a:endParaRPr lang="ru-RU" dirty="0" smtClean="0"/>
          </a:p>
          <a:p>
            <a:r>
              <a:rPr lang="ru-RU" b="1" dirty="0" smtClean="0"/>
              <a:t>Активизировалась роль родителей в учебной деятельности.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/>
              <a:t>- 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b="1" dirty="0" smtClean="0"/>
              <a:t>Нехватка времени на уроке.</a:t>
            </a:r>
          </a:p>
          <a:p>
            <a:pPr lvl="0"/>
            <a:r>
              <a:rPr lang="ru-RU" b="1" dirty="0" smtClean="0"/>
              <a:t>Пока ещё не все дети выполняют проекты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8000" smtClean="0"/>
              <a:t>Спасибо </a:t>
            </a:r>
            <a:endParaRPr lang="ru-RU" sz="8000" dirty="0" smtClean="0"/>
          </a:p>
          <a:p>
            <a:pPr algn="ctr">
              <a:buNone/>
            </a:pPr>
            <a:r>
              <a:rPr lang="ru-RU" sz="8000" dirty="0" smtClean="0"/>
              <a:t>  за внимание!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8605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Проектная деятельность </a:t>
            </a:r>
            <a:r>
              <a:rPr lang="ru-RU" dirty="0" smtClean="0"/>
              <a:t>- специально организованный учителем и самостоятельно выполняемый детьми комплекс действий, завершающийся созданием творческих работ.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8572560" cy="58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1214414" y="1928802"/>
            <a:ext cx="500066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072330" y="1928802"/>
            <a:ext cx="500066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000496" y="1928802"/>
            <a:ext cx="500066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85750"/>
          <a:ext cx="8229600" cy="584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285720" y="214290"/>
          <a:ext cx="871543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Стрелка вниз 9"/>
          <p:cNvSpPr/>
          <p:nvPr/>
        </p:nvSpPr>
        <p:spPr>
          <a:xfrm>
            <a:off x="2071670" y="2786058"/>
            <a:ext cx="1071570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143636" y="2857496"/>
            <a:ext cx="1071570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 по организации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Проект должен быть посильным, интересным, полезным</a:t>
            </a:r>
          </a:p>
          <a:p>
            <a:r>
              <a:rPr lang="ru-RU" sz="2800" dirty="0" smtClean="0"/>
              <a:t>Творческий подход к проекту</a:t>
            </a:r>
          </a:p>
          <a:p>
            <a:r>
              <a:rPr lang="ru-RU" sz="2800" dirty="0" smtClean="0"/>
              <a:t>Поощрение инициативы учащегося</a:t>
            </a:r>
          </a:p>
          <a:p>
            <a:r>
              <a:rPr lang="ru-RU" sz="2800" dirty="0" smtClean="0"/>
              <a:t>Самостоятельность в поиске информации</a:t>
            </a:r>
          </a:p>
          <a:p>
            <a:r>
              <a:rPr lang="ru-RU" sz="2800" dirty="0" smtClean="0"/>
              <a:t>Обучение школьника самоанализу его творческой деятельности</a:t>
            </a:r>
          </a:p>
          <a:p>
            <a:r>
              <a:rPr lang="ru-RU" sz="2800" dirty="0" smtClean="0"/>
              <a:t>Тесное сотрудничество с родителями</a:t>
            </a:r>
          </a:p>
          <a:p>
            <a:r>
              <a:rPr lang="ru-RU" sz="2800" dirty="0" smtClean="0"/>
              <a:t>Обязательное поощрение любых незначительных успехов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Темы проектов на страницах учебников</a:t>
            </a:r>
            <a:endParaRPr lang="ru-RU" dirty="0"/>
          </a:p>
        </p:txBody>
      </p:sp>
      <p:pic>
        <p:nvPicPr>
          <p:cNvPr id="7" name="Содержимое 6" descr="DSCF776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DSCF776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Окружающий мир</a:t>
            </a:r>
            <a:endParaRPr lang="ru-RU" dirty="0"/>
          </a:p>
        </p:txBody>
      </p:sp>
      <p:pic>
        <p:nvPicPr>
          <p:cNvPr id="10" name="Содержимое 9" descr="DSCF780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333873" y="2786058"/>
            <a:ext cx="4705355" cy="3529016"/>
          </a:xfrm>
        </p:spPr>
      </p:pic>
      <p:pic>
        <p:nvPicPr>
          <p:cNvPr id="11" name="Рисунок 10" descr="DSCF77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3857628"/>
            <a:ext cx="3714775" cy="2786081"/>
          </a:xfrm>
          <a:prstGeom prst="rect">
            <a:avLst/>
          </a:prstGeom>
        </p:spPr>
      </p:pic>
      <p:pic>
        <p:nvPicPr>
          <p:cNvPr id="9" name="Содержимое 8" descr="DSCF7765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214283" y="1357298"/>
            <a:ext cx="3786214" cy="2839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292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Рекомендации по организации проектной деятельности</vt:lpstr>
      <vt:lpstr>Темы проектов на страницах учебников</vt:lpstr>
      <vt:lpstr>Окружающий мир</vt:lpstr>
      <vt:lpstr>Слайд 10</vt:lpstr>
      <vt:lpstr>МАТЕМАТИКА</vt:lpstr>
      <vt:lpstr>Изобразительное  искусство</vt:lpstr>
      <vt:lpstr>Проект «Зимняя страничка»</vt:lpstr>
      <vt:lpstr>Таблица проектов УМК  «Школа России» за 4 года</vt:lpstr>
      <vt:lpstr>Преимущества и недостатки проектной деятельности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татьяна</cp:lastModifiedBy>
  <cp:revision>57</cp:revision>
  <dcterms:created xsi:type="dcterms:W3CDTF">2016-11-10T18:24:34Z</dcterms:created>
  <dcterms:modified xsi:type="dcterms:W3CDTF">2016-12-02T05:46:40Z</dcterms:modified>
</cp:coreProperties>
</file>