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4" r:id="rId6"/>
    <p:sldId id="265" r:id="rId7"/>
    <p:sldId id="263" r:id="rId8"/>
    <p:sldId id="266" r:id="rId9"/>
    <p:sldId id="259" r:id="rId10"/>
    <p:sldId id="257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4456516.png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5720" y="285728"/>
            <a:ext cx="8572560" cy="6572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3C551-5F22-4A0E-A5FF-89591EFCAC0E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929618" cy="267178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Book Antiqua" pitchFamily="18" charset="0"/>
              </a:rPr>
              <a:t>Развиваем фонематический слух детей старшего дошкольного возраста</a:t>
            </a:r>
            <a:endParaRPr lang="ru-RU" sz="3600" b="1" dirty="0">
              <a:latin typeface="Book Antiqua" pitchFamily="18" charset="0"/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571472" y="642918"/>
            <a:ext cx="8001056" cy="571504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Book Antiqua" pitchFamily="18" charset="0"/>
              </a:rPr>
              <a:t>Муниципальное бюджетное дошкольное образовательное учреждение</a:t>
            </a:r>
            <a:br>
              <a:rPr lang="ru-RU" sz="1400" b="1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Book Antiqua" pitchFamily="18" charset="0"/>
              </a:rPr>
              <a:t>«</a:t>
            </a:r>
            <a:r>
              <a:rPr lang="ru-RU" sz="1400" b="1" dirty="0" err="1" smtClean="0">
                <a:solidFill>
                  <a:schemeClr val="tx1"/>
                </a:solidFill>
                <a:latin typeface="Book Antiqua" pitchFamily="18" charset="0"/>
              </a:rPr>
              <a:t>Куженерский</a:t>
            </a:r>
            <a:r>
              <a:rPr lang="ru-RU" sz="1400" b="1" dirty="0" smtClean="0">
                <a:solidFill>
                  <a:schemeClr val="tx1"/>
                </a:solidFill>
                <a:latin typeface="Book Antiqua" pitchFamily="18" charset="0"/>
              </a:rPr>
              <a:t> детский сад </a:t>
            </a:r>
            <a:r>
              <a:rPr lang="ru-RU" sz="1400" b="1" dirty="0" smtClean="0">
                <a:solidFill>
                  <a:schemeClr val="tx1"/>
                </a:solidFill>
                <a:latin typeface="Book Antiqua" pitchFamily="18" charset="0"/>
              </a:rPr>
              <a:t>№</a:t>
            </a:r>
            <a:r>
              <a:rPr lang="ru-RU" sz="1400" b="1" dirty="0" smtClean="0">
                <a:solidFill>
                  <a:schemeClr val="tx1"/>
                </a:solidFill>
                <a:latin typeface="Book Antiqua" pitchFamily="18" charset="0"/>
              </a:rPr>
              <a:t>2 «Теремок</a:t>
            </a:r>
            <a:r>
              <a:rPr lang="ru-RU" sz="1400" b="1" dirty="0" smtClean="0">
                <a:solidFill>
                  <a:schemeClr val="tx1"/>
                </a:solidFill>
                <a:latin typeface="Book Antiqua" pitchFamily="18" charset="0"/>
              </a:rPr>
              <a:t>»</a:t>
            </a:r>
            <a:endParaRPr lang="ru-RU" sz="1400" b="1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Подзаголовок 11"/>
          <p:cNvSpPr txBox="1">
            <a:spLocks/>
          </p:cNvSpPr>
          <p:nvPr/>
        </p:nvSpPr>
        <p:spPr>
          <a:xfrm>
            <a:off x="6500826" y="5143512"/>
            <a:ext cx="2071702" cy="1143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Подготовила: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учитель-логопед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Л.Р.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</a:t>
            </a:r>
            <a:r>
              <a:rPr kumimoji="0" lang="ru-RU" sz="16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Галимова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sp>
        <p:nvSpPr>
          <p:cNvPr id="5" name="Подзаголовок 11"/>
          <p:cNvSpPr txBox="1">
            <a:spLocks/>
          </p:cNvSpPr>
          <p:nvPr/>
        </p:nvSpPr>
        <p:spPr>
          <a:xfrm>
            <a:off x="1714480" y="1571612"/>
            <a:ext cx="5715040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Консультация для родителей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571480"/>
            <a:ext cx="7772400" cy="4643469"/>
          </a:xfrm>
        </p:spPr>
        <p:txBody>
          <a:bodyPr>
            <a:normAutofit/>
          </a:bodyPr>
          <a:lstStyle/>
          <a:p>
            <a:pPr algn="just"/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В слове ДОМ – 3 звука, 2 согласных и 1 гласный. </a:t>
            </a:r>
          </a:p>
          <a:p>
            <a:pPr algn="just"/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Согласные звуки 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[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Д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]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 и 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[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М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]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. </a:t>
            </a:r>
          </a:p>
          <a:p>
            <a:pPr algn="just"/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Гласный звук 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[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О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]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. </a:t>
            </a:r>
          </a:p>
          <a:p>
            <a:pPr algn="just"/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Назовем звуки по порядку: 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[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Д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]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[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О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]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[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М</a:t>
            </a:r>
            <a:r>
              <a:rPr lang="en-US" sz="2500" dirty="0" smtClean="0">
                <a:solidFill>
                  <a:schemeClr val="tx1"/>
                </a:solidFill>
                <a:latin typeface="Book Antiqua" pitchFamily="18" charset="0"/>
              </a:rPr>
              <a:t>]</a:t>
            </a:r>
            <a:r>
              <a:rPr lang="ru-RU" sz="2500" dirty="0" smtClean="0">
                <a:solidFill>
                  <a:schemeClr val="tx1"/>
                </a:solidFill>
                <a:latin typeface="Book Antiqua" pitchFamily="18" charset="0"/>
              </a:rPr>
              <a:t>. </a:t>
            </a:r>
            <a:endParaRPr lang="en-US" sz="25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just"/>
            <a:endParaRPr lang="en-US" sz="1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ctr"/>
            <a:r>
              <a:rPr lang="ru-RU" sz="2500" b="1" i="1" dirty="0" smtClean="0">
                <a:solidFill>
                  <a:schemeClr val="tx1"/>
                </a:solidFill>
                <a:latin typeface="Book Antiqua" pitchFamily="18" charset="0"/>
              </a:rPr>
              <a:t>Выложим слово с помощью звуковых </a:t>
            </a:r>
            <a:r>
              <a:rPr lang="ru-RU" sz="2500" b="1" i="1" dirty="0" smtClean="0">
                <a:solidFill>
                  <a:schemeClr val="tx1"/>
                </a:solidFill>
                <a:latin typeface="Book Antiqua" pitchFamily="18" charset="0"/>
              </a:rPr>
              <a:t>символов</a:t>
            </a:r>
          </a:p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Book Antiqua" pitchFamily="18" charset="0"/>
              </a:rPr>
              <a:t>Д </a:t>
            </a:r>
            <a:r>
              <a:rPr lang="ru-RU" sz="7200" b="1" dirty="0" smtClean="0">
                <a:solidFill>
                  <a:schemeClr val="tx1"/>
                </a:solidFill>
                <a:latin typeface="Book Antiqua" pitchFamily="18" charset="0"/>
              </a:rPr>
              <a:t>О М</a:t>
            </a:r>
          </a:p>
          <a:p>
            <a:pPr algn="just"/>
            <a:endParaRPr lang="ru-RU" sz="2500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4786322"/>
            <a:ext cx="842962" cy="771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4786322"/>
            <a:ext cx="842962" cy="771524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4786322"/>
            <a:ext cx="842962" cy="771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Book Antiqua" pitchFamily="18" charset="0"/>
              </a:rPr>
              <a:t>Игра «Где звук?»</a:t>
            </a:r>
            <a:endParaRPr lang="ru-RU" sz="3600" dirty="0">
              <a:latin typeface="Book Antiqua" pitchFamily="18" charset="0"/>
            </a:endParaRPr>
          </a:p>
        </p:txBody>
      </p:sp>
      <p:pic>
        <p:nvPicPr>
          <p:cNvPr id="2050" name="Picture 2" descr="D:\ФОТОГРАФИИ\Фото - Дидактические материалы\SDC124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6506" t="2525" r="2999" b="50719"/>
          <a:stretch>
            <a:fillRect/>
          </a:stretch>
        </p:blipFill>
        <p:spPr bwMode="auto">
          <a:xfrm>
            <a:off x="500034" y="1285860"/>
            <a:ext cx="3214710" cy="2214578"/>
          </a:xfrm>
          <a:prstGeom prst="rect">
            <a:avLst/>
          </a:prstGeom>
          <a:noFill/>
        </p:spPr>
      </p:pic>
      <p:pic>
        <p:nvPicPr>
          <p:cNvPr id="2051" name="Picture 3" descr="D:\ФОТОГРАФИИ\Фото - Дидактические материалы\SDC124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7364" b="10089"/>
          <a:stretch>
            <a:fillRect/>
          </a:stretch>
        </p:blipFill>
        <p:spPr bwMode="auto">
          <a:xfrm>
            <a:off x="3955869" y="2143116"/>
            <a:ext cx="4730931" cy="2928958"/>
          </a:xfrm>
          <a:prstGeom prst="rect">
            <a:avLst/>
          </a:prstGeom>
          <a:noFill/>
        </p:spPr>
      </p:pic>
      <p:pic>
        <p:nvPicPr>
          <p:cNvPr id="2052" name="Picture 4" descr="D:\ФОТОГРАФИИ\Фото - Дидактические материалы\SDC12424.JPG"/>
          <p:cNvPicPr>
            <a:picLocks noChangeAspect="1" noChangeArrowheads="1"/>
          </p:cNvPicPr>
          <p:nvPr/>
        </p:nvPicPr>
        <p:blipFill>
          <a:blip r:embed="rId4" cstate="print"/>
          <a:srcRect l="11875" t="5000" r="9375" b="2500"/>
          <a:stretch>
            <a:fillRect/>
          </a:stretch>
        </p:blipFill>
        <p:spPr bwMode="auto">
          <a:xfrm>
            <a:off x="500034" y="3643313"/>
            <a:ext cx="3214710" cy="27690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Book Antiqua" pitchFamily="18" charset="0"/>
              </a:rPr>
              <a:t>Игра «Измени слово» </a:t>
            </a:r>
            <a:endParaRPr lang="ru-RU" sz="3200" b="1" dirty="0">
              <a:latin typeface="Book Antiqu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lnSpc>
                <a:spcPct val="114000"/>
              </a:lnSpc>
              <a:buFont typeface="+mj-lt"/>
              <a:buAutoNum type="arabicPeriod"/>
            </a:pPr>
            <a:r>
              <a:rPr lang="ru-RU" dirty="0" smtClean="0">
                <a:latin typeface="Book Antiqua" pitchFamily="18" charset="0"/>
              </a:rPr>
              <a:t>лужи – ужи, косы – осы, крот – рот, бочки – очки, сурок – урок;</a:t>
            </a:r>
          </a:p>
          <a:p>
            <a:pPr marL="514350" indent="-514350" algn="just">
              <a:lnSpc>
                <a:spcPct val="114000"/>
              </a:lnSpc>
              <a:buFont typeface="+mj-lt"/>
              <a:buAutoNum type="arabicPeriod"/>
            </a:pPr>
            <a:r>
              <a:rPr lang="ru-RU" dirty="0" smtClean="0">
                <a:latin typeface="Book Antiqua" pitchFamily="18" charset="0"/>
              </a:rPr>
              <a:t>рост – рос, стол – сто, марка – Марк, бегут – бегу, волы – вол, бобр – боб;</a:t>
            </a:r>
          </a:p>
          <a:p>
            <a:pPr marL="514350" indent="-514350" algn="just">
              <a:lnSpc>
                <a:spcPct val="114000"/>
              </a:lnSpc>
              <a:buFont typeface="+mj-lt"/>
              <a:buAutoNum type="arabicPeriod"/>
            </a:pPr>
            <a:r>
              <a:rPr lang="ru-RU" dirty="0" smtClean="0">
                <a:latin typeface="Book Antiqua" pitchFamily="18" charset="0"/>
              </a:rPr>
              <a:t>пора – кора, пони – кони, маска – каска, розы – козы, норка – корка, полено – колено, ворона – корона;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143932" cy="45005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Фонематический слух </a:t>
            </a:r>
            <a:r>
              <a:rPr lang="ru-RU" b="0" dirty="0" smtClean="0">
                <a:latin typeface="Book Antiqua" pitchFamily="18" charset="0"/>
              </a:rPr>
              <a:t>– это тонкий систематизированный слух, способность узнавать и различать звуки, составляющие слово.</a:t>
            </a:r>
            <a:endParaRPr lang="ru-RU" b="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643866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Book Antiqua" pitchFamily="18" charset="0"/>
              </a:rPr>
              <a:t>Этапы работы по формированию навыков звукового анализа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214554"/>
            <a:ext cx="7772400" cy="3714775"/>
          </a:xfrm>
        </p:spPr>
        <p:txBody>
          <a:bodyPr>
            <a:noAutofit/>
          </a:bodyPr>
          <a:lstStyle/>
          <a:p>
            <a:pPr algn="ctr">
              <a:lnSpc>
                <a:spcPct val="114000"/>
              </a:lnSpc>
            </a:pPr>
            <a:r>
              <a:rPr lang="ru-RU" sz="2800" b="1" cap="small" dirty="0" smtClean="0">
                <a:solidFill>
                  <a:schemeClr val="tx1"/>
                </a:solidFill>
                <a:latin typeface="Book Antiqua" pitchFamily="18" charset="0"/>
              </a:rPr>
              <a:t>последовательность звукового анализа:</a:t>
            </a:r>
          </a:p>
          <a:p>
            <a:pPr algn="ctr">
              <a:lnSpc>
                <a:spcPct val="114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 выделение звука из слова</a:t>
            </a:r>
          </a:p>
          <a:p>
            <a:pPr algn="ctr">
              <a:lnSpc>
                <a:spcPct val="114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 определение  первого звука</a:t>
            </a:r>
          </a:p>
          <a:p>
            <a:pPr algn="ctr">
              <a:lnSpc>
                <a:spcPct val="114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 установление места звука </a:t>
            </a:r>
          </a:p>
          <a:p>
            <a:pPr algn="ctr">
              <a:lnSpc>
                <a:spcPct val="114000"/>
              </a:lnSpc>
            </a:pPr>
            <a:r>
              <a:rPr lang="ru-RU" sz="2800" b="1" i="1" dirty="0" smtClean="0">
                <a:solidFill>
                  <a:schemeClr val="tx1"/>
                </a:solidFill>
                <a:latin typeface="Book Antiqua" pitchFamily="18" charset="0"/>
              </a:rPr>
              <a:t>(начало, середина, конец слова)</a:t>
            </a:r>
          </a:p>
          <a:p>
            <a:pPr algn="ctr">
              <a:lnSpc>
                <a:spcPct val="114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 полный звуковой анализ</a:t>
            </a:r>
            <a:endParaRPr lang="ru-RU" sz="28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Book Antiqua" pitchFamily="18" charset="0"/>
              </a:rPr>
              <a:t>Слова, которые не следует давать для анализа: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714620"/>
            <a:ext cx="7772400" cy="2928957"/>
          </a:xfrm>
        </p:spPr>
        <p:txBody>
          <a:bodyPr>
            <a:noAutofit/>
          </a:bodyPr>
          <a:lstStyle/>
          <a:p>
            <a:pPr algn="ctr">
              <a:lnSpc>
                <a:spcPct val="114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Слова с йотированными буквами  </a:t>
            </a:r>
          </a:p>
          <a:p>
            <a:pPr algn="ctr">
              <a:lnSpc>
                <a:spcPct val="114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Я, Ё, Е, Ю, с Ъ и Ь, </a:t>
            </a:r>
          </a:p>
          <a:p>
            <a:pPr algn="ctr">
              <a:lnSpc>
                <a:spcPct val="114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со звонкими согласными Б, В, Г, Д, Ж, З </a:t>
            </a:r>
          </a:p>
          <a:p>
            <a:pPr algn="ctr">
              <a:lnSpc>
                <a:spcPct val="114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на конце слова и в середине перед согласными</a:t>
            </a:r>
            <a:endParaRPr lang="ru-RU" sz="28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86808" cy="15049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dirty="0" smtClean="0">
                <a:latin typeface="Book Antiqua" pitchFamily="18" charset="0"/>
              </a:rPr>
              <a:t>На первом этапе обучения элементарным формам звукового анализа нужно подбирать: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214555"/>
            <a:ext cx="8072493" cy="39290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Слова с ударными гласными в начале слова </a:t>
            </a:r>
            <a:endParaRPr lang="ru-RU" sz="28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(для узнавания гласных в слове)</a:t>
            </a:r>
            <a:endParaRPr lang="ru-RU" sz="28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А:  адрес, Алла, Анна, август, азбука, аист.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О:  Оля, обруч, облако, овощи, овцы, окунь.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У:  </a:t>
            </a:r>
            <a:r>
              <a:rPr lang="ru-RU" sz="2800" dirty="0" err="1" smtClean="0">
                <a:solidFill>
                  <a:schemeClr val="tx1"/>
                </a:solidFill>
                <a:latin typeface="Book Antiqua" pitchFamily="18" charset="0"/>
              </a:rPr>
              <a:t>Уля</a:t>
            </a:r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, угол, уголь, удочка, ужин, узел, улей.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И:  Игорь, ива, имя, ирис, иней, искра.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Э:  Эля, эхо, эта, это, этот.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500042"/>
            <a:ext cx="7858179" cy="471490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 Antiqua" pitchFamily="18" charset="0"/>
              </a:rPr>
              <a:t>Слова с ударными гласными в середине слова (для узнавания гласных в слове)</a:t>
            </a:r>
            <a:endParaRPr lang="ru-RU" sz="28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just">
              <a:lnSpc>
                <a:spcPct val="114000"/>
              </a:lnSpc>
            </a:pPr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А:  зал, мак, рак, парк, март, час, кран.</a:t>
            </a:r>
          </a:p>
          <a:p>
            <a:pPr algn="just">
              <a:lnSpc>
                <a:spcPct val="114000"/>
              </a:lnSpc>
            </a:pPr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О:  столб, ночь, зонт, дом, лом, сом, слон.</a:t>
            </a:r>
          </a:p>
          <a:p>
            <a:pPr algn="just">
              <a:lnSpc>
                <a:spcPct val="114000"/>
              </a:lnSpc>
            </a:pPr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У:  друг, зубр, гусь, луч, душ, лук, стук.</a:t>
            </a:r>
          </a:p>
          <a:p>
            <a:pPr algn="just">
              <a:lnSpc>
                <a:spcPct val="114000"/>
              </a:lnSpc>
            </a:pPr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И:  гриб, тигр, лист, щит, кит, рис.</a:t>
            </a:r>
          </a:p>
          <a:p>
            <a:pPr algn="just">
              <a:lnSpc>
                <a:spcPct val="114000"/>
              </a:lnSpc>
            </a:pPr>
            <a:r>
              <a:rPr lang="ru-RU" sz="2800" dirty="0" smtClean="0">
                <a:solidFill>
                  <a:schemeClr val="tx1"/>
                </a:solidFill>
                <a:latin typeface="Book Antiqua" pitchFamily="18" charset="0"/>
              </a:rPr>
              <a:t>Ы:  дым, сын.</a:t>
            </a:r>
          </a:p>
          <a:p>
            <a:pPr algn="just"/>
            <a:endParaRPr lang="ru-RU" sz="2800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5"/>
            <a:ext cx="8215370" cy="2714643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Book Antiqua" pitchFamily="18" charset="0"/>
              </a:rPr>
              <a:t>Слова с сонорными согласными звуками в начале слова (для выделения первого звука в слове)</a:t>
            </a:r>
            <a:endParaRPr lang="ru-RU" sz="26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Book Antiqua" pitchFamily="18" charset="0"/>
              </a:rPr>
              <a:t>Л, ЛЬ:  лампа, ландыш, ласточка, лимон, луна.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Book Antiqua" pitchFamily="18" charset="0"/>
              </a:rPr>
              <a:t>М, МЬ:  мак, мама, март, маска, масло, мир, миска.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Book Antiqua" pitchFamily="18" charset="0"/>
              </a:rPr>
              <a:t>Н, НЬ:  нож, носки, нос, ноты, номер, нитки.</a:t>
            </a:r>
            <a:endParaRPr lang="ru-RU" sz="2600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500034" y="3643315"/>
            <a:ext cx="8215370" cy="25717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ru-RU" sz="2600" b="1" dirty="0" smtClean="0">
                <a:latin typeface="Book Antiqua" pitchFamily="18" charset="0"/>
              </a:rPr>
              <a:t>Слова с глухими согласными звуками на конце слова (для определения последнего звука в слове)</a:t>
            </a:r>
            <a:endParaRPr lang="ru-RU" sz="2600" dirty="0" smtClean="0">
              <a:latin typeface="Book Antiqua" pitchFamily="18" charset="0"/>
            </a:endParaRPr>
          </a:p>
          <a:p>
            <a:pPr algn="just">
              <a:lnSpc>
                <a:spcPct val="114000"/>
              </a:lnSpc>
            </a:pPr>
            <a:r>
              <a:rPr lang="ru-RU" sz="2600" dirty="0" smtClean="0">
                <a:latin typeface="Book Antiqua" pitchFamily="18" charset="0"/>
              </a:rPr>
              <a:t>К:  веник, звонок, щенок, гудок, замок, урок, каток.</a:t>
            </a:r>
          </a:p>
          <a:p>
            <a:pPr algn="just">
              <a:lnSpc>
                <a:spcPct val="114000"/>
              </a:lnSpc>
            </a:pPr>
            <a:r>
              <a:rPr lang="ru-RU" sz="2600" dirty="0" smtClean="0">
                <a:latin typeface="Book Antiqua" pitchFamily="18" charset="0"/>
              </a:rPr>
              <a:t>П:  сироп, укроп, карп, суп.</a:t>
            </a:r>
          </a:p>
          <a:p>
            <a:pPr algn="just">
              <a:lnSpc>
                <a:spcPct val="114000"/>
              </a:lnSpc>
            </a:pPr>
            <a:r>
              <a:rPr lang="ru-RU" sz="2600" dirty="0" smtClean="0">
                <a:latin typeface="Book Antiqua" pitchFamily="18" charset="0"/>
              </a:rPr>
              <a:t>Т:  бант, бинт, салат, халат, брат, пакет, билет.</a:t>
            </a:r>
            <a:endParaRPr lang="ru-RU" sz="26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3"/>
            <a:ext cx="77724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Слова для полного звукового анализа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785926"/>
            <a:ext cx="8143931" cy="4572032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34000"/>
              </a:lnSpc>
            </a:pPr>
            <a:r>
              <a:rPr lang="ru-RU" sz="6500" b="1" i="1" dirty="0" smtClean="0">
                <a:solidFill>
                  <a:schemeClr val="tx1"/>
                </a:solidFill>
                <a:latin typeface="Book Antiqua" pitchFamily="18" charset="0"/>
              </a:rPr>
              <a:t>Слова из двух звуков: </a:t>
            </a:r>
            <a:r>
              <a:rPr lang="ru-RU" sz="6500" dirty="0" smtClean="0">
                <a:solidFill>
                  <a:schemeClr val="tx1"/>
                </a:solidFill>
                <a:latin typeface="Book Antiqua" pitchFamily="18" charset="0"/>
              </a:rPr>
              <a:t>ум, ус, ах, ох.</a:t>
            </a:r>
          </a:p>
          <a:p>
            <a:pPr algn="just">
              <a:lnSpc>
                <a:spcPct val="134000"/>
              </a:lnSpc>
            </a:pPr>
            <a:r>
              <a:rPr lang="ru-RU" sz="6500" b="1" i="1" dirty="0" smtClean="0">
                <a:solidFill>
                  <a:schemeClr val="tx1"/>
                </a:solidFill>
                <a:latin typeface="Book Antiqua" pitchFamily="18" charset="0"/>
              </a:rPr>
              <a:t>Слова из трех звуков: </a:t>
            </a:r>
            <a:r>
              <a:rPr lang="ru-RU" sz="6500" dirty="0" smtClean="0">
                <a:solidFill>
                  <a:schemeClr val="tx1"/>
                </a:solidFill>
                <a:latin typeface="Book Antiqua" pitchFamily="18" charset="0"/>
              </a:rPr>
              <a:t>рак, мак, лук, мир, час, дом.</a:t>
            </a:r>
          </a:p>
          <a:p>
            <a:pPr algn="just">
              <a:lnSpc>
                <a:spcPct val="134000"/>
              </a:lnSpc>
            </a:pPr>
            <a:r>
              <a:rPr lang="ru-RU" sz="6500" b="1" i="1" dirty="0" smtClean="0">
                <a:solidFill>
                  <a:schemeClr val="tx1"/>
                </a:solidFill>
                <a:latin typeface="Book Antiqua" pitchFamily="18" charset="0"/>
              </a:rPr>
              <a:t>Слова из двух слогов: </a:t>
            </a:r>
            <a:r>
              <a:rPr lang="ru-RU" sz="6500" dirty="0" smtClean="0">
                <a:solidFill>
                  <a:schemeClr val="tx1"/>
                </a:solidFill>
                <a:latin typeface="Book Antiqua" pitchFamily="18" charset="0"/>
              </a:rPr>
              <a:t>аист, утка, овцы, ива, уши.</a:t>
            </a:r>
          </a:p>
          <a:p>
            <a:pPr algn="just">
              <a:lnSpc>
                <a:spcPct val="134000"/>
              </a:lnSpc>
            </a:pPr>
            <a:r>
              <a:rPr lang="ru-RU" sz="6500" b="1" i="1" dirty="0" smtClean="0">
                <a:solidFill>
                  <a:schemeClr val="tx1"/>
                </a:solidFill>
                <a:latin typeface="Book Antiqua" pitchFamily="18" charset="0"/>
              </a:rPr>
              <a:t>Слова из двух открытых слогов: </a:t>
            </a:r>
            <a:r>
              <a:rPr lang="ru-RU" sz="6500" dirty="0" smtClean="0">
                <a:solidFill>
                  <a:schemeClr val="tx1"/>
                </a:solidFill>
                <a:latin typeface="Book Antiqua" pitchFamily="18" charset="0"/>
              </a:rPr>
              <a:t>мама, ваза, гуси.</a:t>
            </a:r>
          </a:p>
          <a:p>
            <a:pPr algn="just">
              <a:lnSpc>
                <a:spcPct val="134000"/>
              </a:lnSpc>
            </a:pPr>
            <a:r>
              <a:rPr lang="ru-RU" sz="6500" b="1" i="1" dirty="0" smtClean="0">
                <a:solidFill>
                  <a:schemeClr val="tx1"/>
                </a:solidFill>
                <a:latin typeface="Book Antiqua" pitchFamily="18" charset="0"/>
              </a:rPr>
              <a:t>Слова из одного слога со стечением согласных: </a:t>
            </a:r>
            <a:r>
              <a:rPr lang="ru-RU" sz="6500" dirty="0" smtClean="0">
                <a:solidFill>
                  <a:schemeClr val="tx1"/>
                </a:solidFill>
                <a:latin typeface="Book Antiqua" pitchFamily="18" charset="0"/>
              </a:rPr>
              <a:t>стол, слон, кран, стул, бобр, зонт, куст, мост, лист.</a:t>
            </a:r>
          </a:p>
          <a:p>
            <a:pPr algn="just">
              <a:lnSpc>
                <a:spcPct val="134000"/>
              </a:lnSpc>
            </a:pPr>
            <a:r>
              <a:rPr lang="ru-RU" sz="6500" b="1" i="1" dirty="0" smtClean="0">
                <a:solidFill>
                  <a:schemeClr val="tx1"/>
                </a:solidFill>
                <a:latin typeface="Book Antiqua" pitchFamily="18" charset="0"/>
              </a:rPr>
              <a:t>Слова из двух слогов со стечением: </a:t>
            </a:r>
            <a:r>
              <a:rPr lang="ru-RU" sz="6500" dirty="0" smtClean="0">
                <a:solidFill>
                  <a:schemeClr val="tx1"/>
                </a:solidFill>
                <a:latin typeface="Book Antiqua" pitchFamily="18" charset="0"/>
              </a:rPr>
              <a:t>сумка, кошка.</a:t>
            </a:r>
          </a:p>
          <a:p>
            <a:pPr algn="just">
              <a:lnSpc>
                <a:spcPct val="134000"/>
              </a:lnSpc>
            </a:pPr>
            <a:r>
              <a:rPr lang="ru-RU" sz="6500" b="1" i="1" dirty="0" smtClean="0">
                <a:solidFill>
                  <a:schemeClr val="tx1"/>
                </a:solidFill>
                <a:latin typeface="Book Antiqua" pitchFamily="18" charset="0"/>
              </a:rPr>
              <a:t>Слова из трех открытых слогов: </a:t>
            </a:r>
            <a:r>
              <a:rPr lang="ru-RU" sz="6500" dirty="0" smtClean="0">
                <a:solidFill>
                  <a:schemeClr val="tx1"/>
                </a:solidFill>
                <a:latin typeface="Book Antiqua" pitchFamily="18" charset="0"/>
              </a:rPr>
              <a:t>корова, лопата.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85725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Book Antiqua" pitchFamily="18" charset="0"/>
              </a:rPr>
              <a:t>КАК ВЫПОЛНЯТЬ С РЕБЕНКОМ </a:t>
            </a:r>
            <a:br>
              <a:rPr lang="ru-RU" sz="2800" b="1" dirty="0" smtClean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ЗВУКОВОЙ АНАЛИЗ СЛОВА? 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8072494" cy="478634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</a:rPr>
              <a:t>Звуковой анализ выполняется путем последовательного выделения голосом звуков в слове и их характеристики. 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Сделаем звуковой анализ слова ДОМ: 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1. Выделим голосом первый звук: </a:t>
            </a:r>
          </a:p>
          <a:p>
            <a:pPr algn="just">
              <a:lnSpc>
                <a:spcPct val="120000"/>
              </a:lnSpc>
            </a:pPr>
            <a:r>
              <a:rPr lang="ru-RU" sz="3400" dirty="0" err="1" smtClean="0">
                <a:solidFill>
                  <a:schemeClr val="tx1"/>
                </a:solidFill>
                <a:latin typeface="Book Antiqua" pitchFamily="18" charset="0"/>
              </a:rPr>
              <a:t>ддд</a:t>
            </a:r>
            <a:r>
              <a:rPr lang="ru-RU" sz="3400" dirty="0" smtClean="0">
                <a:solidFill>
                  <a:schemeClr val="tx1"/>
                </a:solidFill>
                <a:latin typeface="Book Antiqua" pitchFamily="18" charset="0"/>
              </a:rPr>
              <a:t> - </a:t>
            </a:r>
            <a:r>
              <a:rPr lang="ru-RU" sz="3400" dirty="0" err="1" smtClean="0">
                <a:solidFill>
                  <a:schemeClr val="tx1"/>
                </a:solidFill>
                <a:latin typeface="Book Antiqua" pitchFamily="18" charset="0"/>
              </a:rPr>
              <a:t>ом</a:t>
            </a:r>
            <a:r>
              <a:rPr lang="ru-RU" sz="34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– первый звук 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Д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]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 – он согласный, звонкий, твердый - обозначим его синим квадратиком.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2. Выделим голосом второй звук: </a:t>
            </a:r>
          </a:p>
          <a:p>
            <a:pPr algn="just">
              <a:lnSpc>
                <a:spcPct val="120000"/>
              </a:lnSpc>
            </a:pPr>
            <a:r>
              <a:rPr lang="ru-RU" sz="3400" dirty="0" err="1" smtClean="0">
                <a:solidFill>
                  <a:schemeClr val="tx1"/>
                </a:solidFill>
                <a:latin typeface="Book Antiqua" pitchFamily="18" charset="0"/>
              </a:rPr>
              <a:t>д</a:t>
            </a:r>
            <a:r>
              <a:rPr lang="ru-RU" sz="3400" dirty="0" smtClean="0">
                <a:solidFill>
                  <a:schemeClr val="tx1"/>
                </a:solidFill>
                <a:latin typeface="Book Antiqua" pitchFamily="18" charset="0"/>
              </a:rPr>
              <a:t> – </a:t>
            </a:r>
            <a:r>
              <a:rPr lang="ru-RU" sz="3400" dirty="0" err="1" smtClean="0">
                <a:solidFill>
                  <a:schemeClr val="tx1"/>
                </a:solidFill>
                <a:latin typeface="Book Antiqua" pitchFamily="18" charset="0"/>
              </a:rPr>
              <a:t>ооо</a:t>
            </a:r>
            <a:r>
              <a:rPr lang="ru-RU" sz="3400" dirty="0" smtClean="0">
                <a:solidFill>
                  <a:schemeClr val="tx1"/>
                </a:solidFill>
                <a:latin typeface="Book Antiqua" pitchFamily="18" charset="0"/>
              </a:rPr>
              <a:t> – м 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- второй звук 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О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]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 – он гласный – обозначим его красным квадратиком. 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3. Выделим голосом третий звук:</a:t>
            </a:r>
          </a:p>
          <a:p>
            <a:pPr algn="just">
              <a:lnSpc>
                <a:spcPct val="120000"/>
              </a:lnSpc>
            </a:pPr>
            <a:r>
              <a:rPr lang="ru-RU" sz="3400" dirty="0" smtClean="0">
                <a:solidFill>
                  <a:schemeClr val="tx1"/>
                </a:solidFill>
                <a:latin typeface="Book Antiqua" pitchFamily="18" charset="0"/>
              </a:rPr>
              <a:t>до – </a:t>
            </a:r>
            <a:r>
              <a:rPr lang="ru-RU" sz="3400" dirty="0" err="1" smtClean="0">
                <a:solidFill>
                  <a:schemeClr val="tx1"/>
                </a:solidFill>
                <a:latin typeface="Book Antiqua" pitchFamily="18" charset="0"/>
              </a:rPr>
              <a:t>ммм</a:t>
            </a:r>
            <a:r>
              <a:rPr lang="ru-RU" sz="34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- третий звук 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М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]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 – он согласный, твердый – обозначим его синим квадратиком.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772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Развиваем фонематический слух детей старшего дошкольного возраста</vt:lpstr>
      <vt:lpstr>Фонематический слух – это тонкий систематизированный слух, способность узнавать и различать звуки, составляющие слово.</vt:lpstr>
      <vt:lpstr>Этапы работы по формированию навыков звукового анализа </vt:lpstr>
      <vt:lpstr>Слова, которые не следует давать для анализа:</vt:lpstr>
      <vt:lpstr>На первом этапе обучения элементарным формам звукового анализа нужно подбирать: </vt:lpstr>
      <vt:lpstr>Слайд 6</vt:lpstr>
      <vt:lpstr>Слайд 7</vt:lpstr>
      <vt:lpstr>Слова для полного звукового анализа </vt:lpstr>
      <vt:lpstr>КАК ВЫПОЛНЯТЬ С РЕБЕНКОМ  ЗВУКОВОЙ АНАЛИЗ СЛОВА? </vt:lpstr>
      <vt:lpstr>Слайд 10</vt:lpstr>
      <vt:lpstr>Игра «Где звук?»</vt:lpstr>
      <vt:lpstr>Игра «Измени слово»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17</cp:revision>
  <dcterms:created xsi:type="dcterms:W3CDTF">2014-06-25T06:46:58Z</dcterms:created>
  <dcterms:modified xsi:type="dcterms:W3CDTF">2016-12-02T18:59:43Z</dcterms:modified>
</cp:coreProperties>
</file>