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5"/>
  </p:notesMasterIdLst>
  <p:sldIdLst>
    <p:sldId id="256" r:id="rId2"/>
    <p:sldId id="270" r:id="rId3"/>
    <p:sldId id="259" r:id="rId4"/>
    <p:sldId id="260" r:id="rId5"/>
    <p:sldId id="261" r:id="rId6"/>
    <p:sldId id="262" r:id="rId7"/>
    <p:sldId id="263" r:id="rId8"/>
    <p:sldId id="264" r:id="rId9"/>
    <p:sldId id="265" r:id="rId10"/>
    <p:sldId id="266" r:id="rId11"/>
    <p:sldId id="269" r:id="rId12"/>
    <p:sldId id="268" r:id="rId13"/>
    <p:sldId id="271" r:id="rId14"/>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428E"/>
    <a:srgbClr val="258B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2" autoAdjust="0"/>
    <p:restoredTop sz="94660"/>
  </p:normalViewPr>
  <p:slideViewPr>
    <p:cSldViewPr>
      <p:cViewPr varScale="1">
        <p:scale>
          <a:sx n="106" d="100"/>
          <a:sy n="106" d="100"/>
        </p:scale>
        <p:origin x="-11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C05E030-8AD0-4BD8-AF6C-9A730A60608E}" type="datetimeFigureOut">
              <a:rPr lang="ru-RU" smtClean="0"/>
              <a:pPr/>
              <a:t>18.04.2012</a:t>
            </a:fld>
            <a:endParaRPr lang="ru-RU" dirty="0"/>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301EA32-3360-4E0C-968A-E36D640187BC}"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301EA32-3360-4E0C-968A-E36D640187BC}" type="slidenum">
              <a:rPr lang="ru-RU" smtClean="0"/>
              <a:pPr/>
              <a:t>4</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11" name="Номер слайда 10"/>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F8059FF2-D624-495A-82D7-C1EBA33C92F2}" type="slidenum">
              <a:rPr lang="ru-RU" smtClean="0"/>
              <a:pPr/>
              <a:t>‹#›</a:t>
            </a:fld>
            <a:endParaRPr lang="ru-RU" dirty="0"/>
          </a:p>
        </p:txBody>
      </p:sp>
    </p:spTree>
  </p:cSld>
  <p:clrMapOvr>
    <a:masterClrMapping/>
  </p:clrMapOvr>
  <p:transition spd="med">
    <p:newsflash/>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1061891-22B0-4F8F-9A5B-32A4E4CC18C9}" type="datetimeFigureOut">
              <a:rPr lang="ru-RU" smtClean="0"/>
              <a:pPr/>
              <a:t>18.04.2012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F8059FF2-D624-495A-82D7-C1EBA33C92F2}" type="slidenum">
              <a:rPr lang="ru-RU" smtClean="0"/>
              <a:pPr/>
              <a:t>‹#›</a:t>
            </a:fld>
            <a:endParaRPr lang="ru-RU" dirty="0"/>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spd="med">
    <p:newsflash/>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1061891-22B0-4F8F-9A5B-32A4E4CC18C9}" type="datetimeFigureOut">
              <a:rPr lang="ru-RU" smtClean="0"/>
              <a:pPr/>
              <a:t>18.04.2012</a:t>
            </a:fld>
            <a:endParaRPr lang="ru-RU" dirty="0"/>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dirty="0"/>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8059FF2-D624-495A-82D7-C1EBA33C92F2}"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newsflash/>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8715436" cy="2500330"/>
          </a:xfrm>
        </p:spPr>
        <p:txBody>
          <a:bodyPr>
            <a:normAutofit/>
          </a:bodyPr>
          <a:lstStyle/>
          <a:p>
            <a:pPr algn="ctr">
              <a:lnSpc>
                <a:spcPct val="150000"/>
              </a:lnSpc>
            </a:pPr>
            <a:r>
              <a:rPr lang="ru-RU" b="1" dirty="0" smtClean="0">
                <a:latin typeface="Times New Roman" pitchFamily="18" charset="0"/>
                <a:cs typeface="Times New Roman" pitchFamily="18" charset="0"/>
              </a:rPr>
              <a:t>ЗДОРОВЬЕ и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Гигиена детей</a:t>
            </a: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285852" y="4214818"/>
            <a:ext cx="6400800" cy="642942"/>
          </a:xfrm>
        </p:spPr>
        <p:txBody>
          <a:bodyPr>
            <a:normAutofit/>
          </a:bodyPr>
          <a:lstStyle/>
          <a:p>
            <a:pPr algn="ctr"/>
            <a:r>
              <a:rPr lang="ru-RU" sz="3200" b="1" dirty="0" smtClean="0">
                <a:solidFill>
                  <a:srgbClr val="002060"/>
                </a:solidFill>
                <a:latin typeface="Times New Roman" pitchFamily="18" charset="0"/>
                <a:cs typeface="Times New Roman" pitchFamily="18" charset="0"/>
              </a:rPr>
              <a:t>РОДИТЕЛЬСКОЕ  СОБРАНИЕ</a:t>
            </a:r>
            <a:endParaRPr lang="ru-RU" sz="3200" b="1" dirty="0">
              <a:solidFill>
                <a:srgbClr val="002060"/>
              </a:solidFill>
              <a:latin typeface="Times New Roman" pitchFamily="18" charset="0"/>
              <a:cs typeface="Times New Roman" pitchFamily="18" charset="0"/>
            </a:endParaRPr>
          </a:p>
        </p:txBody>
      </p:sp>
      <p:sp>
        <p:nvSpPr>
          <p:cNvPr id="6" name="Прямоугольник 5"/>
          <p:cNvSpPr/>
          <p:nvPr/>
        </p:nvSpPr>
        <p:spPr>
          <a:xfrm>
            <a:off x="4572000" y="5214950"/>
            <a:ext cx="4572000" cy="1643527"/>
          </a:xfrm>
          <a:prstGeom prst="rect">
            <a:avLst/>
          </a:prstGeom>
        </p:spPr>
        <p:txBody>
          <a:bodyPr>
            <a:spAutoFit/>
          </a:bodyPr>
          <a:lstStyle/>
          <a:p>
            <a:pPr algn="r">
              <a:lnSpc>
                <a:spcPct val="80000"/>
              </a:lnSpc>
              <a:defRPr/>
            </a:pPr>
            <a:r>
              <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Подготовил</a:t>
            </a:r>
          </a:p>
          <a:p>
            <a:pPr algn="r">
              <a:lnSpc>
                <a:spcPct val="80000"/>
              </a:lnSpc>
              <a:defRPr/>
            </a:pPr>
            <a:r>
              <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Воспитатель подготовительной группы №12</a:t>
            </a:r>
          </a:p>
          <a:p>
            <a:pPr algn="r">
              <a:lnSpc>
                <a:spcPct val="80000"/>
              </a:lnSpc>
              <a:defRPr/>
            </a:pPr>
            <a:r>
              <a:rPr lang="ru-RU"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Галайдина</a:t>
            </a:r>
            <a:r>
              <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О.Н. </a:t>
            </a:r>
          </a:p>
          <a:p>
            <a:pPr algn="ctr">
              <a:lnSpc>
                <a:spcPct val="80000"/>
              </a:lnSpc>
              <a:defRPr/>
            </a:pPr>
            <a:endPar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lnSpc>
                <a:spcPct val="80000"/>
              </a:lnSpc>
              <a:defRPr/>
            </a:pPr>
            <a:endPar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lnSpc>
                <a:spcPct val="80000"/>
              </a:lnSpc>
              <a:defRPr/>
            </a:pPr>
            <a:endParaRPr lang="ru-RU"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
        <p:nvSpPr>
          <p:cNvPr id="5" name="TextBox 4"/>
          <p:cNvSpPr txBox="1"/>
          <p:nvPr/>
        </p:nvSpPr>
        <p:spPr>
          <a:xfrm>
            <a:off x="0" y="260648"/>
            <a:ext cx="9252520" cy="646331"/>
          </a:xfrm>
          <a:prstGeom prst="rect">
            <a:avLst/>
          </a:prstGeom>
          <a:noFill/>
        </p:spPr>
        <p:txBody>
          <a:bodyPr wrap="square" rtlCol="0">
            <a:spAutoFit/>
          </a:bodyPr>
          <a:lstStyle/>
          <a:p>
            <a:pPr algn="ctr"/>
            <a:r>
              <a:rPr lang="ru-RU" dirty="0" smtClean="0"/>
              <a:t>Бюджетное дошкольное образовательное учреждение «Центр развития ребенка –</a:t>
            </a:r>
            <a:r>
              <a:rPr lang="ru-RU" dirty="0" err="1" smtClean="0"/>
              <a:t>д</a:t>
            </a:r>
            <a:r>
              <a:rPr lang="ru-RU" dirty="0" smtClean="0"/>
              <a:t>/с 201» г.Омск</a:t>
            </a:r>
            <a:endParaRPr lang="ru-RU"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250" autoRev="1" fill="hold">
                                          <p:stCondLst>
                                            <p:cond delay="0"/>
                                          </p:stCondLst>
                                        </p:cTn>
                                        <p:tgtEl>
                                          <p:spTgt spid="2"/>
                                        </p:tgtEl>
                                        <p:attrNameLst>
                                          <p:attrName>ppt_w</p:attrName>
                                        </p:attrNameLst>
                                      </p:cBhvr>
                                    </p:anim>
                                    <p:anim by="(#ppt_w*0.50)" calcmode="lin" valueType="num">
                                      <p:cBhvr>
                                        <p:cTn id="8" dur="250" decel="50000" autoRev="1" fill="hold">
                                          <p:stCondLst>
                                            <p:cond delay="0"/>
                                          </p:stCondLst>
                                        </p:cTn>
                                        <p:tgtEl>
                                          <p:spTgt spid="2"/>
                                        </p:tgtEl>
                                        <p:attrNameLst>
                                          <p:attrName>ppt_x</p:attrName>
                                        </p:attrNameLst>
                                      </p:cBhvr>
                                    </p:anim>
                                    <p:anim from="(-#ppt_h/2)" to="(#ppt_y)" calcmode="lin" valueType="num">
                                      <p:cBhvr>
                                        <p:cTn id="9" dur="500" fill="hold">
                                          <p:stCondLst>
                                            <p:cond delay="0"/>
                                          </p:stCondLst>
                                        </p:cTn>
                                        <p:tgtEl>
                                          <p:spTgt spid="2"/>
                                        </p:tgtEl>
                                        <p:attrNameLst>
                                          <p:attrName>ppt_y</p:attrName>
                                        </p:attrNameLst>
                                      </p:cBhvr>
                                    </p:anim>
                                    <p:animRot by="21600000">
                                      <p:cBhvr>
                                        <p:cTn id="10" dur="500" fill="hold">
                                          <p:stCondLst>
                                            <p:cond delay="0"/>
                                          </p:stCondLst>
                                        </p:cTn>
                                        <p:tgtEl>
                                          <p:spTgt spid="2"/>
                                        </p:tgtEl>
                                        <p:attrNameLst>
                                          <p:attrName>r</p:attrName>
                                        </p:attrNameLst>
                                      </p:cBhvr>
                                    </p:animRot>
                                  </p:childTnLst>
                                </p:cTn>
                              </p:par>
                            </p:childTnLst>
                          </p:cTn>
                        </p:par>
                        <p:par>
                          <p:cTn id="11" fill="hold">
                            <p:stCondLst>
                              <p:cond delay="1500"/>
                            </p:stCondLst>
                            <p:childTnLst>
                              <p:par>
                                <p:cTn id="12" presetID="13" presetClass="entr" presetSubtype="16"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plus(in)">
                                      <p:cBhvr>
                                        <p:cTn id="14" dur="1000"/>
                                        <p:tgtEl>
                                          <p:spTgt spid="3">
                                            <p:txEl>
                                              <p:pRg st="0" end="0"/>
                                            </p:txEl>
                                          </p:spTgt>
                                        </p:tgtEl>
                                      </p:cBhvr>
                                    </p:animEffect>
                                  </p:childTnLst>
                                </p:cTn>
                              </p:par>
                              <p:par>
                                <p:cTn id="15" presetID="1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plus(in)">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osanka-beby3.jpg"/>
          <p:cNvPicPr>
            <a:picLocks noChangeAspect="1"/>
          </p:cNvPicPr>
          <p:nvPr/>
        </p:nvPicPr>
        <p:blipFill>
          <a:blip r:embed="rId2" cstate="print"/>
          <a:stretch>
            <a:fillRect/>
          </a:stretch>
        </p:blipFill>
        <p:spPr>
          <a:xfrm>
            <a:off x="1115616" y="980728"/>
            <a:ext cx="2660319" cy="4500736"/>
          </a:xfrm>
          <a:prstGeom prst="rect">
            <a:avLst/>
          </a:prstGeom>
        </p:spPr>
      </p:pic>
      <p:sp>
        <p:nvSpPr>
          <p:cNvPr id="2" name="Заголовок 1"/>
          <p:cNvSpPr>
            <a:spLocks noGrp="1"/>
          </p:cNvSpPr>
          <p:nvPr>
            <p:ph type="title"/>
          </p:nvPr>
        </p:nvSpPr>
        <p:spPr>
          <a:xfrm>
            <a:off x="642910" y="428604"/>
            <a:ext cx="7786742" cy="1143008"/>
          </a:xfrm>
        </p:spPr>
        <p:txBody>
          <a:bodyPr/>
          <a:lstStyle/>
          <a:p>
            <a:pPr algn="ctr"/>
            <a:r>
              <a:rPr lang="ru-RU" sz="3600" b="1" dirty="0" smtClean="0">
                <a:solidFill>
                  <a:srgbClr val="3A428E"/>
                </a:solidFill>
                <a:effectLst>
                  <a:outerShdw blurRad="38100" dist="38100" dir="2700000" algn="tl">
                    <a:srgbClr val="000000">
                      <a:alpha val="43137"/>
                    </a:srgbClr>
                  </a:outerShdw>
                </a:effectLst>
                <a:latin typeface="Times New Roman" pitchFamily="18" charset="0"/>
                <a:cs typeface="Times New Roman" pitchFamily="18" charset="0"/>
              </a:rPr>
              <a:t>Осанка</a:t>
            </a:r>
            <a:endParaRPr lang="ru-RU" sz="3600" dirty="0">
              <a:solidFill>
                <a:srgbClr val="3A428E"/>
              </a:solidFill>
            </a:endParaRPr>
          </a:p>
        </p:txBody>
      </p:sp>
      <p:sp>
        <p:nvSpPr>
          <p:cNvPr id="3" name="Содержимое 2"/>
          <p:cNvSpPr>
            <a:spLocks noGrp="1"/>
          </p:cNvSpPr>
          <p:nvPr>
            <p:ph idx="1"/>
          </p:nvPr>
        </p:nvSpPr>
        <p:spPr>
          <a:xfrm>
            <a:off x="714348" y="1714488"/>
            <a:ext cx="7786742" cy="4714908"/>
          </a:xfrm>
        </p:spPr>
        <p:txBody>
          <a:bodyPr>
            <a:noAutofit/>
          </a:bodyPr>
          <a:lstStyle/>
          <a:p>
            <a:pPr algn="ctr">
              <a:buNone/>
            </a:pPr>
            <a:r>
              <a:rPr lang="ru-RU" sz="32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Это привычное положение тела при выполнении естественных движений. </a:t>
            </a:r>
          </a:p>
          <a:p>
            <a:pPr algn="ctr">
              <a:buNone/>
            </a:pPr>
            <a:r>
              <a:rPr lang="ru-RU" sz="32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Она тесно связана с физическим развитием человека и его двигательной подготовленностью. </a:t>
            </a:r>
          </a:p>
          <a:p>
            <a:pPr algn="ctr">
              <a:buNone/>
            </a:pPr>
            <a:r>
              <a:rPr lang="ru-RU" sz="32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О дошкольнике, имеющем хорошую осанку, без ошибки можно сказать, что он гармонично физически развит</a:t>
            </a:r>
            <a:r>
              <a:rPr lang="ru-RU" sz="3200" b="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32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arn(inHorizontal)">
                                      <p:cBhvr>
                                        <p:cTn id="10" dur="2000"/>
                                        <p:tgtEl>
                                          <p:spTgt spid="3">
                                            <p:txEl>
                                              <p:pRg st="0" end="0"/>
                                            </p:txEl>
                                          </p:spTgt>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Horizontal)">
                                      <p:cBhvr>
                                        <p:cTn id="13" dur="2000"/>
                                        <p:tgtEl>
                                          <p:spTgt spid="3">
                                            <p:txEl>
                                              <p:pRg st="1" end="1"/>
                                            </p:txEl>
                                          </p:spTgt>
                                        </p:tgtEl>
                                      </p:cBhvr>
                                    </p:animEffect>
                                  </p:childTnLst>
                                </p:cTn>
                              </p:par>
                              <p:par>
                                <p:cTn id="14" presetID="16" presetClass="entr" presetSubtype="26"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arn(inHorizontal)">
                                      <p:cBhvr>
                                        <p:cTn id="16"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357850"/>
          </a:xfrm>
        </p:spPr>
        <p:txBody>
          <a:bodyPr>
            <a:normAutofit fontScale="25000" lnSpcReduction="20000"/>
          </a:bodyPr>
          <a:lstStyle/>
          <a:p>
            <a:pPr algn="ctr">
              <a:lnSpc>
                <a:spcPct val="170000"/>
              </a:lnSpc>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«Ничего не может быть страшнее, как потеря зрения, </a:t>
            </a:r>
          </a:p>
          <a:p>
            <a:pPr algn="ctr">
              <a:lnSpc>
                <a:spcPct val="170000"/>
              </a:lnSpc>
              <a:buNone/>
            </a:pP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это невыразимая обида,</a:t>
            </a:r>
          </a:p>
          <a:p>
            <a:pPr algn="ctr">
              <a:lnSpc>
                <a:spcPct val="170000"/>
              </a:lnSpc>
              <a:buNone/>
            </a:pP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она отнимает у человека</a:t>
            </a:r>
          </a:p>
          <a:p>
            <a:pPr algn="ctr">
              <a:lnSpc>
                <a:spcPct val="170000"/>
              </a:lnSpc>
              <a:buNone/>
            </a:pP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девять десятых мира».</a:t>
            </a:r>
          </a:p>
          <a:p>
            <a:pPr algn="ctr">
              <a:lnSpc>
                <a:spcPct val="170000"/>
              </a:lnSpc>
              <a:buNone/>
            </a:pP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А.</a:t>
            </a:r>
            <a:r>
              <a:rPr lang="ru-RU" sz="14400" dirty="0" smtClean="0">
                <a:latin typeface="Times New Roman" pitchFamily="18" charset="0"/>
                <a:cs typeface="Times New Roman" pitchFamily="18" charset="0"/>
              </a:rPr>
              <a:t> </a:t>
            </a:r>
            <a:r>
              <a:rPr lang="ru-RU" sz="1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М. Горький </a:t>
            </a:r>
            <a:endParaRPr lang="ru-RU" sz="14400"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heckerboard(across)">
                                      <p:cBhvr>
                                        <p:cTn id="11" dur="500"/>
                                        <p:tgtEl>
                                          <p:spTgt spid="3">
                                            <p:txEl>
                                              <p:pRg st="1" end="1"/>
                                            </p:txEl>
                                          </p:spTgt>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heckerboard(across)">
                                      <p:cBhvr>
                                        <p:cTn id="19" dur="500"/>
                                        <p:tgtEl>
                                          <p:spTgt spid="3">
                                            <p:txEl>
                                              <p:pRg st="3" end="3"/>
                                            </p:txEl>
                                          </p:spTgt>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D:\Уроды\Photo2\j0316887.jpg"/>
          <p:cNvPicPr>
            <a:picLocks noChangeAspect="1" noChangeArrowheads="1"/>
          </p:cNvPicPr>
          <p:nvPr/>
        </p:nvPicPr>
        <p:blipFill>
          <a:blip r:embed="rId2" cstate="print"/>
          <a:srcRect/>
          <a:stretch>
            <a:fillRect/>
          </a:stretch>
        </p:blipFill>
        <p:spPr bwMode="auto">
          <a:xfrm>
            <a:off x="827584" y="3140968"/>
            <a:ext cx="2071702" cy="302762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123" name="Picture 3" descr="D:\Уроды\Photo1\j0178720.jpg"/>
          <p:cNvPicPr>
            <a:picLocks noChangeAspect="1" noChangeArrowheads="1"/>
          </p:cNvPicPr>
          <p:nvPr/>
        </p:nvPicPr>
        <p:blipFill>
          <a:blip r:embed="rId3" cstate="print"/>
          <a:srcRect/>
          <a:stretch>
            <a:fillRect/>
          </a:stretch>
        </p:blipFill>
        <p:spPr bwMode="auto">
          <a:xfrm>
            <a:off x="6084168" y="548680"/>
            <a:ext cx="2126398" cy="321471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500034" y="908720"/>
            <a:ext cx="6952286" cy="3240360"/>
          </a:xfrm>
        </p:spPr>
        <p:txBody>
          <a:bodyPr>
            <a:normAutofit fontScale="92500" lnSpcReduction="10000"/>
          </a:bodyPr>
          <a:lstStyle/>
          <a:p>
            <a:pPr lvl="0">
              <a:buFont typeface="Wingdings" pitchFamily="2" charset="2"/>
              <a:buChar char="Ø"/>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Почему нельзя читать на ходу?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При этом расстояние от глаз до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книги все время меняется и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глазам всякий раз приходится приспосабливаться к новому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расстоянию, а это их утомляет.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Поэтому же не рекомендуется </a:t>
            </a:r>
          </a:p>
          <a:p>
            <a:pPr lvl="0">
              <a:buNone/>
            </a:pPr>
            <a:r>
              <a:rPr lang="ru-RU"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читать и в движущемся транспорте.</a:t>
            </a:r>
          </a:p>
          <a:p>
            <a:endParaRPr lang="ru-RU" dirty="0"/>
          </a:p>
        </p:txBody>
      </p:sp>
      <p:sp>
        <p:nvSpPr>
          <p:cNvPr id="7" name="TextBox 6"/>
          <p:cNvSpPr txBox="1"/>
          <p:nvPr/>
        </p:nvSpPr>
        <p:spPr>
          <a:xfrm>
            <a:off x="2786050" y="3929066"/>
            <a:ext cx="6072230" cy="2492990"/>
          </a:xfrm>
          <a:prstGeom prst="rect">
            <a:avLst/>
          </a:prstGeom>
          <a:noFill/>
        </p:spPr>
        <p:txBody>
          <a:bodyPr wrap="square" rtlCol="0">
            <a:spAutoFit/>
          </a:bodyPr>
          <a:lstStyle/>
          <a:p>
            <a:pPr lvl="0">
              <a:buFont typeface="Wingdings" pitchFamily="2" charset="2"/>
              <a:buChar char="Ø"/>
            </a:pPr>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Может стать вредным для глаз и</a:t>
            </a:r>
          </a:p>
          <a:p>
            <a:pPr lvl="0"/>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телевизор, если не соблюдать такие </a:t>
            </a:r>
          </a:p>
          <a:p>
            <a:pPr lvl="0"/>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правила: смотреть передачи можно</a:t>
            </a:r>
          </a:p>
          <a:p>
            <a:pPr lvl="0"/>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не чаще двух раз в неделю и не более</a:t>
            </a:r>
          </a:p>
          <a:p>
            <a:pPr lvl="0"/>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чем по 2 – 2,5 м; надо следить за тем,</a:t>
            </a:r>
          </a:p>
          <a:p>
            <a:pPr lvl="0"/>
            <a:r>
              <a:rPr lang="ru-RU" sz="2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чтобы изображение было четким.</a:t>
            </a:r>
          </a:p>
        </p:txBody>
      </p:sp>
      <p:sp>
        <p:nvSpPr>
          <p:cNvPr id="8" name="Прямоугольник 7"/>
          <p:cNvSpPr/>
          <p:nvPr/>
        </p:nvSpPr>
        <p:spPr>
          <a:xfrm>
            <a:off x="3203849" y="0"/>
            <a:ext cx="2670752"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Зрение</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par>
                                <p:cTn id="8" presetID="42"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Effect transition="in" filter="fade">
                                      <p:cBhvr>
                                        <p:cTn id="10" dur="1000"/>
                                        <p:tgtEl>
                                          <p:spTgt spid="5123"/>
                                        </p:tgtEl>
                                      </p:cBhvr>
                                    </p:animEffect>
                                    <p:anim calcmode="lin" valueType="num">
                                      <p:cBhvr>
                                        <p:cTn id="11" dur="1000" fill="hold"/>
                                        <p:tgtEl>
                                          <p:spTgt spid="5123"/>
                                        </p:tgtEl>
                                        <p:attrNameLst>
                                          <p:attrName>ppt_x</p:attrName>
                                        </p:attrNameLst>
                                      </p:cBhvr>
                                      <p:tavLst>
                                        <p:tav tm="0">
                                          <p:val>
                                            <p:strVal val="#ppt_x"/>
                                          </p:val>
                                        </p:tav>
                                        <p:tav tm="100000">
                                          <p:val>
                                            <p:strVal val="#ppt_x"/>
                                          </p:val>
                                        </p:tav>
                                      </p:tavLst>
                                    </p:anim>
                                    <p:anim calcmode="lin" valueType="num">
                                      <p:cBhvr>
                                        <p:cTn id="12" dur="1000" fill="hold"/>
                                        <p:tgtEl>
                                          <p:spTgt spid="5123"/>
                                        </p:tgtEl>
                                        <p:attrNameLst>
                                          <p:attrName>ppt_y</p:attrName>
                                        </p:attrNameLst>
                                      </p:cBhvr>
                                      <p:tavLst>
                                        <p:tav tm="0">
                                          <p:val>
                                            <p:strVal val="#ppt_y+.1"/>
                                          </p:val>
                                        </p:tav>
                                        <p:tav tm="100000">
                                          <p:val>
                                            <p:strVal val="#ppt_y"/>
                                          </p:val>
                                        </p:tav>
                                      </p:tavLst>
                                    </p:anim>
                                  </p:childTnLst>
                                </p:cTn>
                              </p:par>
                              <p:par>
                                <p:cTn id="13" presetID="21"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4)">
                                      <p:cBhvr>
                                        <p:cTn id="15" dur="1000"/>
                                        <p:tgtEl>
                                          <p:spTgt spid="3">
                                            <p:txEl>
                                              <p:pRg st="1" end="1"/>
                                            </p:txEl>
                                          </p:spTgt>
                                        </p:tgtEl>
                                      </p:cBhvr>
                                    </p:animEffect>
                                  </p:childTnLst>
                                </p:cTn>
                              </p:par>
                              <p:par>
                                <p:cTn id="16" presetID="21" presetClass="entr" presetSubtype="4"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4)">
                                      <p:cBhvr>
                                        <p:cTn id="18" dur="1000"/>
                                        <p:tgtEl>
                                          <p:spTgt spid="3">
                                            <p:txEl>
                                              <p:pRg st="2" end="2"/>
                                            </p:txEl>
                                          </p:spTgt>
                                        </p:tgtEl>
                                      </p:cBhvr>
                                    </p:animEffect>
                                  </p:childTnLst>
                                </p:cTn>
                              </p:par>
                              <p:par>
                                <p:cTn id="19" presetID="21"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heel(4)">
                                      <p:cBhvr>
                                        <p:cTn id="21" dur="1000"/>
                                        <p:tgtEl>
                                          <p:spTgt spid="3">
                                            <p:txEl>
                                              <p:pRg st="3" end="3"/>
                                            </p:txEl>
                                          </p:spTgt>
                                        </p:tgtEl>
                                      </p:cBhvr>
                                    </p:animEffect>
                                  </p:childTnLst>
                                </p:cTn>
                              </p:par>
                              <p:par>
                                <p:cTn id="22" presetID="21" presetClass="entr" presetSubtype="4"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heel(4)">
                                      <p:cBhvr>
                                        <p:cTn id="24" dur="1000"/>
                                        <p:tgtEl>
                                          <p:spTgt spid="3">
                                            <p:txEl>
                                              <p:pRg st="4" end="4"/>
                                            </p:txEl>
                                          </p:spTgt>
                                        </p:tgtEl>
                                      </p:cBhvr>
                                    </p:animEffect>
                                  </p:childTnLst>
                                </p:cTn>
                              </p:par>
                              <p:par>
                                <p:cTn id="25" presetID="21"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4)">
                                      <p:cBhvr>
                                        <p:cTn id="27" dur="1000"/>
                                        <p:tgtEl>
                                          <p:spTgt spid="3">
                                            <p:txEl>
                                              <p:pRg st="5" end="5"/>
                                            </p:txEl>
                                          </p:spTgt>
                                        </p:tgtEl>
                                      </p:cBhvr>
                                    </p:animEffect>
                                  </p:childTnLst>
                                </p:cTn>
                              </p:par>
                              <p:par>
                                <p:cTn id="28" presetID="21" presetClass="entr" presetSubtype="4"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heel(4)">
                                      <p:cBhvr>
                                        <p:cTn id="30" dur="1000"/>
                                        <p:tgtEl>
                                          <p:spTgt spid="3">
                                            <p:txEl>
                                              <p:pRg st="6" end="6"/>
                                            </p:txEl>
                                          </p:spTgt>
                                        </p:tgtEl>
                                      </p:cBhvr>
                                    </p:animEffect>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5125"/>
                                        </p:tgtEl>
                                        <p:attrNameLst>
                                          <p:attrName>style.visibility</p:attrName>
                                        </p:attrNameLst>
                                      </p:cBhvr>
                                      <p:to>
                                        <p:strVal val="visible"/>
                                      </p:to>
                                    </p:set>
                                    <p:animEffect transition="in" filter="fade">
                                      <p:cBhvr>
                                        <p:cTn id="34" dur="1000"/>
                                        <p:tgtEl>
                                          <p:spTgt spid="5125"/>
                                        </p:tgtEl>
                                      </p:cBhvr>
                                    </p:animEffect>
                                    <p:anim calcmode="lin" valueType="num">
                                      <p:cBhvr>
                                        <p:cTn id="35" dur="1000" fill="hold"/>
                                        <p:tgtEl>
                                          <p:spTgt spid="5125"/>
                                        </p:tgtEl>
                                        <p:attrNameLst>
                                          <p:attrName>ppt_x</p:attrName>
                                        </p:attrNameLst>
                                      </p:cBhvr>
                                      <p:tavLst>
                                        <p:tav tm="0">
                                          <p:val>
                                            <p:strVal val="#ppt_x"/>
                                          </p:val>
                                        </p:tav>
                                        <p:tav tm="100000">
                                          <p:val>
                                            <p:strVal val="#ppt_x"/>
                                          </p:val>
                                        </p:tav>
                                      </p:tavLst>
                                    </p:anim>
                                    <p:anim calcmode="lin" valueType="num">
                                      <p:cBhvr>
                                        <p:cTn id="36" dur="1000" fill="hold"/>
                                        <p:tgtEl>
                                          <p:spTgt spid="5125"/>
                                        </p:tgtEl>
                                        <p:attrNameLst>
                                          <p:attrName>ppt_y</p:attrName>
                                        </p:attrNameLst>
                                      </p:cBhvr>
                                      <p:tavLst>
                                        <p:tav tm="0">
                                          <p:val>
                                            <p:strVal val="#ppt_y+.1"/>
                                          </p:val>
                                        </p:tav>
                                        <p:tav tm="100000">
                                          <p:val>
                                            <p:strVal val="#ppt_y"/>
                                          </p:val>
                                        </p:tav>
                                      </p:tavLst>
                                    </p:anim>
                                  </p:childTnLst>
                                </p:cTn>
                              </p:par>
                              <p:par>
                                <p:cTn id="37" presetID="21"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heel(4)">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1143000"/>
            <a:ext cx="7500990" cy="4429140"/>
          </a:xfrm>
        </p:spPr>
        <p:txBody>
          <a:bodyPr>
            <a:normAutofit fontScale="90000"/>
          </a:bodyPr>
          <a:lstStyle/>
          <a:p>
            <a:pPr algn="ctr">
              <a:lnSpc>
                <a:spcPct val="150000"/>
              </a:lnSpc>
            </a:pPr>
            <a:r>
              <a:rPr lang="ru-RU" sz="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Благодарим вас за активное участие в собрании и желаем успехов в обучении</a:t>
            </a:r>
            <a:br>
              <a:rPr lang="ru-RU" sz="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br>
            <a:r>
              <a:rPr lang="ru-RU" sz="4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и воспитании детей.</a:t>
            </a:r>
            <a:r>
              <a:rPr lang="ru-RU" dirty="0" smtClean="0"/>
              <a:t/>
            </a:r>
            <a:br>
              <a:rPr lang="ru-RU" dirty="0" smtClean="0"/>
            </a:br>
            <a:endParaRPr lang="ru-RU" dirty="0"/>
          </a:p>
        </p:txBody>
      </p:sp>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928694"/>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ЦЕЛИ:</a:t>
            </a:r>
            <a:endParaRPr lang="ru-RU"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457200" y="1714488"/>
            <a:ext cx="8229600" cy="4500594"/>
          </a:xfrm>
        </p:spPr>
        <p:txBody>
          <a:bodyPr>
            <a:normAutofit lnSpcReduction="10000"/>
          </a:bodyPr>
          <a:lstStyle/>
          <a:p>
            <a:pPr>
              <a:lnSpc>
                <a:spcPct val="150000"/>
              </a:lnSpc>
            </a:pPr>
            <a:r>
              <a:rPr lang="ru-RU" sz="4000" b="1" dirty="0" smtClean="0">
                <a:solidFill>
                  <a:schemeClr val="accent2">
                    <a:lumMod val="50000"/>
                  </a:schemeClr>
                </a:solidFill>
                <a:latin typeface="Times New Roman" pitchFamily="18" charset="0"/>
                <a:cs typeface="Times New Roman" pitchFamily="18" charset="0"/>
              </a:rPr>
              <a:t> </a:t>
            </a:r>
            <a:r>
              <a:rPr lang="ru-RU" sz="40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получить информацию о формировании гигиенических навыков у дошкольников;</a:t>
            </a:r>
          </a:p>
          <a:p>
            <a:pPr>
              <a:lnSpc>
                <a:spcPct val="150000"/>
              </a:lnSpc>
            </a:pPr>
            <a:r>
              <a:rPr lang="ru-RU" sz="40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дать рекомендации родителям по укреплению здоровья детей. </a:t>
            </a:r>
          </a:p>
          <a:p>
            <a:endParaRPr lang="ru-RU"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2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2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55" presetClass="entr" presetSubtype="0"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2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8" dur="2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9"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3"/>
          <p:cNvSpPr txBox="1">
            <a:spLocks/>
          </p:cNvSpPr>
          <p:nvPr/>
        </p:nvSpPr>
        <p:spPr>
          <a:xfrm>
            <a:off x="0" y="1000108"/>
            <a:ext cx="5357818" cy="300039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ormAutofit/>
          </a:bodyPr>
          <a:lstStyle/>
          <a:p>
            <a:pPr marL="274320" marR="0" lvl="0" indent="-274320" algn="ctr" defTabSz="914400" rtl="0" eaLnBrk="1" fontAlgn="auto" latinLnBrk="0" hangingPunct="1">
              <a:lnSpc>
                <a:spcPct val="120000"/>
              </a:lnSpc>
              <a:spcBef>
                <a:spcPts val="580"/>
              </a:spcBef>
              <a:spcAft>
                <a:spcPts val="0"/>
              </a:spcAft>
              <a:buClr>
                <a:schemeClr val="accent1"/>
              </a:buClr>
              <a:buSzPct val="85000"/>
              <a:buFont typeface="Wingdings 2"/>
              <a:buNone/>
              <a:tabLst/>
              <a:defRPr/>
            </a:pPr>
            <a:r>
              <a:rPr kumimoji="0" lang="ru-RU" sz="3600" b="1" i="0" u="none" strike="noStrike" kern="1200" cap="none" spc="300" normalizeH="0" baseline="0" noProof="0" dirty="0" smtClean="0">
                <a:ln w="3175">
                  <a:noFill/>
                </a:ln>
                <a:solidFill>
                  <a:schemeClr val="accent2">
                    <a:lumMod val="50000"/>
                  </a:schemeClr>
                </a:solidFill>
                <a:effectLst>
                  <a:outerShdw blurRad="38100" dist="38100" dir="2700000" algn="tl">
                    <a:srgbClr val="000000">
                      <a:alpha val="43137"/>
                    </a:srgbClr>
                  </a:outerShdw>
                </a:effectLst>
                <a:uLnTx/>
                <a:uFillTx/>
                <a:latin typeface="Times New Roman" pitchFamily="18" charset="0"/>
                <a:cs typeface="Times New Roman" pitchFamily="18" charset="0"/>
              </a:rPr>
              <a:t> </a:t>
            </a:r>
            <a:endParaRPr kumimoji="0" lang="ru-RU" sz="3600" b="1" i="0" u="none" strike="noStrike" kern="1200" cap="none" spc="300" normalizeH="0" baseline="0" noProof="0" dirty="0">
              <a:solidFill>
                <a:schemeClr val="dk1"/>
              </a:solidFill>
              <a:effectLst>
                <a:outerShdw blurRad="38100" dist="38100" dir="2700000" algn="tl">
                  <a:srgbClr val="000000">
                    <a:alpha val="43137"/>
                  </a:srgbClr>
                </a:outerShdw>
              </a:effectLst>
              <a:uLnTx/>
              <a:uFillTx/>
              <a:latin typeface="Times New Roman" pitchFamily="18" charset="0"/>
              <a:cs typeface="Times New Roman" pitchFamily="18" charset="0"/>
            </a:endParaRPr>
          </a:p>
        </p:txBody>
      </p:sp>
      <p:sp>
        <p:nvSpPr>
          <p:cNvPr id="9" name="Прямоугольник 8"/>
          <p:cNvSpPr/>
          <p:nvPr/>
        </p:nvSpPr>
        <p:spPr>
          <a:xfrm>
            <a:off x="4572000" y="1916832"/>
            <a:ext cx="3168352" cy="1477328"/>
          </a:xfrm>
          <a:prstGeom prst="rect">
            <a:avLst/>
          </a:prstGeom>
        </p:spPr>
        <p:txBody>
          <a:bodyPr wrap="square">
            <a:spAutoFit/>
          </a:bodyPr>
          <a:lstStyle/>
          <a:p>
            <a:r>
              <a:rPr lang="ru-RU" dirty="0" smtClean="0"/>
              <a:t>Надо непременно встряхивать себя физически, чтобы быть здоровым нравственно.</a:t>
            </a:r>
          </a:p>
          <a:p>
            <a:r>
              <a:rPr lang="ru-RU" dirty="0" smtClean="0"/>
              <a:t>Толстой Л. Н.</a:t>
            </a:r>
            <a:endParaRPr lang="ru-RU" dirty="0"/>
          </a:p>
        </p:txBody>
      </p:sp>
      <p:sp>
        <p:nvSpPr>
          <p:cNvPr id="10" name="Прямоугольник 9"/>
          <p:cNvSpPr/>
          <p:nvPr/>
        </p:nvSpPr>
        <p:spPr>
          <a:xfrm>
            <a:off x="683568" y="4149080"/>
            <a:ext cx="3456384" cy="1754326"/>
          </a:xfrm>
          <a:prstGeom prst="rect">
            <a:avLst/>
          </a:prstGeom>
        </p:spPr>
        <p:txBody>
          <a:bodyPr wrap="square">
            <a:spAutoFit/>
          </a:bodyPr>
          <a:lstStyle/>
          <a:p>
            <a:r>
              <a:rPr lang="ru-RU" dirty="0" smtClean="0"/>
              <a:t>Если человек сам следит за своим здоровьем, то трудно найти врача, который знал бы лучше полезное для его здоровья, чем он сам.</a:t>
            </a:r>
          </a:p>
          <a:p>
            <a:r>
              <a:rPr lang="ru-RU" dirty="0" smtClean="0"/>
              <a:t>Сократ</a:t>
            </a:r>
            <a:endParaRPr lang="ru-RU" dirty="0"/>
          </a:p>
        </p:txBody>
      </p:sp>
      <p:pic>
        <p:nvPicPr>
          <p:cNvPr id="11" name="Рисунок 10" descr="detskie.jpg"/>
          <p:cNvPicPr>
            <a:picLocks noChangeAspect="1"/>
          </p:cNvPicPr>
          <p:nvPr/>
        </p:nvPicPr>
        <p:blipFill>
          <a:blip r:embed="rId2" cstate="print"/>
          <a:stretch>
            <a:fillRect/>
          </a:stretch>
        </p:blipFill>
        <p:spPr>
          <a:xfrm>
            <a:off x="1187624" y="476672"/>
            <a:ext cx="2552700" cy="3810000"/>
          </a:xfrm>
          <a:prstGeom prst="rect">
            <a:avLst/>
          </a:prstGeom>
        </p:spPr>
      </p:pic>
      <p:pic>
        <p:nvPicPr>
          <p:cNvPr id="12" name="Рисунок 11" descr="1229211439_quotes.gif"/>
          <p:cNvPicPr>
            <a:picLocks noChangeAspect="1"/>
          </p:cNvPicPr>
          <p:nvPr/>
        </p:nvPicPr>
        <p:blipFill>
          <a:blip r:embed="rId3" cstate="print"/>
          <a:stretch>
            <a:fillRect/>
          </a:stretch>
        </p:blipFill>
        <p:spPr>
          <a:xfrm>
            <a:off x="6084168" y="5013176"/>
            <a:ext cx="1314450" cy="1428750"/>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403px-Klimt_hygeia.jpg"/>
          <p:cNvPicPr>
            <a:picLocks noChangeAspect="1"/>
          </p:cNvPicPr>
          <p:nvPr/>
        </p:nvPicPr>
        <p:blipFill>
          <a:blip r:embed="rId3" cstate="print"/>
          <a:stretch>
            <a:fillRect/>
          </a:stretch>
        </p:blipFill>
        <p:spPr>
          <a:xfrm>
            <a:off x="6156176" y="1988840"/>
            <a:ext cx="2592288" cy="3859486"/>
          </a:xfrm>
          <a:prstGeom prst="rect">
            <a:avLst/>
          </a:prstGeom>
        </p:spPr>
      </p:pic>
      <p:sp>
        <p:nvSpPr>
          <p:cNvPr id="4" name="Заголовок 3"/>
          <p:cNvSpPr>
            <a:spLocks noGrp="1"/>
          </p:cNvSpPr>
          <p:nvPr>
            <p:ph type="title"/>
          </p:nvPr>
        </p:nvSpPr>
        <p:spPr>
          <a:xfrm>
            <a:off x="457200" y="332656"/>
            <a:ext cx="7139136" cy="1130384"/>
          </a:xfrm>
        </p:spPr>
        <p:txBody>
          <a:bodyPr/>
          <a:lstStyle/>
          <a:p>
            <a:pPr algn="ctr"/>
            <a:r>
              <a:rPr lang="ru-RU" dirty="0" smtClean="0"/>
              <a:t>Гигиена</a:t>
            </a:r>
            <a:endParaRPr lang="ru-RU" dirty="0"/>
          </a:p>
        </p:txBody>
      </p:sp>
      <p:sp>
        <p:nvSpPr>
          <p:cNvPr id="5" name="Прямоугольник 4"/>
          <p:cNvSpPr/>
          <p:nvPr/>
        </p:nvSpPr>
        <p:spPr>
          <a:xfrm>
            <a:off x="107504" y="2060848"/>
            <a:ext cx="7704856" cy="2308324"/>
          </a:xfrm>
          <a:prstGeom prst="rect">
            <a:avLst/>
          </a:prstGeom>
        </p:spPr>
        <p:txBody>
          <a:bodyPr wrap="square">
            <a:spAutoFit/>
          </a:bodyPr>
          <a:lstStyle/>
          <a:p>
            <a:pPr algn="ctr"/>
            <a:r>
              <a:rPr lang="ru-RU" sz="2400" dirty="0" smtClean="0"/>
              <a:t>Гигиена </a:t>
            </a:r>
            <a:r>
              <a:rPr lang="ru-RU" sz="2400" dirty="0" smtClean="0"/>
              <a:t>(от </a:t>
            </a:r>
            <a:r>
              <a:rPr lang="ru-RU" sz="2400" dirty="0" err="1" smtClean="0"/>
              <a:t>др.-греч</a:t>
            </a:r>
            <a:r>
              <a:rPr lang="ru-RU" sz="2400" dirty="0" smtClean="0"/>
              <a:t>. </a:t>
            </a:r>
            <a:r>
              <a:rPr lang="ru-RU" sz="2400" dirty="0" err="1" smtClean="0"/>
              <a:t>ὑγιεινή </a:t>
            </a:r>
            <a:r>
              <a:rPr lang="ru-RU" sz="2400" dirty="0" smtClean="0"/>
              <a:t>«здоровая», из </a:t>
            </a:r>
            <a:r>
              <a:rPr lang="ru-RU" sz="2400" dirty="0" err="1" smtClean="0"/>
              <a:t>ὑγίεια </a:t>
            </a:r>
            <a:r>
              <a:rPr lang="ru-RU" sz="2400" dirty="0" smtClean="0"/>
              <a:t>«здоровье») — наука, изучающая влияние факторов внешней среды на организм человека с целью оптимизации благоприятного и профилактики неблагоприятного воздействия. </a:t>
            </a:r>
            <a:endParaRPr lang="ru-RU" sz="2400" dirty="0"/>
          </a:p>
        </p:txBody>
      </p:sp>
      <p:sp>
        <p:nvSpPr>
          <p:cNvPr id="7" name="TextBox 6"/>
          <p:cNvSpPr txBox="1"/>
          <p:nvPr/>
        </p:nvSpPr>
        <p:spPr>
          <a:xfrm>
            <a:off x="6444208" y="5805264"/>
            <a:ext cx="2448272" cy="923330"/>
          </a:xfrm>
          <a:prstGeom prst="rect">
            <a:avLst/>
          </a:prstGeom>
          <a:noFill/>
        </p:spPr>
        <p:txBody>
          <a:bodyPr wrap="square" rtlCol="0">
            <a:spAutoFit/>
          </a:bodyPr>
          <a:lstStyle/>
          <a:p>
            <a:r>
              <a:rPr lang="ru-RU" dirty="0" smtClean="0"/>
              <a:t>Гигиена в представлении художников</a:t>
            </a:r>
            <a:endParaRPr lang="ru-RU" dirty="0"/>
          </a:p>
        </p:txBody>
      </p:sp>
    </p:spTree>
  </p:cSld>
  <p:clrMapOvr>
    <a:masterClrMapping/>
  </p:clrMapOvr>
  <p:transition spd="med">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Стрелка вверх 37"/>
          <p:cNvSpPr/>
          <p:nvPr/>
        </p:nvSpPr>
        <p:spPr>
          <a:xfrm rot="8102445">
            <a:off x="5703312" y="3744151"/>
            <a:ext cx="202130" cy="1262899"/>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2" name="Стрелка вверх 31"/>
          <p:cNvSpPr/>
          <p:nvPr/>
        </p:nvSpPr>
        <p:spPr>
          <a:xfrm rot="16200000">
            <a:off x="2893207" y="3178967"/>
            <a:ext cx="214314" cy="714380"/>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0" name="Стрелка вверх 29"/>
          <p:cNvSpPr/>
          <p:nvPr/>
        </p:nvSpPr>
        <p:spPr>
          <a:xfrm rot="20386619">
            <a:off x="3646564" y="2441027"/>
            <a:ext cx="215198" cy="812236"/>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3" name="Стрелка вверх 32"/>
          <p:cNvSpPr/>
          <p:nvPr/>
        </p:nvSpPr>
        <p:spPr>
          <a:xfrm rot="5400000">
            <a:off x="5822165" y="3178967"/>
            <a:ext cx="214314" cy="714380"/>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9" name="Стрелка вверх 28"/>
          <p:cNvSpPr/>
          <p:nvPr/>
        </p:nvSpPr>
        <p:spPr>
          <a:xfrm rot="1244039">
            <a:off x="5058778" y="2432531"/>
            <a:ext cx="232893" cy="819860"/>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6" name="Стрелка вверх 35"/>
          <p:cNvSpPr/>
          <p:nvPr/>
        </p:nvSpPr>
        <p:spPr>
          <a:xfrm rot="10800000">
            <a:off x="4357686" y="4000504"/>
            <a:ext cx="214314" cy="857256"/>
          </a:xfrm>
          <a:prstGeom prst="upArrow">
            <a:avLst/>
          </a:prstGeom>
          <a:ln w="3175">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7" name="Стрелка вверх 36"/>
          <p:cNvSpPr/>
          <p:nvPr/>
        </p:nvSpPr>
        <p:spPr>
          <a:xfrm rot="13604711">
            <a:off x="3040799" y="3726658"/>
            <a:ext cx="194463" cy="1282172"/>
          </a:xfrm>
          <a:prstGeom prst="upArrow">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Прямоугольник 2"/>
          <p:cNvSpPr/>
          <p:nvPr/>
        </p:nvSpPr>
        <p:spPr>
          <a:xfrm>
            <a:off x="5286380" y="1357298"/>
            <a:ext cx="2000264"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Полноценный здоровый сон</a:t>
            </a:r>
            <a:endParaRPr lang="ru-RU" sz="2000" dirty="0">
              <a:blipFill>
                <a:blip r:embed="rId2"/>
                <a:tile tx="0" ty="0" sx="100000" sy="100000" flip="none" algn="tl"/>
              </a:blipFill>
            </a:endParaRPr>
          </a:p>
        </p:txBody>
      </p:sp>
      <p:sp>
        <p:nvSpPr>
          <p:cNvPr id="6" name="Прямоугольник 5"/>
          <p:cNvSpPr/>
          <p:nvPr/>
        </p:nvSpPr>
        <p:spPr>
          <a:xfrm>
            <a:off x="3419872" y="4941168"/>
            <a:ext cx="2071702"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Зрение</a:t>
            </a:r>
            <a:endParaRPr lang="ru-RU" sz="2000" dirty="0">
              <a:blipFill>
                <a:blip r:embed="rId2"/>
                <a:tile tx="0" ty="0" sx="100000" sy="100000" flip="none" algn="tl"/>
              </a:blipFill>
            </a:endParaRPr>
          </a:p>
        </p:txBody>
      </p:sp>
      <p:sp>
        <p:nvSpPr>
          <p:cNvPr id="7" name="Прямоугольник 6"/>
          <p:cNvSpPr/>
          <p:nvPr/>
        </p:nvSpPr>
        <p:spPr>
          <a:xfrm>
            <a:off x="6286512" y="4643446"/>
            <a:ext cx="2000264" cy="1143008"/>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Профилактика вредных привычек</a:t>
            </a:r>
            <a:endParaRPr lang="ru-RU" sz="2000" dirty="0">
              <a:blipFill>
                <a:blip r:embed="rId2"/>
                <a:tile tx="0" ty="0" sx="100000" sy="100000" flip="none" algn="tl"/>
              </a:blipFill>
            </a:endParaRPr>
          </a:p>
        </p:txBody>
      </p:sp>
      <p:sp>
        <p:nvSpPr>
          <p:cNvPr id="8" name="Прямоугольник 7"/>
          <p:cNvSpPr/>
          <p:nvPr/>
        </p:nvSpPr>
        <p:spPr>
          <a:xfrm>
            <a:off x="714348" y="4714884"/>
            <a:ext cx="1928826"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Физическое упражнение</a:t>
            </a:r>
            <a:endParaRPr lang="ru-RU" sz="2000" dirty="0">
              <a:blipFill>
                <a:blip r:embed="rId2"/>
                <a:tile tx="0" ty="0" sx="100000" sy="100000" flip="none" algn="tl"/>
              </a:blipFill>
            </a:endParaRPr>
          </a:p>
        </p:txBody>
      </p:sp>
      <p:sp>
        <p:nvSpPr>
          <p:cNvPr id="9" name="Прямоугольник 8"/>
          <p:cNvSpPr/>
          <p:nvPr/>
        </p:nvSpPr>
        <p:spPr>
          <a:xfrm>
            <a:off x="3214678" y="3000372"/>
            <a:ext cx="2500330" cy="1071570"/>
          </a:xfrm>
          <a:prstGeom prst="rect">
            <a:avLst/>
          </a:prstGeom>
          <a:ln>
            <a:solidFill>
              <a:schemeClr val="accent1"/>
            </a:solidFill>
            <a:prstDash val="sysDot"/>
          </a:ln>
          <a:effectLst/>
          <a:scene3d>
            <a:camera prst="orthographicFront">
              <a:rot lat="0" lon="0" rev="0"/>
            </a:camera>
            <a:lightRig rig="glow" dir="t">
              <a:rot lat="0" lon="0" rev="14100000"/>
            </a:lightRig>
          </a:scene3d>
          <a:sp3d prstMaterial="softEdge">
            <a:bevelT w="127000" prst="artDeco"/>
          </a:sp3d>
        </p:spPr>
        <p:style>
          <a:lnRef idx="3">
            <a:schemeClr val="lt1"/>
          </a:lnRef>
          <a:fillRef idx="1">
            <a:schemeClr val="accent2"/>
          </a:fillRef>
          <a:effectRef idx="1">
            <a:schemeClr val="accent2"/>
          </a:effectRef>
          <a:fontRef idx="minor">
            <a:schemeClr val="lt1"/>
          </a:fontRef>
        </p:style>
        <p:txBody>
          <a:bodyPr rtlCol="0" anchor="ctr">
            <a:sp3d extrusionH="57150">
              <a:bevelT w="57150" h="38100" prst="artDeco"/>
            </a:sp3d>
          </a:bodyPr>
          <a:lstStyle/>
          <a:p>
            <a:pPr algn="ctr"/>
            <a:r>
              <a:rPr lang="ru-RU" sz="3600" i="1" dirty="0" smtClean="0">
                <a:blipFill>
                  <a:blip r:embed="rId3"/>
                  <a:tile tx="0" ty="0" sx="100000" sy="100000" flip="none" algn="tl"/>
                </a:blipFill>
                <a:effectLst>
                  <a:glow rad="63500">
                    <a:schemeClr val="accent2">
                      <a:satMod val="175000"/>
                      <a:alpha val="40000"/>
                    </a:schemeClr>
                  </a:glow>
                </a:effectLst>
              </a:rPr>
              <a:t>ГИГИЕНА</a:t>
            </a:r>
            <a:endParaRPr lang="ru-RU" sz="3600" i="1" dirty="0">
              <a:blipFill>
                <a:blip r:embed="rId3"/>
                <a:tile tx="0" ty="0" sx="100000" sy="100000" flip="none" algn="tl"/>
              </a:blipFill>
              <a:effectLst>
                <a:glow rad="63500">
                  <a:schemeClr val="accent2">
                    <a:satMod val="175000"/>
                    <a:alpha val="40000"/>
                  </a:schemeClr>
                </a:glow>
              </a:effectLst>
            </a:endParaRPr>
          </a:p>
        </p:txBody>
      </p:sp>
      <p:sp>
        <p:nvSpPr>
          <p:cNvPr id="10" name="Прямоугольник 9"/>
          <p:cNvSpPr/>
          <p:nvPr/>
        </p:nvSpPr>
        <p:spPr>
          <a:xfrm>
            <a:off x="571472" y="3000372"/>
            <a:ext cx="2000264"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Формирование осанки</a:t>
            </a:r>
            <a:endParaRPr lang="ru-RU" sz="2000" dirty="0">
              <a:blipFill>
                <a:blip r:embed="rId2"/>
                <a:tile tx="0" ty="0" sx="100000" sy="100000" flip="none" algn="tl"/>
              </a:blipFill>
            </a:endParaRPr>
          </a:p>
        </p:txBody>
      </p:sp>
      <p:sp>
        <p:nvSpPr>
          <p:cNvPr id="11" name="Прямоугольник 10"/>
          <p:cNvSpPr/>
          <p:nvPr/>
        </p:nvSpPr>
        <p:spPr>
          <a:xfrm>
            <a:off x="1643042" y="1357298"/>
            <a:ext cx="2000264"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Соблюдение режима дня</a:t>
            </a:r>
            <a:endParaRPr lang="ru-RU" sz="2000" dirty="0">
              <a:blipFill>
                <a:blip r:embed="rId2"/>
                <a:tile tx="0" ty="0" sx="100000" sy="100000" flip="none" algn="tl"/>
              </a:blipFill>
            </a:endParaRPr>
          </a:p>
        </p:txBody>
      </p:sp>
      <p:sp>
        <p:nvSpPr>
          <p:cNvPr id="12" name="Прямоугольник 11"/>
          <p:cNvSpPr/>
          <p:nvPr/>
        </p:nvSpPr>
        <p:spPr>
          <a:xfrm>
            <a:off x="6357950" y="3000372"/>
            <a:ext cx="1928826" cy="1071570"/>
          </a:xfrm>
          <a:prstGeom prst="rect">
            <a:avLst/>
          </a:prstGeom>
          <a:ln w="38100">
            <a:solidFill>
              <a:schemeClr val="accent2"/>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prst="angle"/>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000" dirty="0" smtClean="0">
                <a:blipFill>
                  <a:blip r:embed="rId2"/>
                  <a:tile tx="0" ty="0" sx="100000" sy="100000" flip="none" algn="tl"/>
                </a:blipFill>
              </a:rPr>
              <a:t>Рациональное питание</a:t>
            </a:r>
            <a:endParaRPr lang="ru-RU" sz="2000" dirty="0">
              <a:blipFill>
                <a:blip r:embed="rId2"/>
                <a:tile tx="0" ty="0" sx="100000" sy="100000" flip="none" algn="tl"/>
              </a:blipFill>
            </a:endParaRPr>
          </a:p>
        </p:txBody>
      </p:sp>
    </p:spTree>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2" presetClass="entr" presetSubtype="1"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4"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to="" calcmode="lin" valueType="num">
                                      <p:cBhvr>
                                        <p:cTn id="15" dur="1" fill="hold"/>
                                        <p:tgtEl>
                                          <p:spTgt spid="11"/>
                                        </p:tgtEl>
                                        <p:attrNameLst>
                                          <p:attrName/>
                                        </p:attrNameLst>
                                      </p:cBhvr>
                                    </p:anim>
                                  </p:childTnLst>
                                </p:cTn>
                              </p:par>
                            </p:childTnLst>
                          </p:cTn>
                        </p:par>
                        <p:par>
                          <p:cTn id="16" fill="hold">
                            <p:stCondLst>
                              <p:cond delay="3000"/>
                            </p:stCondLst>
                            <p:childTnLst>
                              <p:par>
                                <p:cTn id="17" presetID="2" presetClass="entr" presetSubtype="1"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ppt_x"/>
                                          </p:val>
                                        </p:tav>
                                        <p:tav tm="100000">
                                          <p:val>
                                            <p:strVal val="#ppt_x"/>
                                          </p:val>
                                        </p:tav>
                                      </p:tavLst>
                                    </p:anim>
                                    <p:anim calcmode="lin" valueType="num">
                                      <p:cBhvr additive="base">
                                        <p:cTn id="20" dur="1000" fill="hold"/>
                                        <p:tgtEl>
                                          <p:spTgt spid="29"/>
                                        </p:tgtEl>
                                        <p:attrNameLst>
                                          <p:attrName>ppt_y</p:attrName>
                                        </p:attrNameLst>
                                      </p:cBhvr>
                                      <p:tavLst>
                                        <p:tav tm="0">
                                          <p:val>
                                            <p:strVal val="0-#ppt_h/2"/>
                                          </p:val>
                                        </p:tav>
                                        <p:tav tm="100000">
                                          <p:val>
                                            <p:strVal val="#ppt_y"/>
                                          </p:val>
                                        </p:tav>
                                      </p:tavLst>
                                    </p:anim>
                                  </p:childTnLst>
                                </p:cTn>
                              </p:par>
                              <p:par>
                                <p:cTn id="21" presetID="24"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to="" calcmode="lin" valueType="num">
                                      <p:cBhvr>
                                        <p:cTn id="23" dur="1" fill="hold"/>
                                        <p:tgtEl>
                                          <p:spTgt spid="3"/>
                                        </p:tgtEl>
                                        <p:attrNameLst>
                                          <p:attrName/>
                                        </p:attrNameLst>
                                      </p:cBhvr>
                                    </p:anim>
                                  </p:childTnLst>
                                </p:cTn>
                              </p:par>
                            </p:childTnLst>
                          </p:cTn>
                        </p:par>
                        <p:par>
                          <p:cTn id="24" fill="hold">
                            <p:stCondLst>
                              <p:cond delay="4000"/>
                            </p:stCondLst>
                            <p:childTnLst>
                              <p:par>
                                <p:cTn id="25" presetID="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1+#ppt_w/2"/>
                                          </p:val>
                                        </p:tav>
                                        <p:tav tm="100000">
                                          <p:val>
                                            <p:strVal val="#ppt_x"/>
                                          </p:val>
                                        </p:tav>
                                      </p:tavLst>
                                    </p:anim>
                                    <p:anim calcmode="lin" valueType="num">
                                      <p:cBhvr additive="base">
                                        <p:cTn id="28" dur="1000" fill="hold"/>
                                        <p:tgtEl>
                                          <p:spTgt spid="33"/>
                                        </p:tgtEl>
                                        <p:attrNameLst>
                                          <p:attrName>ppt_y</p:attrName>
                                        </p:attrNameLst>
                                      </p:cBhvr>
                                      <p:tavLst>
                                        <p:tav tm="0">
                                          <p:val>
                                            <p:strVal val="#ppt_y"/>
                                          </p:val>
                                        </p:tav>
                                        <p:tav tm="100000">
                                          <p:val>
                                            <p:strVal val="#ppt_y"/>
                                          </p:val>
                                        </p:tav>
                                      </p:tavLst>
                                    </p:anim>
                                  </p:childTnLst>
                                </p:cTn>
                              </p:par>
                              <p:par>
                                <p:cTn id="29" presetID="24"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attrNameLst>
                                          <p:attrName/>
                                        </p:attrNameLst>
                                      </p:cBhvr>
                                    </p:anim>
                                  </p:childTnLst>
                                </p:cTn>
                              </p:par>
                            </p:childTnLst>
                          </p:cTn>
                        </p:par>
                        <p:par>
                          <p:cTn id="32" fill="hold">
                            <p:stCondLst>
                              <p:cond delay="5000"/>
                            </p:stCondLst>
                            <p:childTnLst>
                              <p:par>
                                <p:cTn id="33" presetID="2" presetClass="entr" presetSubtype="4"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ppt_x"/>
                                          </p:val>
                                        </p:tav>
                                        <p:tav tm="100000">
                                          <p:val>
                                            <p:strVal val="#ppt_x"/>
                                          </p:val>
                                        </p:tav>
                                      </p:tavLst>
                                    </p:anim>
                                    <p:anim calcmode="lin" valueType="num">
                                      <p:cBhvr additive="base">
                                        <p:cTn id="36" dur="1000" fill="hold"/>
                                        <p:tgtEl>
                                          <p:spTgt spid="38"/>
                                        </p:tgtEl>
                                        <p:attrNameLst>
                                          <p:attrName>ppt_y</p:attrName>
                                        </p:attrNameLst>
                                      </p:cBhvr>
                                      <p:tavLst>
                                        <p:tav tm="0">
                                          <p:val>
                                            <p:strVal val="1+#ppt_h/2"/>
                                          </p:val>
                                        </p:tav>
                                        <p:tav tm="100000">
                                          <p:val>
                                            <p:strVal val="#ppt_y"/>
                                          </p:val>
                                        </p:tav>
                                      </p:tavLst>
                                    </p:anim>
                                  </p:childTnLst>
                                </p:cTn>
                              </p:par>
                              <p:par>
                                <p:cTn id="37" presetID="24"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to="" calcmode="lin" valueType="num">
                                      <p:cBhvr>
                                        <p:cTn id="39" dur="1" fill="hold"/>
                                        <p:tgtEl>
                                          <p:spTgt spid="7"/>
                                        </p:tgtEl>
                                        <p:attrNameLst>
                                          <p:attrName/>
                                        </p:attrNameLst>
                                      </p:cBhvr>
                                    </p:anim>
                                  </p:childTnLst>
                                </p:cTn>
                              </p:par>
                            </p:childTnLst>
                          </p:cTn>
                        </p:par>
                        <p:par>
                          <p:cTn id="40" fill="hold">
                            <p:stCondLst>
                              <p:cond delay="6000"/>
                            </p:stCondLst>
                            <p:childTnLst>
                              <p:par>
                                <p:cTn id="41" presetID="2" presetClass="entr" presetSubtype="4"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1000" fill="hold"/>
                                        <p:tgtEl>
                                          <p:spTgt spid="36"/>
                                        </p:tgtEl>
                                        <p:attrNameLst>
                                          <p:attrName>ppt_x</p:attrName>
                                        </p:attrNameLst>
                                      </p:cBhvr>
                                      <p:tavLst>
                                        <p:tav tm="0">
                                          <p:val>
                                            <p:strVal val="#ppt_x"/>
                                          </p:val>
                                        </p:tav>
                                        <p:tav tm="100000">
                                          <p:val>
                                            <p:strVal val="#ppt_x"/>
                                          </p:val>
                                        </p:tav>
                                      </p:tavLst>
                                    </p:anim>
                                    <p:anim calcmode="lin" valueType="num">
                                      <p:cBhvr additive="base">
                                        <p:cTn id="44" dur="1000" fill="hold"/>
                                        <p:tgtEl>
                                          <p:spTgt spid="36"/>
                                        </p:tgtEl>
                                        <p:attrNameLst>
                                          <p:attrName>ppt_y</p:attrName>
                                        </p:attrNameLst>
                                      </p:cBhvr>
                                      <p:tavLst>
                                        <p:tav tm="0">
                                          <p:val>
                                            <p:strVal val="1+#ppt_h/2"/>
                                          </p:val>
                                        </p:tav>
                                        <p:tav tm="100000">
                                          <p:val>
                                            <p:strVal val="#ppt_y"/>
                                          </p:val>
                                        </p:tav>
                                      </p:tavLst>
                                    </p:anim>
                                  </p:childTnLst>
                                </p:cTn>
                              </p:par>
                              <p:par>
                                <p:cTn id="45" presetID="24"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 to="" calcmode="lin" valueType="num">
                                      <p:cBhvr>
                                        <p:cTn id="47" dur="1" fill="hold"/>
                                        <p:tgtEl>
                                          <p:spTgt spid="6"/>
                                        </p:tgtEl>
                                        <p:attrNameLst>
                                          <p:attrName/>
                                        </p:attrNameLst>
                                      </p:cBhvr>
                                    </p:anim>
                                  </p:childTnLst>
                                </p:cTn>
                              </p:par>
                            </p:childTnLst>
                          </p:cTn>
                        </p:par>
                        <p:par>
                          <p:cTn id="48" fill="hold">
                            <p:stCondLst>
                              <p:cond delay="7000"/>
                            </p:stCondLst>
                            <p:childTnLst>
                              <p:par>
                                <p:cTn id="49" presetID="2" presetClass="entr" presetSubtype="4"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1000" fill="hold"/>
                                        <p:tgtEl>
                                          <p:spTgt spid="37"/>
                                        </p:tgtEl>
                                        <p:attrNameLst>
                                          <p:attrName>ppt_x</p:attrName>
                                        </p:attrNameLst>
                                      </p:cBhvr>
                                      <p:tavLst>
                                        <p:tav tm="0">
                                          <p:val>
                                            <p:strVal val="#ppt_x"/>
                                          </p:val>
                                        </p:tav>
                                        <p:tav tm="100000">
                                          <p:val>
                                            <p:strVal val="#ppt_x"/>
                                          </p:val>
                                        </p:tav>
                                      </p:tavLst>
                                    </p:anim>
                                    <p:anim calcmode="lin" valueType="num">
                                      <p:cBhvr additive="base">
                                        <p:cTn id="52" dur="1000" fill="hold"/>
                                        <p:tgtEl>
                                          <p:spTgt spid="37"/>
                                        </p:tgtEl>
                                        <p:attrNameLst>
                                          <p:attrName>ppt_y</p:attrName>
                                        </p:attrNameLst>
                                      </p:cBhvr>
                                      <p:tavLst>
                                        <p:tav tm="0">
                                          <p:val>
                                            <p:strVal val="1+#ppt_h/2"/>
                                          </p:val>
                                        </p:tav>
                                        <p:tav tm="100000">
                                          <p:val>
                                            <p:strVal val="#ppt_y"/>
                                          </p:val>
                                        </p:tav>
                                      </p:tavLst>
                                    </p:anim>
                                  </p:childTnLst>
                                </p:cTn>
                              </p:par>
                              <p:par>
                                <p:cTn id="53" presetID="24"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 to="" calcmode="lin" valueType="num">
                                      <p:cBhvr>
                                        <p:cTn id="55" dur="1" fill="hold"/>
                                        <p:tgtEl>
                                          <p:spTgt spid="8"/>
                                        </p:tgtEl>
                                        <p:attrNameLst>
                                          <p:attrName/>
                                        </p:attrNameLst>
                                      </p:cBhvr>
                                    </p:anim>
                                  </p:childTnLst>
                                </p:cTn>
                              </p:par>
                            </p:childTnLst>
                          </p:cTn>
                        </p:par>
                        <p:par>
                          <p:cTn id="56" fill="hold">
                            <p:stCondLst>
                              <p:cond delay="8000"/>
                            </p:stCondLst>
                            <p:childTnLst>
                              <p:par>
                                <p:cTn id="57" presetID="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1000" fill="hold"/>
                                        <p:tgtEl>
                                          <p:spTgt spid="32"/>
                                        </p:tgtEl>
                                        <p:attrNameLst>
                                          <p:attrName>ppt_x</p:attrName>
                                        </p:attrNameLst>
                                      </p:cBhvr>
                                      <p:tavLst>
                                        <p:tav tm="0">
                                          <p:val>
                                            <p:strVal val="0-#ppt_w/2"/>
                                          </p:val>
                                        </p:tav>
                                        <p:tav tm="100000">
                                          <p:val>
                                            <p:strVal val="#ppt_x"/>
                                          </p:val>
                                        </p:tav>
                                      </p:tavLst>
                                    </p:anim>
                                    <p:anim calcmode="lin" valueType="num">
                                      <p:cBhvr additive="base">
                                        <p:cTn id="60" dur="1000" fill="hold"/>
                                        <p:tgtEl>
                                          <p:spTgt spid="32"/>
                                        </p:tgtEl>
                                        <p:attrNameLst>
                                          <p:attrName>ppt_y</p:attrName>
                                        </p:attrNameLst>
                                      </p:cBhvr>
                                      <p:tavLst>
                                        <p:tav tm="0">
                                          <p:val>
                                            <p:strVal val="#ppt_y"/>
                                          </p:val>
                                        </p:tav>
                                        <p:tav tm="100000">
                                          <p:val>
                                            <p:strVal val="#ppt_y"/>
                                          </p:val>
                                        </p:tav>
                                      </p:tavLst>
                                    </p:anim>
                                  </p:childTnLst>
                                </p:cTn>
                              </p:par>
                              <p:par>
                                <p:cTn id="61" presetID="24"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to="" calcmode="lin" valueType="num">
                                      <p:cBhvr>
                                        <p:cTn id="63"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2" grpId="0" animBg="1"/>
      <p:bldP spid="30" grpId="0" animBg="1"/>
      <p:bldP spid="33" grpId="0" animBg="1"/>
      <p:bldP spid="29" grpId="0" animBg="1"/>
      <p:bldP spid="36" grpId="0" animBg="1"/>
      <p:bldP spid="37" grpId="0" animBg="1"/>
      <p:bldP spid="3" grpId="0" animBg="1"/>
      <p:bldP spid="6" grpId="0" animBg="1"/>
      <p:bldP spid="7" grpId="0" animBg="1"/>
      <p:bldP spid="8" grpId="0" animBg="1"/>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642918"/>
            <a:ext cx="8643998" cy="1285884"/>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Воспитание</a:t>
            </a:r>
            <a:b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гигиенических  навыков </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25" name="Rectangle 1"/>
          <p:cNvSpPr>
            <a:spLocks noChangeArrowheads="1"/>
          </p:cNvSpPr>
          <p:nvPr/>
        </p:nvSpPr>
        <p:spPr bwMode="auto">
          <a:xfrm>
            <a:off x="357158" y="642918"/>
            <a:ext cx="821537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2052" name="Picture 4" descr="D:\Уроды\Photo1\j0177957.jpg"/>
          <p:cNvPicPr>
            <a:picLocks noChangeAspect="1" noChangeArrowheads="1"/>
          </p:cNvPicPr>
          <p:nvPr/>
        </p:nvPicPr>
        <p:blipFill>
          <a:blip r:embed="rId2" cstate="print"/>
          <a:srcRect/>
          <a:stretch>
            <a:fillRect/>
          </a:stretch>
        </p:blipFill>
        <p:spPr bwMode="auto">
          <a:xfrm>
            <a:off x="5796136" y="1844824"/>
            <a:ext cx="2857520" cy="228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5"/>
          <p:cNvSpPr/>
          <p:nvPr/>
        </p:nvSpPr>
        <p:spPr>
          <a:xfrm>
            <a:off x="683568" y="1916832"/>
            <a:ext cx="6120680" cy="3539430"/>
          </a:xfrm>
          <a:prstGeom prst="rect">
            <a:avLst/>
          </a:prstGeom>
        </p:spPr>
        <p:txBody>
          <a:bodyPr wrap="square">
            <a:spAutoFit/>
          </a:bodyPr>
          <a:lstStyle/>
          <a:p>
            <a:r>
              <a:rPr lang="ru-RU" sz="1400" dirty="0" smtClean="0"/>
              <a:t>Режим дня:</a:t>
            </a:r>
          </a:p>
          <a:p>
            <a:r>
              <a:rPr lang="ru-RU" sz="1400" dirty="0" smtClean="0"/>
              <a:t>1.Пробуждение, утренняя зарядка, водные процедуры,    умывание 	                                         7-8.00</a:t>
            </a:r>
          </a:p>
          <a:p>
            <a:r>
              <a:rPr lang="ru-RU" sz="1400" dirty="0" smtClean="0"/>
              <a:t>2Завтрак 	                                         8.40</a:t>
            </a:r>
          </a:p>
          <a:p>
            <a:r>
              <a:rPr lang="ru-RU" sz="1400" dirty="0" smtClean="0"/>
              <a:t>3Игры и занятия дома	                           9.10 -10.00</a:t>
            </a:r>
          </a:p>
          <a:p>
            <a:r>
              <a:rPr lang="ru-RU" sz="1400" dirty="0" smtClean="0"/>
              <a:t>4Прогулка и игры на свежем воздухе	10.10</a:t>
            </a:r>
          </a:p>
          <a:p>
            <a:r>
              <a:rPr lang="ru-RU" sz="1400" dirty="0" smtClean="0"/>
              <a:t>5Обед	                                                      12.30-13.20</a:t>
            </a:r>
          </a:p>
          <a:p>
            <a:r>
              <a:rPr lang="ru-RU" sz="1400" dirty="0" smtClean="0"/>
              <a:t>6Дневной сон (при открытых фрамуге, окне или на веранде)	                                        13.30-15.30</a:t>
            </a:r>
          </a:p>
          <a:p>
            <a:r>
              <a:rPr lang="ru-RU" sz="1400" dirty="0" smtClean="0"/>
              <a:t>7Свободное время для спокойных игр и приготовления к полднику 	                                        15 -16.00</a:t>
            </a:r>
          </a:p>
          <a:p>
            <a:r>
              <a:rPr lang="ru-RU" sz="1400" dirty="0" smtClean="0"/>
              <a:t>8Полдник	                                        16.00</a:t>
            </a:r>
          </a:p>
          <a:p>
            <a:r>
              <a:rPr lang="ru-RU" sz="1400" dirty="0" smtClean="0"/>
              <a:t>9Прогулка и игры на свежем воздухе	16.30</a:t>
            </a:r>
          </a:p>
          <a:p>
            <a:r>
              <a:rPr lang="ru-RU" sz="1400" dirty="0" smtClean="0"/>
              <a:t>10Ужин	                                                      18.30</a:t>
            </a:r>
          </a:p>
          <a:p>
            <a:r>
              <a:rPr lang="ru-RU" sz="1400" dirty="0" smtClean="0"/>
              <a:t>11Свободное время, спокойные игры	19 -20.00</a:t>
            </a:r>
          </a:p>
          <a:p>
            <a:r>
              <a:rPr lang="ru-RU" sz="1400" dirty="0" smtClean="0"/>
              <a:t>12 Ночной сон	                                         21-22.00</a:t>
            </a:r>
            <a:endParaRPr lang="ru-RU" sz="1400" dirty="0"/>
          </a:p>
        </p:txBody>
      </p:sp>
    </p:spTree>
  </p:cSld>
  <p:clrMapOvr>
    <a:masterClrMapping/>
  </p:clrMapOvr>
  <p:transition spd="med">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1000"/>
                                        <p:tgtEl>
                                          <p:spTgt spid="2052"/>
                                        </p:tgtEl>
                                      </p:cBhvr>
                                    </p:animEffect>
                                    <p:anim calcmode="lin" valueType="num">
                                      <p:cBhvr>
                                        <p:cTn id="13" dur="1000" fill="hold"/>
                                        <p:tgtEl>
                                          <p:spTgt spid="2052"/>
                                        </p:tgtEl>
                                        <p:attrNameLst>
                                          <p:attrName>ppt_x</p:attrName>
                                        </p:attrNameLst>
                                      </p:cBhvr>
                                      <p:tavLst>
                                        <p:tav tm="0">
                                          <p:val>
                                            <p:strVal val="#ppt_x"/>
                                          </p:val>
                                        </p:tav>
                                        <p:tav tm="100000">
                                          <p:val>
                                            <p:strVal val="#ppt_x"/>
                                          </p:val>
                                        </p:tav>
                                      </p:tavLst>
                                    </p:anim>
                                    <p:anim calcmode="lin" valueType="num">
                                      <p:cBhvr>
                                        <p:cTn id="14"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силовые-упражнения-для-детей-237x300.png"/>
          <p:cNvPicPr>
            <a:picLocks noChangeAspect="1"/>
          </p:cNvPicPr>
          <p:nvPr/>
        </p:nvPicPr>
        <p:blipFill>
          <a:blip r:embed="rId2" cstate="print"/>
          <a:stretch>
            <a:fillRect/>
          </a:stretch>
        </p:blipFill>
        <p:spPr>
          <a:xfrm>
            <a:off x="6084168" y="3861048"/>
            <a:ext cx="2257425" cy="2857500"/>
          </a:xfrm>
          <a:prstGeom prst="rect">
            <a:avLst/>
          </a:prstGeom>
        </p:spPr>
      </p:pic>
      <p:sp>
        <p:nvSpPr>
          <p:cNvPr id="3" name="Заголовок 2"/>
          <p:cNvSpPr>
            <a:spLocks noGrp="1"/>
          </p:cNvSpPr>
          <p:nvPr>
            <p:ph type="title"/>
          </p:nvPr>
        </p:nvSpPr>
        <p:spPr>
          <a:xfrm>
            <a:off x="457200" y="857232"/>
            <a:ext cx="6472254" cy="1071570"/>
          </a:xfrm>
        </p:spPr>
        <p:txBody>
          <a:bodyPr>
            <a:noAutofit/>
          </a:bodyPr>
          <a:lstStyle/>
          <a:p>
            <a:pPr lvl="0"/>
            <a:r>
              <a:rPr lang="ru-RU" sz="3600" b="1" dirty="0" smtClean="0">
                <a:solidFill>
                  <a:srgbClr val="3A428E"/>
                </a:solidFill>
                <a:effectLst>
                  <a:outerShdw blurRad="38100" dist="38100" dir="2700000" algn="tl">
                    <a:srgbClr val="000000">
                      <a:alpha val="43137"/>
                    </a:srgbClr>
                  </a:outerShdw>
                </a:effectLst>
                <a:latin typeface="Times New Roman" pitchFamily="18" charset="0"/>
                <a:cs typeface="Times New Roman" pitchFamily="18" charset="0"/>
              </a:rPr>
              <a:t>Физические упражнения ДЛЯ ДЕТЕЙ</a:t>
            </a:r>
            <a:br>
              <a:rPr lang="ru-RU" sz="3600" b="1" dirty="0" smtClean="0">
                <a:solidFill>
                  <a:srgbClr val="3A428E"/>
                </a:solidFill>
                <a:effectLst>
                  <a:outerShdw blurRad="38100" dist="38100" dir="2700000" algn="tl">
                    <a:srgbClr val="000000">
                      <a:alpha val="43137"/>
                    </a:srgbClr>
                  </a:outerShdw>
                </a:effectLst>
                <a:latin typeface="Times New Roman" pitchFamily="18" charset="0"/>
                <a:cs typeface="Times New Roman" pitchFamily="18" charset="0"/>
              </a:rPr>
            </a:br>
            <a:endParaRPr lang="ru-RU" sz="3600" b="1" dirty="0">
              <a:solidFill>
                <a:srgbClr val="3A428E"/>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Содержимое 3"/>
          <p:cNvSpPr>
            <a:spLocks noGrp="1"/>
          </p:cNvSpPr>
          <p:nvPr>
            <p:ph idx="1"/>
          </p:nvPr>
        </p:nvSpPr>
        <p:spPr>
          <a:xfrm>
            <a:off x="179512" y="1556792"/>
            <a:ext cx="8535892" cy="4872604"/>
          </a:xfrm>
        </p:spPr>
        <p:txBody>
          <a:bodyPr>
            <a:noAutofit/>
          </a:bodyPr>
          <a:lstStyle/>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Ходьба по комнате или на месте с ускорением и замедлением темпа в течение 1 минуты. Голову и корпус стараться держать прямо. </a:t>
            </a:r>
          </a:p>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1. «Сильные руки». Исходное положение (ИП) — стоя; ноги на ширине плеч. Поднять руки, сжав пальцы в кулаки (вдох). При опускании рук разжать пальцы (выдох). Темп медленный. Повторить 4-6 раз. </a:t>
            </a:r>
          </a:p>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2. «Часики». ИП — стоя; ноги на ширине плеч, руки опущены. Размахивая прямыми руками вперед и назад, произносить: «Тик-так». Темп средний. Дыхание произвольное. Повторить 10-12 раз. </a:t>
            </a:r>
          </a:p>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3. «Пчелка». ИП — стоя; ноги вместе, руки опущены. Присесть, подняв руки вперед (выдох), затем выпрямиться, опустить руки и отвести их назад (вдох). Темп медленный. Повторить 4-6 раз. </a:t>
            </a:r>
          </a:p>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4. «Регулировщик», ИП — стоя; ноги на ширине плеч. Одна рука поднята вверх, другая отведена в сторону. Сделать вдох через нос, затем на выдохе поменять положение рук и одновременно произносить: </a:t>
            </a:r>
            <a:r>
              <a:rPr lang="ru-RU" sz="1400" b="1" dirty="0" err="1"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тр-р-р-р</a:t>
            </a: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Темп средний. Повторить 5-6 раз. </a:t>
            </a:r>
          </a:p>
          <a:p>
            <a:pPr lvl="0" algn="just">
              <a:lnSpc>
                <a:spcPct val="120000"/>
              </a:lnSpc>
            </a:pPr>
            <a:r>
              <a:rPr lang="ru-RU" sz="14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5. «Дровокол». ИП — стоя; ноги на ширине плеч. Поднять вверх сцепленные руки, слегка согнув их в локтях (вдох). Наклониться, одновременно опустив руки между коленями, стараясь не сгибать ноги в коленях (выдох). Темп средний. Повторить 5-6 раз. </a:t>
            </a: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2350"/>
                            </p:stCondLst>
                            <p:childTnLst>
                              <p:par>
                                <p:cTn id="12" presetID="3" presetClass="entr" presetSubtype="10" fill="hold" grpId="0" nodeType="after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blinds(horizontal)">
                                      <p:cBhvr>
                                        <p:cTn id="14" dur="2000"/>
                                        <p:tgtEl>
                                          <p:spTgt spid="4">
                                            <p:txEl>
                                              <p:pRg st="0" end="0"/>
                                            </p:txEl>
                                          </p:spTgt>
                                        </p:tgtEl>
                                      </p:cBhvr>
                                    </p:animEffect>
                                  </p:childTnLst>
                                </p:cTn>
                              </p:par>
                            </p:childTnLst>
                          </p:cTn>
                        </p:par>
                        <p:par>
                          <p:cTn id="15" fill="hold">
                            <p:stCondLst>
                              <p:cond delay="4350"/>
                            </p:stCondLst>
                            <p:childTnLst>
                              <p:par>
                                <p:cTn id="16" presetID="3" presetClass="entr" presetSubtype="10" fill="hold" grpId="0" nodeType="after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blinds(horizontal)">
                                      <p:cBhvr>
                                        <p:cTn id="18" dur="2000"/>
                                        <p:tgtEl>
                                          <p:spTgt spid="4">
                                            <p:txEl>
                                              <p:pRg st="1" end="1"/>
                                            </p:txEl>
                                          </p:spTgt>
                                        </p:tgtEl>
                                      </p:cBhvr>
                                    </p:animEffect>
                                  </p:childTnLst>
                                </p:cTn>
                              </p:par>
                            </p:childTnLst>
                          </p:cTn>
                        </p:par>
                        <p:par>
                          <p:cTn id="19" fill="hold">
                            <p:stCondLst>
                              <p:cond delay="6350"/>
                            </p:stCondLst>
                            <p:childTnLst>
                              <p:par>
                                <p:cTn id="20" presetID="3" presetClass="entr" presetSubtype="10" fill="hold" grpId="0"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linds(horizontal)">
                                      <p:cBhvr>
                                        <p:cTn id="22" dur="2000"/>
                                        <p:tgtEl>
                                          <p:spTgt spid="4">
                                            <p:txEl>
                                              <p:pRg st="2" end="2"/>
                                            </p:txEl>
                                          </p:spTgt>
                                        </p:tgtEl>
                                      </p:cBhvr>
                                    </p:animEffect>
                                  </p:childTnLst>
                                </p:cTn>
                              </p:par>
                            </p:childTnLst>
                          </p:cTn>
                        </p:par>
                        <p:par>
                          <p:cTn id="23" fill="hold">
                            <p:stCondLst>
                              <p:cond delay="8350"/>
                            </p:stCondLst>
                            <p:childTnLst>
                              <p:par>
                                <p:cTn id="24" presetID="3" presetClass="entr" presetSubtype="10" fill="hold" grpId="0" nodeType="after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blinds(horizontal)">
                                      <p:cBhvr>
                                        <p:cTn id="26" dur="2000"/>
                                        <p:tgtEl>
                                          <p:spTgt spid="4">
                                            <p:txEl>
                                              <p:pRg st="3" end="3"/>
                                            </p:txEl>
                                          </p:spTgt>
                                        </p:tgtEl>
                                      </p:cBhvr>
                                    </p:animEffect>
                                  </p:childTnLst>
                                </p:cTn>
                              </p:par>
                            </p:childTnLst>
                          </p:cTn>
                        </p:par>
                        <p:par>
                          <p:cTn id="27" fill="hold">
                            <p:stCondLst>
                              <p:cond delay="10350"/>
                            </p:stCondLst>
                            <p:childTnLst>
                              <p:par>
                                <p:cTn id="28" presetID="3" presetClass="entr" presetSubtype="10" fill="hold" grpId="0"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blinds(horizontal)">
                                      <p:cBhvr>
                                        <p:cTn id="30" dur="2000"/>
                                        <p:tgtEl>
                                          <p:spTgt spid="4">
                                            <p:txEl>
                                              <p:pRg st="4" end="4"/>
                                            </p:txEl>
                                          </p:spTgt>
                                        </p:tgtEl>
                                      </p:cBhvr>
                                    </p:animEffect>
                                  </p:childTnLst>
                                </p:cTn>
                              </p:par>
                            </p:childTnLst>
                          </p:cTn>
                        </p:par>
                        <p:par>
                          <p:cTn id="31" fill="hold">
                            <p:stCondLst>
                              <p:cond delay="12350"/>
                            </p:stCondLst>
                            <p:childTnLst>
                              <p:par>
                                <p:cTn id="32" presetID="3" presetClass="entr" presetSubtype="10" fill="hold" grpId="0" nodeType="after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blinds(horizontal)">
                                      <p:cBhvr>
                                        <p:cTn id="34"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_1146.JPG"/>
          <p:cNvPicPr>
            <a:picLocks noGrp="1" noChangeAspect="1"/>
          </p:cNvPicPr>
          <p:nvPr>
            <p:ph idx="1"/>
          </p:nvPr>
        </p:nvPicPr>
        <p:blipFill>
          <a:blip r:embed="rId2" cstate="print"/>
          <a:stretch>
            <a:fillRect/>
          </a:stretch>
        </p:blipFill>
        <p:spPr>
          <a:xfrm>
            <a:off x="251520" y="404664"/>
            <a:ext cx="3236217" cy="2427163"/>
          </a:xfrm>
        </p:spPr>
      </p:pic>
      <p:pic>
        <p:nvPicPr>
          <p:cNvPr id="5" name="Рисунок 4" descr="IMG_1147.JPG"/>
          <p:cNvPicPr>
            <a:picLocks noChangeAspect="1"/>
          </p:cNvPicPr>
          <p:nvPr/>
        </p:nvPicPr>
        <p:blipFill>
          <a:blip r:embed="rId3" cstate="print"/>
          <a:stretch>
            <a:fillRect/>
          </a:stretch>
        </p:blipFill>
        <p:spPr>
          <a:xfrm>
            <a:off x="2195736" y="2636912"/>
            <a:ext cx="4379979" cy="3284984"/>
          </a:xfrm>
          <a:prstGeom prst="rect">
            <a:avLst/>
          </a:prstGeom>
        </p:spPr>
      </p:pic>
      <p:pic>
        <p:nvPicPr>
          <p:cNvPr id="6" name="Рисунок 5" descr="IMG_1149.JPG"/>
          <p:cNvPicPr>
            <a:picLocks noChangeAspect="1"/>
          </p:cNvPicPr>
          <p:nvPr/>
        </p:nvPicPr>
        <p:blipFill>
          <a:blip r:embed="rId4" cstate="print"/>
          <a:stretch>
            <a:fillRect/>
          </a:stretch>
        </p:blipFill>
        <p:spPr>
          <a:xfrm>
            <a:off x="5580112" y="332656"/>
            <a:ext cx="3203848" cy="2402886"/>
          </a:xfrm>
          <a:prstGeom prst="rect">
            <a:avLst/>
          </a:prstGeom>
        </p:spPr>
      </p:pic>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hild-drawing.jpg"/>
          <p:cNvPicPr>
            <a:picLocks noChangeAspect="1"/>
          </p:cNvPicPr>
          <p:nvPr/>
        </p:nvPicPr>
        <p:blipFill>
          <a:blip r:embed="rId2" cstate="print"/>
          <a:stretch>
            <a:fillRect/>
          </a:stretch>
        </p:blipFill>
        <p:spPr>
          <a:xfrm>
            <a:off x="4211960" y="1772816"/>
            <a:ext cx="4209256" cy="4349565"/>
          </a:xfrm>
          <a:prstGeom prst="rect">
            <a:avLst/>
          </a:prstGeom>
        </p:spPr>
      </p:pic>
      <p:sp>
        <p:nvSpPr>
          <p:cNvPr id="2" name="Заголовок 1"/>
          <p:cNvSpPr>
            <a:spLocks noGrp="1"/>
          </p:cNvSpPr>
          <p:nvPr>
            <p:ph type="title"/>
          </p:nvPr>
        </p:nvSpPr>
        <p:spPr>
          <a:xfrm>
            <a:off x="428596" y="928670"/>
            <a:ext cx="5929354" cy="1500198"/>
          </a:xfrm>
        </p:spPr>
        <p:txBody>
          <a:bodyPr>
            <a:normAutofit/>
          </a:bodyPr>
          <a:lstStyle/>
          <a:p>
            <a:pPr lvl="0" algn="ctr"/>
            <a:r>
              <a:rPr lang="ru-RU" sz="3600" b="1" dirty="0" smtClean="0">
                <a:solidFill>
                  <a:srgbClr val="3A428E"/>
                </a:solidFill>
                <a:effectLst>
                  <a:outerShdw blurRad="38100" dist="38100" dir="2700000" algn="tl">
                    <a:srgbClr val="000000">
                      <a:alpha val="43137"/>
                    </a:srgbClr>
                  </a:outerShdw>
                </a:effectLst>
                <a:latin typeface="Times New Roman" pitchFamily="18" charset="0"/>
                <a:cs typeface="Times New Roman" pitchFamily="18" charset="0"/>
              </a:rPr>
              <a:t>Положительные эмоции.</a:t>
            </a:r>
            <a:r>
              <a:rPr lang="ru-RU" sz="3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r>
            <a:br>
              <a:rPr lang="ru-RU" sz="36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br>
            <a:endParaRPr lang="ru-RU" sz="3600" b="1" dirty="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142844" y="1916832"/>
            <a:ext cx="8786874" cy="4155374"/>
          </a:xfrm>
        </p:spPr>
        <p:txBody>
          <a:bodyPr>
            <a:noAutofit/>
          </a:bodyPr>
          <a:lstStyle/>
          <a:p>
            <a:pPr>
              <a:lnSpc>
                <a:spcPct val="150000"/>
              </a:lnSpc>
              <a:buNone/>
            </a:pPr>
            <a:r>
              <a:rPr lang="ru-RU" sz="2000" b="1" dirty="0" smtClean="0">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solidFill>
                  <a:schemeClr val="accent2">
                    <a:lumMod val="50000"/>
                  </a:schemeClr>
                </a:solidFill>
              </a:rPr>
              <a:t>1. Удовольствие 2. Радость.3. Ликование.4. Восторг.5. Гордость.6. Уверенность.7. Доверие.8. Симпатия.9. Восхищение.10. Любовь 11. Любовь (привязанность).12. Уважение.13. Умиление14. Благодарность (признательность).15. Нежность.16. Самодовольство.17. Блаженство18. Злорадство.19. Чувство удовлетворённой мести.20. Спокойная совесть.21. Чувство облегчения.22. Чувство удовлетворённости собою.23. Чувство безопасности.24. Предвкушение.</a:t>
            </a:r>
            <a:endParaRPr lang="ru-RU" sz="2000" dirty="0">
              <a:solidFill>
                <a:schemeClr val="accent2">
                  <a:lumMod val="50000"/>
                </a:schemeClr>
              </a:solidFill>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3" presetClass="entr" presetSubtype="16"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727</TotalTime>
  <Words>672</Words>
  <Application>Microsoft Office PowerPoint</Application>
  <PresentationFormat>Экран (4:3)</PresentationFormat>
  <Paragraphs>75</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Аспект</vt:lpstr>
      <vt:lpstr>ЗДОРОВЬЕ и  Гигиена детей</vt:lpstr>
      <vt:lpstr>ЦЕЛИ:</vt:lpstr>
      <vt:lpstr>Слайд 3</vt:lpstr>
      <vt:lpstr>Гигиена</vt:lpstr>
      <vt:lpstr>Слайд 5</vt:lpstr>
      <vt:lpstr>Воспитание гигиенических  навыков </vt:lpstr>
      <vt:lpstr>Физические упражнения ДЛЯ ДЕТЕЙ </vt:lpstr>
      <vt:lpstr>Слайд 8</vt:lpstr>
      <vt:lpstr>Положительные эмоции. </vt:lpstr>
      <vt:lpstr>Осанка</vt:lpstr>
      <vt:lpstr>Слайд 11</vt:lpstr>
      <vt:lpstr>Слайд 12</vt:lpstr>
      <vt:lpstr>Благодарим вас за активное участие в собрании и желаем успехов в обучении  и воспитании детей.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ЗДОРОВЬЕ  НАШИХ  ДЕТЕЙ. ВОСПИТАНИЕ   ГИГИЕНИЧЕСКОЙ  КУЛЬТУРЫ</dc:title>
  <dc:creator>Computer</dc:creator>
  <cp:lastModifiedBy>USER</cp:lastModifiedBy>
  <cp:revision>79</cp:revision>
  <dcterms:created xsi:type="dcterms:W3CDTF">2009-03-07T16:07:57Z</dcterms:created>
  <dcterms:modified xsi:type="dcterms:W3CDTF">2012-04-18T10:31:31Z</dcterms:modified>
</cp:coreProperties>
</file>