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6" r:id="rId3"/>
    <p:sldId id="264" r:id="rId4"/>
    <p:sldId id="257" r:id="rId5"/>
    <p:sldId id="258" r:id="rId6"/>
    <p:sldId id="259" r:id="rId7"/>
    <p:sldId id="260" r:id="rId8"/>
    <p:sldId id="261" r:id="rId9"/>
    <p:sldId id="26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4B8464-9634-4126-86D6-4B652869AAF5}"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4B8464-9634-4126-86D6-4B652869AAF5}"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2B50132-902E-4E17-94EB-4321E2B020C1}" type="datetimeFigureOut">
              <a:rPr lang="ru-RU" smtClean="0"/>
              <a:pPr/>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14B8464-9634-4126-86D6-4B652869AAF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A2B50132-902E-4E17-94EB-4321E2B020C1}" type="datetimeFigureOut">
              <a:rPr lang="ru-RU" smtClean="0"/>
              <a:pPr/>
              <a:t>03.12.2016</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14B8464-9634-4126-86D6-4B652869AAF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nesusvetno.ru/nature/bitza/130820_DSC_0426.jpg" TargetMode="External"/><Relationship Id="rId2" Type="http://schemas.openxmlformats.org/officeDocument/2006/relationships/hyperlink" Target="https://kudago.com/msk/place/zabroshennyj-150-letnij-dubovyj-park/" TargetMode="External"/><Relationship Id="rId1" Type="http://schemas.openxmlformats.org/officeDocument/2006/relationships/slideLayout" Target="../slideLayouts/slideLayout2.xml"/><Relationship Id="rId4" Type="http://schemas.openxmlformats.org/officeDocument/2006/relationships/hyperlink" Target="http://wikisport.ru/images/%D0%91%D0%B8%D1%82%D1%86%D0%B5%D0%B2%D1%81%D0%BA%D0%B8%D0%B9.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476672"/>
            <a:ext cx="7924800" cy="1143000"/>
          </a:xfrm>
        </p:spPr>
        <p:txBody>
          <a:bodyPr/>
          <a:lstStyle/>
          <a:p>
            <a:r>
              <a:rPr lang="ru-RU" sz="3200" dirty="0" err="1" smtClean="0">
                <a:solidFill>
                  <a:srgbClr val="C00000"/>
                </a:solidFill>
              </a:rPr>
              <a:t>Битцевский</a:t>
            </a:r>
            <a:r>
              <a:rPr lang="ru-RU" sz="3200" dirty="0" smtClean="0">
                <a:solidFill>
                  <a:srgbClr val="C00000"/>
                </a:solidFill>
              </a:rPr>
              <a:t> лес</a:t>
            </a:r>
            <a:br>
              <a:rPr lang="ru-RU" sz="3200" dirty="0" smtClean="0">
                <a:solidFill>
                  <a:srgbClr val="C00000"/>
                </a:solidFill>
              </a:rPr>
            </a:br>
            <a:endParaRPr lang="ru-RU" sz="3200" dirty="0">
              <a:solidFill>
                <a:srgbClr val="C00000"/>
              </a:solidFill>
            </a:endParaRPr>
          </a:p>
        </p:txBody>
      </p:sp>
      <p:sp>
        <p:nvSpPr>
          <p:cNvPr id="3" name="Содержимое 2"/>
          <p:cNvSpPr>
            <a:spLocks noGrp="1"/>
          </p:cNvSpPr>
          <p:nvPr>
            <p:ph sz="quarter" idx="13"/>
          </p:nvPr>
        </p:nvSpPr>
        <p:spPr>
          <a:xfrm>
            <a:off x="4499992" y="4725144"/>
            <a:ext cx="4644008" cy="2016224"/>
          </a:xfrm>
        </p:spPr>
        <p:txBody>
          <a:bodyPr>
            <a:normAutofit fontScale="85000" lnSpcReduction="10000"/>
          </a:bodyPr>
          <a:lstStyle/>
          <a:p>
            <a:endParaRPr lang="ru-RU" dirty="0" smtClean="0"/>
          </a:p>
          <a:p>
            <a:endParaRPr lang="ru-RU" dirty="0" smtClean="0"/>
          </a:p>
          <a:p>
            <a:endParaRPr lang="ru-RU" dirty="0" smtClean="0"/>
          </a:p>
          <a:p>
            <a:endParaRPr lang="ru-RU" dirty="0" smtClean="0"/>
          </a:p>
          <a:p>
            <a:endParaRPr lang="ru-RU" dirty="0" smtClean="0"/>
          </a:p>
          <a:p>
            <a:r>
              <a:rPr lang="ru-RU" dirty="0" smtClean="0"/>
              <a:t>Выполнил -  </a:t>
            </a:r>
            <a:r>
              <a:rPr lang="ru-RU" dirty="0" err="1" smtClean="0"/>
              <a:t>Гаспарян</a:t>
            </a:r>
            <a:r>
              <a:rPr lang="ru-RU" dirty="0" smtClean="0"/>
              <a:t> </a:t>
            </a:r>
            <a:r>
              <a:rPr lang="ru-RU" dirty="0" err="1" smtClean="0"/>
              <a:t>Абел</a:t>
            </a:r>
            <a:r>
              <a:rPr lang="ru-RU" dirty="0" smtClean="0"/>
              <a:t>    НОЧУ СОШ « Разум-Л»</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a:spLocks noGrp="1"/>
          </p:cNvSpPr>
          <p:nvPr>
            <p:ph type="subTitle" idx="1"/>
          </p:nvPr>
        </p:nvSpPr>
        <p:spPr>
          <a:xfrm>
            <a:off x="179512" y="0"/>
            <a:ext cx="8712968" cy="6021288"/>
          </a:xfrm>
        </p:spPr>
        <p:txBody>
          <a:bodyPr>
            <a:normAutofit fontScale="25000" lnSpcReduction="20000"/>
          </a:bodyPr>
          <a:lstStyle/>
          <a:p>
            <a:r>
              <a:rPr lang="en-US" sz="11200" dirty="0">
                <a:solidFill>
                  <a:srgbClr val="FF0000"/>
                </a:solidFill>
              </a:rPr>
              <a:t> </a:t>
            </a:r>
            <a:r>
              <a:rPr lang="ru-RU" sz="11200" dirty="0" smtClean="0">
                <a:solidFill>
                  <a:srgbClr val="FF0000"/>
                </a:solidFill>
              </a:rPr>
              <a:t>"</a:t>
            </a:r>
            <a:r>
              <a:rPr lang="ru-RU" sz="11200" dirty="0" err="1" smtClean="0">
                <a:solidFill>
                  <a:srgbClr val="FF0000"/>
                </a:solidFill>
              </a:rPr>
              <a:t>Битцевский</a:t>
            </a:r>
            <a:r>
              <a:rPr lang="ru-RU" sz="11200" dirty="0" smtClean="0">
                <a:solidFill>
                  <a:srgbClr val="FF0000"/>
                </a:solidFill>
              </a:rPr>
              <a:t> лес"</a:t>
            </a:r>
            <a:endParaRPr lang="ru-RU" sz="11200" dirty="0">
              <a:solidFill>
                <a:srgbClr val="FF0000"/>
              </a:solidFill>
            </a:endParaRPr>
          </a:p>
          <a:p>
            <a:r>
              <a:rPr lang="en-US" sz="6400" dirty="0"/>
              <a:t> </a:t>
            </a:r>
            <a:endParaRPr lang="ru-RU" sz="6400" dirty="0"/>
          </a:p>
          <a:p>
            <a:pPr algn="l"/>
            <a:r>
              <a:rPr lang="ru-RU" sz="7200" b="1" dirty="0" err="1"/>
              <a:t>Битцевский</a:t>
            </a:r>
            <a:r>
              <a:rPr lang="ru-RU" sz="7200" b="1" dirty="0"/>
              <a:t> парк</a:t>
            </a:r>
            <a:r>
              <a:rPr lang="ru-RU" sz="7200" dirty="0"/>
              <a:t>, или, что более точно, </a:t>
            </a:r>
            <a:r>
              <a:rPr lang="ru-RU" sz="7200" dirty="0" err="1"/>
              <a:t>Битцевский</a:t>
            </a:r>
            <a:r>
              <a:rPr lang="ru-RU" sz="7200" dirty="0"/>
              <a:t> </a:t>
            </a:r>
            <a:r>
              <a:rPr lang="ru-RU" sz="7200" dirty="0" smtClean="0"/>
              <a:t>лес- особо охраняемая территория, </a:t>
            </a:r>
            <a:r>
              <a:rPr lang="ru-RU" sz="7200" dirty="0"/>
              <a:t>уступает по размерам только Лосиному </a:t>
            </a:r>
            <a:r>
              <a:rPr lang="ru-RU" sz="7200" dirty="0" smtClean="0"/>
              <a:t>острову. Территория </a:t>
            </a:r>
            <a:r>
              <a:rPr lang="ru-RU" sz="7200" dirty="0"/>
              <a:t>поистине огромная: от Ясенево до </a:t>
            </a:r>
            <a:r>
              <a:rPr lang="ru-RU" sz="7200" dirty="0" err="1"/>
              <a:t>Чертаново</a:t>
            </a:r>
            <a:r>
              <a:rPr lang="ru-RU" sz="7200" dirty="0" smtClean="0"/>
              <a:t>. </a:t>
            </a:r>
            <a:r>
              <a:rPr lang="ru-RU" sz="7200" dirty="0"/>
              <a:t>История </a:t>
            </a:r>
            <a:r>
              <a:rPr lang="ru-RU" sz="7200" dirty="0" err="1"/>
              <a:t>Битцевского</a:t>
            </a:r>
            <a:r>
              <a:rPr lang="ru-RU" sz="7200" dirty="0"/>
              <a:t> леса уходит в глубину веков: еще в XII веке в парке селились племена вятичей и кривичей. Сейчас на территории парка до сих пор можно найти курганы того времени</a:t>
            </a:r>
            <a:r>
              <a:rPr lang="ru-RU" sz="7200" dirty="0" smtClean="0"/>
              <a:t>.</a:t>
            </a:r>
            <a:endParaRPr lang="ru-RU" sz="7200" dirty="0"/>
          </a:p>
          <a:p>
            <a:pPr algn="l"/>
            <a:r>
              <a:rPr lang="ru-RU" sz="7200" dirty="0"/>
              <a:t>Стекаются в парк и неоязычники: на Лысой горе оборудовано небольшое капище — говорят, что установленные здесь в 2000 году идолы не пустят на холм кого попало, а на камне регулярно можно найти свежий хлеб. Верующие христианской церкви стараются изжить с холма языческое капище, только оно не поддается: срезанные головы стражей-волков возникают вновь, сгоревшее дерево заменяют на новое</a:t>
            </a:r>
            <a:r>
              <a:rPr lang="ru-RU" sz="7200" dirty="0" smtClean="0"/>
              <a:t>.</a:t>
            </a:r>
          </a:p>
          <a:p>
            <a:pPr algn="l"/>
            <a:r>
              <a:rPr lang="ru-RU" sz="7200" dirty="0" smtClean="0"/>
              <a:t> </a:t>
            </a:r>
            <a:r>
              <a:rPr lang="ru-RU" sz="7200" dirty="0"/>
              <a:t>Есть здесь же три источника с питьевой водой, которой приписывают целебные свойства (вопреки мнениям экологов).</a:t>
            </a:r>
          </a:p>
          <a:p>
            <a:pPr algn="l"/>
            <a:r>
              <a:rPr lang="ru-RU" sz="7200" dirty="0"/>
              <a:t>Тропинки, которые бегут по кромке оврагов в парке, называют «Тропой гномов»: 4 шага вверх, и ровно 4 вниз. </a:t>
            </a:r>
            <a:endParaRPr lang="ru-RU" sz="7200" dirty="0" smtClean="0"/>
          </a:p>
          <a:p>
            <a:pPr algn="l"/>
            <a:r>
              <a:rPr lang="ru-RU" sz="7200" dirty="0" smtClean="0"/>
              <a:t>Известен </a:t>
            </a:r>
            <a:r>
              <a:rPr lang="ru-RU" sz="7200" dirty="0" err="1"/>
              <a:t>Битцевский</a:t>
            </a:r>
            <a:r>
              <a:rPr lang="ru-RU" sz="7200" dirty="0"/>
              <a:t> лес еще и конно-спортивным комплексом «</a:t>
            </a:r>
            <a:r>
              <a:rPr lang="ru-RU" sz="7200" dirty="0" err="1"/>
              <a:t>Битца</a:t>
            </a:r>
            <a:r>
              <a:rPr lang="ru-RU" sz="7200" dirty="0"/>
              <a:t>», который возник здесь к Олимпиаде 1980 года. Приехать покататься на лошади можно как и в манеже, так и по тропинкам </a:t>
            </a:r>
            <a:r>
              <a:rPr lang="ru-RU" sz="7200" dirty="0" smtClean="0"/>
              <a:t>парка.</a:t>
            </a:r>
          </a:p>
          <a:p>
            <a:pPr algn="l"/>
            <a:r>
              <a:rPr lang="ru-RU" sz="7200" dirty="0" smtClean="0"/>
              <a:t>На </a:t>
            </a:r>
            <a:r>
              <a:rPr lang="ru-RU" sz="7200" dirty="0" smtClean="0"/>
              <a:t>территории лесопарка расположен ГБУ Психиатрический интернат № </a:t>
            </a:r>
            <a:r>
              <a:rPr lang="ru-RU" sz="7200" dirty="0" smtClean="0"/>
              <a:t>30</a:t>
            </a:r>
            <a:endParaRPr lang="ru-RU" sz="7200" dirty="0"/>
          </a:p>
        </p:txBody>
      </p:sp>
    </p:spTree>
    <p:extLst>
      <p:ext uri="{BB962C8B-B14F-4D97-AF65-F5344CB8AC3E}">
        <p14:creationId xmlns:p14="http://schemas.microsoft.com/office/powerpoint/2010/main" xmlns="" val="155457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smtClean="0">
                <a:solidFill>
                  <a:schemeClr val="tx2"/>
                </a:solidFill>
              </a:rPr>
              <a:t>Есть в </a:t>
            </a:r>
            <a:r>
              <a:rPr lang="ru-RU" sz="1800" dirty="0" err="1" smtClean="0">
                <a:solidFill>
                  <a:schemeClr val="tx2"/>
                </a:solidFill>
              </a:rPr>
              <a:t>Битцевском</a:t>
            </a:r>
            <a:r>
              <a:rPr lang="ru-RU" sz="1800" dirty="0" smtClean="0">
                <a:solidFill>
                  <a:schemeClr val="tx2"/>
                </a:solidFill>
              </a:rPr>
              <a:t> лесопарке и старинные усадьбы.</a:t>
            </a:r>
            <a:r>
              <a:rPr lang="ru-RU" sz="3200" dirty="0" smtClean="0">
                <a:solidFill>
                  <a:schemeClr val="tx2"/>
                </a:solidFill>
              </a:rPr>
              <a:t/>
            </a:r>
            <a:br>
              <a:rPr lang="ru-RU" sz="3200" dirty="0" smtClean="0">
                <a:solidFill>
                  <a:schemeClr val="tx2"/>
                </a:solidFill>
              </a:rPr>
            </a:br>
            <a:endParaRPr lang="ru-RU" dirty="0">
              <a:solidFill>
                <a:schemeClr val="tx2"/>
              </a:solidFill>
            </a:endParaRPr>
          </a:p>
        </p:txBody>
      </p:sp>
      <p:sp>
        <p:nvSpPr>
          <p:cNvPr id="3" name="Содержимое 2"/>
          <p:cNvSpPr>
            <a:spLocks noGrp="1"/>
          </p:cNvSpPr>
          <p:nvPr>
            <p:ph sz="quarter" idx="13"/>
          </p:nvPr>
        </p:nvSpPr>
        <p:spPr>
          <a:xfrm>
            <a:off x="609600" y="1124744"/>
            <a:ext cx="7924800" cy="4590256"/>
          </a:xfrm>
        </p:spPr>
        <p:txBody>
          <a:bodyPr>
            <a:normAutofit fontScale="92500" lnSpcReduction="20000"/>
          </a:bodyPr>
          <a:lstStyle/>
          <a:p>
            <a:r>
              <a:rPr lang="ru-RU" dirty="0" smtClean="0">
                <a:solidFill>
                  <a:schemeClr val="tx2"/>
                </a:solidFill>
              </a:rPr>
              <a:t>Усадьба « Узкое»</a:t>
            </a:r>
          </a:p>
          <a:p>
            <a:r>
              <a:rPr lang="ru-RU" dirty="0" smtClean="0">
                <a:solidFill>
                  <a:schemeClr val="tx2"/>
                </a:solidFill>
              </a:rPr>
              <a:t> своё название </a:t>
            </a:r>
            <a:r>
              <a:rPr lang="ru-RU" dirty="0" smtClean="0">
                <a:solidFill>
                  <a:schemeClr val="tx2"/>
                </a:solidFill>
              </a:rPr>
              <a:t>получила </a:t>
            </a:r>
            <a:r>
              <a:rPr lang="ru-RU" dirty="0" smtClean="0">
                <a:solidFill>
                  <a:schemeClr val="tx2"/>
                </a:solidFill>
              </a:rPr>
              <a:t>от бывшего села, известного с XVI в., её владельцы, в отличие от первых двух менялись довольно часто. В XVII — начале XVIII вв. Узкое находилось во владении бояр Стрешневых, в XVIII веке — князей Голицыных, </a:t>
            </a:r>
            <a:r>
              <a:rPr lang="ru-RU" dirty="0" err="1" smtClean="0">
                <a:solidFill>
                  <a:schemeClr val="tx2"/>
                </a:solidFill>
              </a:rPr>
              <a:t>c</a:t>
            </a:r>
            <a:r>
              <a:rPr lang="ru-RU" dirty="0" smtClean="0">
                <a:solidFill>
                  <a:schemeClr val="tx2"/>
                </a:solidFill>
              </a:rPr>
              <a:t> 1810-х гг. усадьба принадлежала Толстым, с 1883 г. — князьям </a:t>
            </a:r>
            <a:r>
              <a:rPr lang="ru-RU" dirty="0" smtClean="0">
                <a:solidFill>
                  <a:schemeClr val="tx2"/>
                </a:solidFill>
              </a:rPr>
              <a:t>Трубецким.</a:t>
            </a:r>
            <a:endParaRPr lang="ru-RU" dirty="0" smtClean="0">
              <a:solidFill>
                <a:schemeClr val="tx2"/>
              </a:solidFill>
            </a:endParaRPr>
          </a:p>
          <a:p>
            <a:r>
              <a:rPr lang="ru-RU" dirty="0" err="1" smtClean="0">
                <a:solidFill>
                  <a:schemeClr val="tx2"/>
                </a:solidFill>
              </a:rPr>
              <a:t>Ясенево</a:t>
            </a:r>
            <a:endParaRPr lang="ru-RU" dirty="0" smtClean="0">
              <a:solidFill>
                <a:schemeClr val="tx2"/>
              </a:solidFill>
            </a:endParaRPr>
          </a:p>
          <a:p>
            <a:r>
              <a:rPr lang="ru-RU" dirty="0" smtClean="0">
                <a:solidFill>
                  <a:schemeClr val="tx2"/>
                </a:solidFill>
              </a:rPr>
              <a:t>Усадьба «</a:t>
            </a:r>
            <a:r>
              <a:rPr lang="ru-RU" dirty="0" err="1" smtClean="0">
                <a:solidFill>
                  <a:schemeClr val="tx2"/>
                </a:solidFill>
              </a:rPr>
              <a:t>Ясенево</a:t>
            </a:r>
            <a:r>
              <a:rPr lang="ru-RU" dirty="0" smtClean="0">
                <a:solidFill>
                  <a:schemeClr val="tx2"/>
                </a:solidFill>
              </a:rPr>
              <a:t>» получила своё название от бывшего села </a:t>
            </a:r>
            <a:r>
              <a:rPr lang="ru-RU" dirty="0" err="1" smtClean="0">
                <a:solidFill>
                  <a:schemeClr val="tx2"/>
                </a:solidFill>
              </a:rPr>
              <a:t>Ясенево</a:t>
            </a:r>
            <a:r>
              <a:rPr lang="ru-RU" dirty="0" smtClean="0">
                <a:solidFill>
                  <a:schemeClr val="tx2"/>
                </a:solidFill>
              </a:rPr>
              <a:t>, известного с 1339 года как великокняжеская, а затем — царская вотчина. В 1690—1790- гг. </a:t>
            </a:r>
            <a:r>
              <a:rPr lang="ru-RU" dirty="0" err="1" smtClean="0">
                <a:solidFill>
                  <a:schemeClr val="tx2"/>
                </a:solidFill>
              </a:rPr>
              <a:t>Ясенево</a:t>
            </a:r>
            <a:r>
              <a:rPr lang="ru-RU" dirty="0" smtClean="0">
                <a:solidFill>
                  <a:schemeClr val="tx2"/>
                </a:solidFill>
              </a:rPr>
              <a:t> принадлежало боярам (впоследствии князьям) Лопухиным, из рода которых происходила Евдокия Федоровна, первая жена Петра. После Лопухиных усадьбой долгое время владели сначала князья Гагарины, а затем Бутурлины.</a:t>
            </a:r>
          </a:p>
          <a:p>
            <a:r>
              <a:rPr lang="ru-RU" dirty="0" err="1" smtClean="0">
                <a:solidFill>
                  <a:schemeClr val="tx2"/>
                </a:solidFill>
              </a:rPr>
              <a:t>Знаменское-Садки</a:t>
            </a:r>
            <a:endParaRPr lang="ru-RU" dirty="0" smtClean="0">
              <a:solidFill>
                <a:schemeClr val="tx2"/>
              </a:solidFill>
            </a:endParaRPr>
          </a:p>
          <a:p>
            <a:r>
              <a:rPr lang="ru-RU" dirty="0" smtClean="0">
                <a:solidFill>
                  <a:schemeClr val="tx2"/>
                </a:solidFill>
              </a:rPr>
              <a:t>История  связана со многими видными политическими и общественными деятелями дореволюционной России. В первой половине XIX века в усадьбе бывали или жили многие выдающиеся деятели русской культуры, в том числе историк М. П. Погодин, Н. В. Всеволожский — основатель общества «Зеленая лампа», поэт П. А. Вяземский и др. Здесь произошла свадьба родителей Л. Н. Толстого, мать которого приходилась племянницей хозяину усадьбы И. Д. Трубецкому. В 1865 г. владельцем усадьбы стал М. Н. Катков — известный журналист, публицист, редактор и издатель.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899592" y="836712"/>
            <a:ext cx="7488832" cy="4896544"/>
          </a:xfrm>
        </p:spPr>
      </p:pic>
    </p:spTree>
    <p:extLst>
      <p:ext uri="{BB962C8B-B14F-4D97-AF65-F5344CB8AC3E}">
        <p14:creationId xmlns:p14="http://schemas.microsoft.com/office/powerpoint/2010/main" xmlns="" val="3712493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548680"/>
            <a:ext cx="7924800" cy="5166320"/>
          </a:xfrm>
        </p:spPr>
        <p:txBody>
          <a:bodyPr>
            <a:noAutofit/>
          </a:bodyPr>
          <a:lstStyle/>
          <a:p>
            <a:r>
              <a:rPr lang="ru-RU" sz="2000" dirty="0">
                <a:solidFill>
                  <a:srgbClr val="FFC000"/>
                </a:solidFill>
              </a:rPr>
              <a:t>Интересна и история о том, что в 1980 году Московский зоопарк планировали переместить в </a:t>
            </a:r>
            <a:r>
              <a:rPr lang="ru-RU" sz="2000" dirty="0" err="1">
                <a:solidFill>
                  <a:srgbClr val="FFC000"/>
                </a:solidFill>
              </a:rPr>
              <a:t>Битцевский</a:t>
            </a:r>
            <a:r>
              <a:rPr lang="ru-RU" sz="2000" dirty="0">
                <a:solidFill>
                  <a:srgbClr val="FFC000"/>
                </a:solidFill>
              </a:rPr>
              <a:t> лес: это объясняет наличие у станции метро «</a:t>
            </a:r>
            <a:r>
              <a:rPr lang="ru-RU" sz="2000" dirty="0" err="1">
                <a:solidFill>
                  <a:srgbClr val="FFC000"/>
                </a:solidFill>
              </a:rPr>
              <a:t>Новоясеневская</a:t>
            </a:r>
            <a:r>
              <a:rPr lang="ru-RU" sz="2000" dirty="0">
                <a:solidFill>
                  <a:srgbClr val="FFC000"/>
                </a:solidFill>
              </a:rPr>
              <a:t>» восточного вестибюля, украшенного фигурками зверей и птиц. Но решение отменили, а вестибюль так и остался невостребованным.</a:t>
            </a:r>
          </a:p>
          <a:p>
            <a:r>
              <a:rPr lang="ru-RU" sz="2000" dirty="0" err="1">
                <a:solidFill>
                  <a:srgbClr val="FFC000"/>
                </a:solidFill>
              </a:rPr>
              <a:t>Битцевский</a:t>
            </a:r>
            <a:r>
              <a:rPr lang="ru-RU" sz="2000" dirty="0">
                <a:solidFill>
                  <a:srgbClr val="FFC000"/>
                </a:solidFill>
              </a:rPr>
              <a:t> лес является лакомым кусочком еще и для строительства: регулярно в сети появляются сообщения о том, что на этой огромной территории планируется возвести жилые дома. Общественность восстает, и истории сходят на нет сами собой.</a:t>
            </a:r>
          </a:p>
          <a:p>
            <a:r>
              <a:rPr lang="ru-RU" sz="2000" dirty="0">
                <a:solidFill>
                  <a:srgbClr val="FFC000"/>
                </a:solidFill>
              </a:rPr>
              <a:t>С </a:t>
            </a:r>
            <a:r>
              <a:rPr lang="ru-RU" sz="2000" dirty="0" err="1">
                <a:solidFill>
                  <a:srgbClr val="FFC000"/>
                </a:solidFill>
              </a:rPr>
              <a:t>Битцевским</a:t>
            </a:r>
            <a:r>
              <a:rPr lang="ru-RU" sz="2000" dirty="0">
                <a:solidFill>
                  <a:srgbClr val="FFC000"/>
                </a:solidFill>
              </a:rPr>
              <a:t> лесом связано множество неприятных историй: например, история о </a:t>
            </a:r>
            <a:r>
              <a:rPr lang="ru-RU" sz="2000" dirty="0" err="1">
                <a:solidFill>
                  <a:srgbClr val="FFC000"/>
                </a:solidFill>
              </a:rPr>
              <a:t>Битцевском</a:t>
            </a:r>
            <a:r>
              <a:rPr lang="ru-RU" sz="2000" dirty="0">
                <a:solidFill>
                  <a:srgbClr val="FFC000"/>
                </a:solidFill>
              </a:rPr>
              <a:t> маньяке, из-за которого лес стали обходить стороной, или же легенда о том, что порой на тропинках можно встретить неопасных больных, отправленных на прогулку из психиатрической больницы.</a:t>
            </a:r>
          </a:p>
          <a:p>
            <a:r>
              <a:rPr lang="ru-RU" sz="2000" dirty="0"/>
              <a:t/>
            </a:r>
            <a:br>
              <a:rPr lang="ru-RU" sz="2000" dirty="0"/>
            </a:br>
            <a:r>
              <a:rPr lang="ru-RU" sz="2000" dirty="0"/>
              <a:t/>
            </a:r>
            <a:br>
              <a:rPr lang="ru-RU" sz="2000" dirty="0"/>
            </a:br>
            <a:endParaRPr lang="ru-RU" sz="2000" dirty="0"/>
          </a:p>
          <a:p>
            <a:endParaRPr lang="ru-RU" sz="2000" dirty="0"/>
          </a:p>
        </p:txBody>
      </p:sp>
    </p:spTree>
    <p:extLst>
      <p:ext uri="{BB962C8B-B14F-4D97-AF65-F5344CB8AC3E}">
        <p14:creationId xmlns:p14="http://schemas.microsoft.com/office/powerpoint/2010/main" xmlns="" val="1507175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09600" y="0"/>
            <a:ext cx="7924800" cy="5715000"/>
          </a:xfrm>
        </p:spPr>
        <p:txBody>
          <a:bodyPr>
            <a:normAutofit/>
          </a:bodyPr>
          <a:lstStyle/>
          <a:p>
            <a:r>
              <a:rPr lang="ru-RU" sz="2400" dirty="0">
                <a:solidFill>
                  <a:srgbClr val="FFC000"/>
                </a:solidFill>
              </a:rPr>
              <a:t>В </a:t>
            </a:r>
            <a:r>
              <a:rPr lang="ru-RU" sz="2400" dirty="0" err="1">
                <a:solidFill>
                  <a:srgbClr val="FFC000"/>
                </a:solidFill>
              </a:rPr>
              <a:t>Битцевском</a:t>
            </a:r>
            <a:r>
              <a:rPr lang="ru-RU" sz="2400" dirty="0">
                <a:solidFill>
                  <a:srgbClr val="FFC000"/>
                </a:solidFill>
              </a:rPr>
              <a:t> парке вполне можно организовывать экологические экскурсии и проводить уроки природоведения. В нём до сих пор сохраняется большой отряд пернатых, встречаются белки, обитают земноводные. Здесь можно наблюдать несколько разновидностей леса. Путешествуя по парку, можно показать примеры воздействия городской цивилизации на природу, показать то, как лес пытается возрождаться, отвоевывая утраченные территории. Так, когда-то пахотная земля совхоза «Красный Маяк», теперь покрыта молодыми деревцами. А ведь ещё в начале 70-х годов прошлого века здесь собирали </a:t>
            </a:r>
            <a:r>
              <a:rPr lang="ru-RU" sz="2400" dirty="0" smtClean="0">
                <a:solidFill>
                  <a:srgbClr val="FFC000"/>
                </a:solidFill>
              </a:rPr>
              <a:t>урожай.</a:t>
            </a:r>
            <a:endParaRPr lang="ru-RU" sz="2400" dirty="0">
              <a:solidFill>
                <a:srgbClr val="FFC000"/>
              </a:solidFill>
            </a:endParaRPr>
          </a:p>
        </p:txBody>
      </p:sp>
      <p:pic>
        <p:nvPicPr>
          <p:cNvPr id="6146" name="Picture 2" descr="Желтоголовый королёк"/>
          <p:cNvPicPr>
            <a:picLocks noChangeAspect="1" noChangeArrowheads="1"/>
          </p:cNvPicPr>
          <p:nvPr/>
        </p:nvPicPr>
        <p:blipFill>
          <a:blip r:embed="rId2" cstate="print"/>
          <a:srcRect/>
          <a:stretch>
            <a:fillRect/>
          </a:stretch>
        </p:blipFill>
        <p:spPr bwMode="auto">
          <a:xfrm>
            <a:off x="6228184" y="4725144"/>
            <a:ext cx="2736304" cy="2016224"/>
          </a:xfrm>
          <a:prstGeom prst="rect">
            <a:avLst/>
          </a:prstGeom>
          <a:noFill/>
        </p:spPr>
      </p:pic>
      <p:sp>
        <p:nvSpPr>
          <p:cNvPr id="4" name="TextBox 3"/>
          <p:cNvSpPr txBox="1"/>
          <p:nvPr/>
        </p:nvSpPr>
        <p:spPr>
          <a:xfrm>
            <a:off x="4932040" y="5733256"/>
            <a:ext cx="1152128" cy="369332"/>
          </a:xfrm>
          <a:prstGeom prst="rect">
            <a:avLst/>
          </a:prstGeom>
          <a:noFill/>
        </p:spPr>
        <p:txBody>
          <a:bodyPr wrap="square" rtlCol="0">
            <a:spAutoFit/>
          </a:bodyPr>
          <a:lstStyle/>
          <a:p>
            <a:r>
              <a:rPr lang="ru-RU" dirty="0" smtClean="0">
                <a:solidFill>
                  <a:schemeClr val="tx2"/>
                </a:solidFill>
              </a:rPr>
              <a:t>Королёк</a:t>
            </a:r>
            <a:endParaRPr lang="ru-RU" dirty="0">
              <a:solidFill>
                <a:schemeClr val="tx2"/>
              </a:solidFill>
            </a:endParaRPr>
          </a:p>
        </p:txBody>
      </p:sp>
    </p:spTree>
    <p:extLst>
      <p:ext uri="{BB962C8B-B14F-4D97-AF65-F5344CB8AC3E}">
        <p14:creationId xmlns:p14="http://schemas.microsoft.com/office/powerpoint/2010/main" xmlns="" val="1510866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899592" y="1052736"/>
            <a:ext cx="7200800" cy="4536504"/>
          </a:xfrm>
        </p:spPr>
      </p:pic>
    </p:spTree>
    <p:extLst>
      <p:ext uri="{BB962C8B-B14F-4D97-AF65-F5344CB8AC3E}">
        <p14:creationId xmlns:p14="http://schemas.microsoft.com/office/powerpoint/2010/main" xmlns="" val="455715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1115616" y="692696"/>
            <a:ext cx="6984776" cy="5022304"/>
          </a:xfrm>
        </p:spPr>
      </p:pic>
    </p:spTree>
    <p:extLst>
      <p:ext uri="{BB962C8B-B14F-4D97-AF65-F5344CB8AC3E}">
        <p14:creationId xmlns:p14="http://schemas.microsoft.com/office/powerpoint/2010/main" xmlns="" val="2705382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Источники  информации :</a:t>
            </a:r>
            <a:endParaRPr lang="ru-RU" dirty="0"/>
          </a:p>
        </p:txBody>
      </p:sp>
      <p:sp>
        <p:nvSpPr>
          <p:cNvPr id="3" name="Объект 2"/>
          <p:cNvSpPr>
            <a:spLocks noGrp="1"/>
          </p:cNvSpPr>
          <p:nvPr>
            <p:ph sz="quarter" idx="13"/>
          </p:nvPr>
        </p:nvSpPr>
        <p:spPr/>
        <p:txBody>
          <a:bodyPr/>
          <a:lstStyle/>
          <a:p>
            <a:pPr marL="0" indent="0">
              <a:buNone/>
            </a:pPr>
            <a:r>
              <a:rPr lang="en-US" dirty="0">
                <a:hlinkClick r:id="rId2"/>
              </a:rPr>
              <a:t>https://kudago.com/msk/place/zabroshennyj-150-letnij-dubovyj-park</a:t>
            </a:r>
            <a:r>
              <a:rPr lang="en-US" dirty="0" smtClean="0">
                <a:hlinkClick r:id="rId2"/>
              </a:rPr>
              <a:t>/</a:t>
            </a:r>
            <a:endParaRPr lang="en-US" dirty="0" smtClean="0"/>
          </a:p>
          <a:p>
            <a:pPr marL="0" indent="0">
              <a:buNone/>
            </a:pPr>
            <a:endParaRPr lang="en-US" dirty="0" smtClean="0"/>
          </a:p>
          <a:p>
            <a:pPr marL="0" indent="0">
              <a:buNone/>
            </a:pPr>
            <a:r>
              <a:rPr lang="en-US" dirty="0"/>
              <a:t>http://www.moyrodnik.ru/wp-content/uploads/2014/05/IMG_1991.jpg</a:t>
            </a:r>
          </a:p>
          <a:p>
            <a:pPr marL="0" indent="0">
              <a:buNone/>
            </a:pPr>
            <a:endParaRPr lang="en-US" dirty="0" smtClean="0"/>
          </a:p>
          <a:p>
            <a:pPr marL="0" indent="0">
              <a:buNone/>
            </a:pPr>
            <a:r>
              <a:rPr lang="en-US" dirty="0">
                <a:hlinkClick r:id="rId3"/>
              </a:rPr>
              <a:t>http://</a:t>
            </a:r>
            <a:r>
              <a:rPr lang="en-US" dirty="0" smtClean="0">
                <a:hlinkClick r:id="rId3"/>
              </a:rPr>
              <a:t>nesusvetno.ru/nature/bitza/130820_DSC_0426.jpg</a:t>
            </a:r>
            <a:endParaRPr lang="en-US" dirty="0" smtClean="0"/>
          </a:p>
          <a:p>
            <a:pPr marL="0" indent="0">
              <a:buNone/>
            </a:pPr>
            <a:endParaRPr lang="en-US" dirty="0" smtClean="0"/>
          </a:p>
          <a:p>
            <a:pPr marL="0" indent="0">
              <a:buNone/>
            </a:pPr>
            <a:r>
              <a:rPr lang="en-US" dirty="0">
                <a:hlinkClick r:id="rId4"/>
              </a:rPr>
              <a:t>http://wikisport.ru/images/%</a:t>
            </a:r>
            <a:r>
              <a:rPr lang="en-US" dirty="0" smtClean="0">
                <a:hlinkClick r:id="rId4"/>
              </a:rPr>
              <a:t>D0%91%D0%B8%D1%82%D1%86%D0%B5%D0%B2%D1%81%D0%BA%D0%B8%D0%B9.jpg</a:t>
            </a:r>
            <a:endParaRPr lang="ru-RU" dirty="0" smtClean="0"/>
          </a:p>
          <a:p>
            <a:pPr marL="0" indent="0">
              <a:buNone/>
            </a:pPr>
            <a:endParaRPr lang="ru-RU" dirty="0"/>
          </a:p>
        </p:txBody>
      </p:sp>
    </p:spTree>
    <p:extLst>
      <p:ext uri="{BB962C8B-B14F-4D97-AF65-F5344CB8AC3E}">
        <p14:creationId xmlns:p14="http://schemas.microsoft.com/office/powerpoint/2010/main" xmlns="" val="3751351401"/>
      </p:ext>
    </p:extLst>
  </p:cSld>
  <p:clrMapOvr>
    <a:masterClrMapping/>
  </p:clrMapOvr>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61</TotalTime>
  <Words>266</Words>
  <Application>Microsoft Office PowerPoint</Application>
  <PresentationFormat>Экран (4:3)</PresentationFormat>
  <Paragraphs>36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Горизонт</vt:lpstr>
      <vt:lpstr>Битцевский лес </vt:lpstr>
      <vt:lpstr>Слайд 2</vt:lpstr>
      <vt:lpstr>Есть в Битцевском лесопарке и старинные усадьбы. </vt:lpstr>
      <vt:lpstr>Слайд 4</vt:lpstr>
      <vt:lpstr>Слайд 5</vt:lpstr>
      <vt:lpstr>Слайд 6</vt:lpstr>
      <vt:lpstr>Слайд 7</vt:lpstr>
      <vt:lpstr>Слайд 8</vt:lpstr>
      <vt:lpstr>Источники  информации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AbelLive</dc:creator>
  <cp:lastModifiedBy>MS</cp:lastModifiedBy>
  <cp:revision>9</cp:revision>
  <dcterms:created xsi:type="dcterms:W3CDTF">2016-11-25T10:39:38Z</dcterms:created>
  <dcterms:modified xsi:type="dcterms:W3CDTF">2016-12-03T16:51:30Z</dcterms:modified>
</cp:coreProperties>
</file>