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0" r:id="rId3"/>
    <p:sldId id="283" r:id="rId4"/>
    <p:sldId id="257" r:id="rId5"/>
    <p:sldId id="269" r:id="rId6"/>
    <p:sldId id="280" r:id="rId7"/>
    <p:sldId id="276" r:id="rId8"/>
    <p:sldId id="258" r:id="rId9"/>
    <p:sldId id="277" r:id="rId10"/>
    <p:sldId id="279" r:id="rId11"/>
    <p:sldId id="273" r:id="rId12"/>
    <p:sldId id="263" r:id="rId13"/>
    <p:sldId id="270" r:id="rId14"/>
    <p:sldId id="272" r:id="rId15"/>
    <p:sldId id="274" r:id="rId16"/>
    <p:sldId id="268" r:id="rId17"/>
    <p:sldId id="282" r:id="rId18"/>
    <p:sldId id="275" r:id="rId19"/>
    <p:sldId id="284" r:id="rId20"/>
    <p:sldId id="264" r:id="rId21"/>
    <p:sldId id="265" r:id="rId22"/>
    <p:sldId id="281"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41" autoAdjust="0"/>
    <p:restoredTop sz="94660"/>
  </p:normalViewPr>
  <p:slideViewPr>
    <p:cSldViewPr>
      <p:cViewPr varScale="1">
        <p:scale>
          <a:sx n="67" d="100"/>
          <a:sy n="67" d="100"/>
        </p:scale>
        <p:origin x="-126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47899"/>
            <a:ext cx="7772400" cy="1262063"/>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lvl1pPr>
          </a:lstStyle>
          <a:p>
            <a:fld id="{5B106E36-FD25-4E2D-B0AA-010F637433A0}" type="datetimeFigureOut">
              <a:rPr lang="ru-RU" smtClean="0"/>
              <a:pPr/>
              <a:t>03.12.2016</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fld id="{5B106E36-FD25-4E2D-B0AA-010F637433A0}" type="datetimeFigureOut">
              <a:rPr lang="ru-RU" smtClean="0"/>
              <a:pPr/>
              <a:t>03.12.2016</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fld id="{5B106E36-FD25-4E2D-B0AA-010F637433A0}" type="datetimeFigureOut">
              <a:rPr lang="ru-RU" smtClean="0"/>
              <a:pPr/>
              <a:t>03.12.2016</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5"/>
            <a:ext cx="7886700" cy="1325563"/>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628650" y="1825625"/>
            <a:ext cx="386715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825625"/>
            <a:ext cx="3867150" cy="20986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4076700"/>
            <a:ext cx="3867150" cy="21002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Date Placeholder 3"/>
          <p:cNvSpPr>
            <a:spLocks noGrp="1"/>
          </p:cNvSpPr>
          <p:nvPr>
            <p:ph type="dt" sz="half" idx="10"/>
          </p:nvPr>
        </p:nvSpPr>
        <p:spPr/>
        <p:txBody>
          <a:bodyPr/>
          <a:lstStyle>
            <a:lvl1pPr>
              <a:defRPr/>
            </a:lvl1pPr>
          </a:lstStyle>
          <a:p>
            <a:fld id="{5B106E36-FD25-4E2D-B0AA-010F637433A0}" type="datetimeFigureOut">
              <a:rPr lang="ru-RU" smtClean="0"/>
              <a:pPr/>
              <a:t>03.12.2016</a:t>
            </a:fld>
            <a:endParaRPr lang="ru-RU"/>
          </a:p>
        </p:txBody>
      </p:sp>
      <p:sp>
        <p:nvSpPr>
          <p:cNvPr id="7" name="Footer Placeholder 4"/>
          <p:cNvSpPr>
            <a:spLocks noGrp="1"/>
          </p:cNvSpPr>
          <p:nvPr>
            <p:ph type="ftr" sz="quarter" idx="11"/>
          </p:nvPr>
        </p:nvSpPr>
        <p:spPr/>
        <p:txBody>
          <a:bodyPr/>
          <a:lstStyle>
            <a:lvl1pPr>
              <a:defRPr/>
            </a:lvl1pPr>
          </a:lstStyle>
          <a:p>
            <a:endParaRPr lang="ru-RU"/>
          </a:p>
        </p:txBody>
      </p:sp>
      <p:sp>
        <p:nvSpPr>
          <p:cNvPr id="8"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628650" y="365125"/>
            <a:ext cx="7886700" cy="58118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Date Placeholder 3"/>
          <p:cNvSpPr>
            <a:spLocks noGrp="1"/>
          </p:cNvSpPr>
          <p:nvPr>
            <p:ph type="dt" sz="half" idx="10"/>
          </p:nvPr>
        </p:nvSpPr>
        <p:spPr/>
        <p:txBody>
          <a:bodyPr/>
          <a:lstStyle>
            <a:lvl1pPr>
              <a:defRPr/>
            </a:lvl1pPr>
          </a:lstStyle>
          <a:p>
            <a:fld id="{5B106E36-FD25-4E2D-B0AA-010F637433A0}" type="datetimeFigureOut">
              <a:rPr lang="ru-RU" smtClean="0"/>
              <a:pPr/>
              <a:t>03.12.2016</a:t>
            </a:fld>
            <a:endParaRPr lang="ru-RU"/>
          </a:p>
        </p:txBody>
      </p:sp>
      <p:sp>
        <p:nvSpPr>
          <p:cNvPr id="4" name="Footer Placeholder 4"/>
          <p:cNvSpPr>
            <a:spLocks noGrp="1"/>
          </p:cNvSpPr>
          <p:nvPr>
            <p:ph type="ftr" sz="quarter" idx="11"/>
          </p:nvPr>
        </p:nvSpPr>
        <p:spPr/>
        <p:txBody>
          <a:bodyPr/>
          <a:lstStyle>
            <a:lvl1pPr>
              <a:defRPr/>
            </a:lvl1pPr>
          </a:lstStyle>
          <a:p>
            <a:endParaRPr lang="ru-RU"/>
          </a:p>
        </p:txBody>
      </p:sp>
      <p:sp>
        <p:nvSpPr>
          <p:cNvPr id="5"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fld id="{5B106E36-FD25-4E2D-B0AA-010F637433A0}" type="datetimeFigureOut">
              <a:rPr lang="ru-RU" smtClean="0"/>
              <a:pPr/>
              <a:t>03.12.2016</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fld id="{5B106E36-FD25-4E2D-B0AA-010F637433A0}" type="datetimeFigureOut">
              <a:rPr lang="ru-RU" smtClean="0"/>
              <a:pPr/>
              <a:t>03.12.2016</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fld id="{5B106E36-FD25-4E2D-B0AA-010F637433A0}" type="datetimeFigureOut">
              <a:rPr lang="ru-RU" smtClean="0"/>
              <a:pPr/>
              <a:t>03.12.2016</a:t>
            </a:fld>
            <a:endParaRPr lang="ru-RU"/>
          </a:p>
        </p:txBody>
      </p:sp>
      <p:sp>
        <p:nvSpPr>
          <p:cNvPr id="6" name="Footer Placeholder 4"/>
          <p:cNvSpPr>
            <a:spLocks noGrp="1"/>
          </p:cNvSpPr>
          <p:nvPr>
            <p:ph type="ftr" sz="quarter" idx="11"/>
          </p:nvPr>
        </p:nvSpPr>
        <p:spPr/>
        <p:txBody>
          <a:bodyPr/>
          <a:lstStyle>
            <a:lvl1pPr>
              <a:defRPr/>
            </a:lvl1pPr>
          </a:lstStyle>
          <a:p>
            <a:endParaRPr lang="ru-RU"/>
          </a:p>
        </p:txBody>
      </p:sp>
      <p:sp>
        <p:nvSpPr>
          <p:cNvPr id="7"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fld id="{5B106E36-FD25-4E2D-B0AA-010F637433A0}" type="datetimeFigureOut">
              <a:rPr lang="ru-RU" smtClean="0"/>
              <a:pPr/>
              <a:t>03.12.2016</a:t>
            </a:fld>
            <a:endParaRPr lang="ru-RU"/>
          </a:p>
        </p:txBody>
      </p:sp>
      <p:sp>
        <p:nvSpPr>
          <p:cNvPr id="8" name="Footer Placeholder 4"/>
          <p:cNvSpPr>
            <a:spLocks noGrp="1"/>
          </p:cNvSpPr>
          <p:nvPr>
            <p:ph type="ftr" sz="quarter" idx="11"/>
          </p:nvPr>
        </p:nvSpPr>
        <p:spPr/>
        <p:txBody>
          <a:bodyPr/>
          <a:lstStyle>
            <a:lvl1pPr>
              <a:defRPr/>
            </a:lvl1pPr>
          </a:lstStyle>
          <a:p>
            <a:endParaRPr lang="ru-RU"/>
          </a:p>
        </p:txBody>
      </p:sp>
      <p:sp>
        <p:nvSpPr>
          <p:cNvPr id="9"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fld id="{5B106E36-FD25-4E2D-B0AA-010F637433A0}" type="datetimeFigureOut">
              <a:rPr lang="ru-RU" smtClean="0"/>
              <a:pPr/>
              <a:t>03.12.2016</a:t>
            </a:fld>
            <a:endParaRPr lang="ru-RU"/>
          </a:p>
        </p:txBody>
      </p:sp>
      <p:sp>
        <p:nvSpPr>
          <p:cNvPr id="4" name="Footer Placeholder 4"/>
          <p:cNvSpPr>
            <a:spLocks noGrp="1"/>
          </p:cNvSpPr>
          <p:nvPr>
            <p:ph type="ftr" sz="quarter" idx="11"/>
          </p:nvPr>
        </p:nvSpPr>
        <p:spPr/>
        <p:txBody>
          <a:bodyPr/>
          <a:lstStyle>
            <a:lvl1pPr>
              <a:defRPr/>
            </a:lvl1pPr>
          </a:lstStyle>
          <a:p>
            <a:endParaRPr lang="ru-RU"/>
          </a:p>
        </p:txBody>
      </p:sp>
      <p:sp>
        <p:nvSpPr>
          <p:cNvPr id="5"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B106E36-FD25-4E2D-B0AA-010F637433A0}" type="datetimeFigureOut">
              <a:rPr lang="ru-RU" smtClean="0"/>
              <a:pPr/>
              <a:t>03.12.2016</a:t>
            </a:fld>
            <a:endParaRPr lang="ru-RU"/>
          </a:p>
        </p:txBody>
      </p:sp>
      <p:sp>
        <p:nvSpPr>
          <p:cNvPr id="3" name="Footer Placeholder 4"/>
          <p:cNvSpPr>
            <a:spLocks noGrp="1"/>
          </p:cNvSpPr>
          <p:nvPr>
            <p:ph type="ftr" sz="quarter" idx="11"/>
          </p:nvPr>
        </p:nvSpPr>
        <p:spPr/>
        <p:txBody>
          <a:bodyPr/>
          <a:lstStyle>
            <a:lvl1pPr>
              <a:defRPr/>
            </a:lvl1pPr>
          </a:lstStyle>
          <a:p>
            <a:endParaRPr lang="ru-RU"/>
          </a:p>
        </p:txBody>
      </p:sp>
      <p:sp>
        <p:nvSpPr>
          <p:cNvPr id="4"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fld id="{5B106E36-FD25-4E2D-B0AA-010F637433A0}" type="datetimeFigureOut">
              <a:rPr lang="ru-RU" smtClean="0"/>
              <a:pPr/>
              <a:t>03.12.2016</a:t>
            </a:fld>
            <a:endParaRPr lang="ru-RU"/>
          </a:p>
        </p:txBody>
      </p:sp>
      <p:sp>
        <p:nvSpPr>
          <p:cNvPr id="6" name="Footer Placeholder 4"/>
          <p:cNvSpPr>
            <a:spLocks noGrp="1"/>
          </p:cNvSpPr>
          <p:nvPr>
            <p:ph type="ftr" sz="quarter" idx="11"/>
          </p:nvPr>
        </p:nvSpPr>
        <p:spPr/>
        <p:txBody>
          <a:bodyPr/>
          <a:lstStyle>
            <a:lvl1pPr>
              <a:defRPr/>
            </a:lvl1pPr>
          </a:lstStyle>
          <a:p>
            <a:endParaRPr lang="ru-RU"/>
          </a:p>
        </p:txBody>
      </p:sp>
      <p:sp>
        <p:nvSpPr>
          <p:cNvPr id="7"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fld id="{5B106E36-FD25-4E2D-B0AA-010F637433A0}" type="datetimeFigureOut">
              <a:rPr lang="ru-RU" smtClean="0"/>
              <a:pPr/>
              <a:t>03.12.2016</a:t>
            </a:fld>
            <a:endParaRPr lang="ru-RU"/>
          </a:p>
        </p:txBody>
      </p:sp>
      <p:sp>
        <p:nvSpPr>
          <p:cNvPr id="6" name="Footer Placeholder 4"/>
          <p:cNvSpPr>
            <a:spLocks noGrp="1"/>
          </p:cNvSpPr>
          <p:nvPr>
            <p:ph type="ftr" sz="quarter" idx="11"/>
          </p:nvPr>
        </p:nvSpPr>
        <p:spPr/>
        <p:txBody>
          <a:bodyPr/>
          <a:lstStyle>
            <a:lvl1pPr>
              <a:defRPr/>
            </a:lvl1pPr>
          </a:lstStyle>
          <a:p>
            <a:endParaRPr lang="ru-RU"/>
          </a:p>
        </p:txBody>
      </p:sp>
      <p:sp>
        <p:nvSpPr>
          <p:cNvPr id="7"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Text Placeholder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fld id="{5B106E36-FD25-4E2D-B0AA-010F637433A0}" type="datetimeFigureOut">
              <a:rPr lang="ru-RU" smtClean="0"/>
              <a:pPr/>
              <a:t>03.12.2016</a:t>
            </a:fld>
            <a:endParaRPr lang="ru-RU"/>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endParaRPr lang="ru-RU"/>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Lst>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itchFamily="34" charset="0"/>
        </a:defRPr>
      </a:lvl2pPr>
      <a:lvl3pPr algn="l" rtl="0" eaLnBrk="1" fontAlgn="base" hangingPunct="1">
        <a:lnSpc>
          <a:spcPct val="90000"/>
        </a:lnSpc>
        <a:spcBef>
          <a:spcPct val="0"/>
        </a:spcBef>
        <a:spcAft>
          <a:spcPct val="0"/>
        </a:spcAft>
        <a:defRPr sz="4400">
          <a:solidFill>
            <a:schemeClr val="tx1"/>
          </a:solidFill>
          <a:latin typeface="Calibri Light" pitchFamily="34" charset="0"/>
        </a:defRPr>
      </a:lvl3pPr>
      <a:lvl4pPr algn="l" rtl="0" eaLnBrk="1" fontAlgn="base" hangingPunct="1">
        <a:lnSpc>
          <a:spcPct val="90000"/>
        </a:lnSpc>
        <a:spcBef>
          <a:spcPct val="0"/>
        </a:spcBef>
        <a:spcAft>
          <a:spcPct val="0"/>
        </a:spcAft>
        <a:defRPr sz="4400">
          <a:solidFill>
            <a:schemeClr val="tx1"/>
          </a:solidFill>
          <a:latin typeface="Calibri Light" pitchFamily="34" charset="0"/>
        </a:defRPr>
      </a:lvl4pPr>
      <a:lvl5pPr algn="l" rtl="0" eaLnBrk="1" fontAlgn="base" hangingPunct="1">
        <a:lnSpc>
          <a:spcPct val="90000"/>
        </a:lnSpc>
        <a:spcBef>
          <a:spcPct val="0"/>
        </a:spcBef>
        <a:spcAft>
          <a:spcPct val="0"/>
        </a:spcAft>
        <a:defRPr sz="4400">
          <a:solidFill>
            <a:schemeClr val="tx1"/>
          </a:solidFill>
          <a:latin typeface="Calibri Light"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1" fontAlgn="base" hangingPunct="1">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http://www.fos.ru/matemat/image/9258/image004.gif"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http://www.fos.ru/matemat/image/9258/image004.gif" TargetMode="Externa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sz="3600" dirty="0" smtClean="0">
                <a:latin typeface="Times New Roman" pitchFamily="18" charset="0"/>
                <a:cs typeface="Times New Roman" pitchFamily="18" charset="0"/>
              </a:rPr>
              <a:t>VIII Региональный конкурс творческих работ «Математика в моей жизни»</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Математика в моей будущей профессии</a:t>
            </a:r>
            <a:endParaRPr lang="ru-RU"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928794" y="4000504"/>
            <a:ext cx="6915176" cy="2441116"/>
          </a:xfrm>
        </p:spPr>
        <p:txBody>
          <a:bodyPr>
            <a:normAutofit lnSpcReduction="10000"/>
          </a:bodyPr>
          <a:lstStyle/>
          <a:p>
            <a:r>
              <a:rPr lang="ru-RU" dirty="0" smtClean="0">
                <a:latin typeface="Times New Roman" pitchFamily="18" charset="0"/>
                <a:cs typeface="Times New Roman" pitchFamily="18" charset="0"/>
              </a:rPr>
              <a:t>Творческая работа выполнена учащимися 9 класса </a:t>
            </a:r>
          </a:p>
          <a:p>
            <a:r>
              <a:rPr lang="ru-RU" dirty="0" smtClean="0">
                <a:latin typeface="Times New Roman" pitchFamily="18" charset="0"/>
                <a:cs typeface="Times New Roman" pitchFamily="18" charset="0"/>
              </a:rPr>
              <a:t>МБОУ- ООШ с. Львовка  </a:t>
            </a:r>
            <a:r>
              <a:rPr lang="ru-RU" dirty="0" err="1" smtClean="0">
                <a:latin typeface="Times New Roman" pitchFamily="18" charset="0"/>
                <a:cs typeface="Times New Roman" pitchFamily="18" charset="0"/>
              </a:rPr>
              <a:t>Аркадакского</a:t>
            </a:r>
            <a:r>
              <a:rPr lang="ru-RU" dirty="0" smtClean="0">
                <a:latin typeface="Times New Roman" pitchFamily="18" charset="0"/>
                <a:cs typeface="Times New Roman" pitchFamily="18" charset="0"/>
              </a:rPr>
              <a:t> района Саратовской области </a:t>
            </a:r>
          </a:p>
          <a:p>
            <a:r>
              <a:rPr lang="ru-RU" dirty="0" smtClean="0">
                <a:latin typeface="Times New Roman" pitchFamily="18" charset="0"/>
                <a:cs typeface="Times New Roman" pitchFamily="18" charset="0"/>
              </a:rPr>
              <a:t>Сергеев Николай, </a:t>
            </a:r>
            <a:r>
              <a:rPr lang="ru-RU" dirty="0" err="1" smtClean="0">
                <a:latin typeface="Times New Roman" pitchFamily="18" charset="0"/>
                <a:cs typeface="Times New Roman" pitchFamily="18" charset="0"/>
              </a:rPr>
              <a:t>Шебалова</a:t>
            </a:r>
            <a:r>
              <a:rPr lang="ru-RU" dirty="0" smtClean="0">
                <a:latin typeface="Times New Roman" pitchFamily="18" charset="0"/>
                <a:cs typeface="Times New Roman" pitchFamily="18" charset="0"/>
              </a:rPr>
              <a:t> Татьяна</a:t>
            </a:r>
          </a:p>
          <a:p>
            <a:r>
              <a:rPr lang="ru-RU" dirty="0" smtClean="0">
                <a:latin typeface="Times New Roman" pitchFamily="18" charset="0"/>
                <a:cs typeface="Times New Roman" pitchFamily="18" charset="0"/>
              </a:rPr>
              <a:t>Руководитель: Кошелева Лидия Анатольевна</a:t>
            </a:r>
          </a:p>
          <a:p>
            <a:r>
              <a:rPr lang="ru-RU" b="1" dirty="0" smtClean="0">
                <a:latin typeface="Times New Roman" pitchFamily="18" charset="0"/>
                <a:cs typeface="Times New Roman" pitchFamily="18" charset="0"/>
              </a:rPr>
              <a:t>2016 г.</a:t>
            </a:r>
          </a:p>
        </p:txBody>
      </p:sp>
      <p:pic>
        <p:nvPicPr>
          <p:cNvPr id="6" name="Picture 8"/>
          <p:cNvPicPr>
            <a:picLocks noChangeAspect="1" noChangeArrowheads="1"/>
          </p:cNvPicPr>
          <p:nvPr/>
        </p:nvPicPr>
        <p:blipFill>
          <a:blip r:embed="rId2"/>
          <a:srcRect/>
          <a:stretch>
            <a:fillRect/>
          </a:stretch>
        </p:blipFill>
        <p:spPr bwMode="auto">
          <a:xfrm>
            <a:off x="357158" y="4000504"/>
            <a:ext cx="1652577" cy="1942984"/>
          </a:xfrm>
          <a:prstGeom prst="rect">
            <a:avLst/>
          </a:prstGeom>
          <a:noFill/>
          <a:ln w="9525">
            <a:noFill/>
            <a:miter lim="800000"/>
            <a:headEnd/>
            <a:tailEnd/>
          </a:ln>
        </p:spPr>
      </p:pic>
      <p:pic>
        <p:nvPicPr>
          <p:cNvPr id="7" name="Picture 9" descr="j0239929"/>
          <p:cNvPicPr>
            <a:picLocks noChangeAspect="1" noChangeArrowheads="1"/>
          </p:cNvPicPr>
          <p:nvPr/>
        </p:nvPicPr>
        <p:blipFill>
          <a:blip r:embed="rId3"/>
          <a:srcRect/>
          <a:stretch>
            <a:fillRect/>
          </a:stretch>
        </p:blipFill>
        <p:spPr bwMode="auto">
          <a:xfrm rot="925180">
            <a:off x="7564888" y="-125838"/>
            <a:ext cx="1405553" cy="1495791"/>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solidFill>
                  <a:srgbClr val="FF0000"/>
                </a:solidFill>
              </a:rPr>
              <a:t>Немного о юристе…</a:t>
            </a:r>
            <a:endParaRPr lang="ru-RU" b="1" dirty="0">
              <a:solidFill>
                <a:srgbClr val="FF0000"/>
              </a:solidFill>
            </a:endParaRPr>
          </a:p>
        </p:txBody>
      </p:sp>
      <p:sp>
        <p:nvSpPr>
          <p:cNvPr id="3" name="Содержимое 2"/>
          <p:cNvSpPr>
            <a:spLocks noGrp="1"/>
          </p:cNvSpPr>
          <p:nvPr>
            <p:ph idx="1"/>
          </p:nvPr>
        </p:nvSpPr>
        <p:spPr/>
        <p:txBody>
          <a:bodyPr/>
          <a:lstStyle/>
          <a:p>
            <a:pPr>
              <a:buNone/>
            </a:pPr>
            <a:r>
              <a:rPr lang="ru-RU" dirty="0" smtClean="0"/>
              <a:t> </a:t>
            </a:r>
            <a:r>
              <a:rPr lang="ru-RU" b="1" dirty="0" smtClean="0">
                <a:solidFill>
                  <a:srgbClr val="FF0000"/>
                </a:solidFill>
              </a:rPr>
              <a:t>Юрист – профессия достойных.</a:t>
            </a:r>
          </a:p>
          <a:p>
            <a:pPr>
              <a:buNone/>
            </a:pPr>
            <a:r>
              <a:rPr lang="ru-RU" b="1" dirty="0" smtClean="0">
                <a:solidFill>
                  <a:srgbClr val="FF0000"/>
                </a:solidFill>
              </a:rPr>
              <a:t> Она для смелых, непреклонных!</a:t>
            </a:r>
          </a:p>
          <a:p>
            <a:pPr>
              <a:buNone/>
            </a:pPr>
            <a:r>
              <a:rPr lang="ru-RU" b="1" dirty="0" smtClean="0">
                <a:solidFill>
                  <a:srgbClr val="FF0000"/>
                </a:solidFill>
              </a:rPr>
              <a:t> Законы Ома и Ньютона ты можешь и не соблюдать, </a:t>
            </a:r>
          </a:p>
          <a:p>
            <a:pPr>
              <a:buNone/>
            </a:pPr>
            <a:r>
              <a:rPr lang="ru-RU" b="1" dirty="0" smtClean="0">
                <a:solidFill>
                  <a:srgbClr val="FF0000"/>
                </a:solidFill>
              </a:rPr>
              <a:t> Но букву твёрдую закона</a:t>
            </a:r>
          </a:p>
          <a:p>
            <a:pPr>
              <a:buNone/>
            </a:pPr>
            <a:r>
              <a:rPr lang="ru-RU" b="1" dirty="0" smtClean="0">
                <a:solidFill>
                  <a:srgbClr val="FF0000"/>
                </a:solidFill>
              </a:rPr>
              <a:t> Не смей, товарищ, преступать!</a:t>
            </a:r>
            <a:endParaRPr lang="ru-RU" b="1" dirty="0">
              <a:solidFill>
                <a:srgbClr val="FF0000"/>
              </a:solidFill>
            </a:endParaRPr>
          </a:p>
        </p:txBody>
      </p:sp>
      <p:pic>
        <p:nvPicPr>
          <p:cNvPr id="4" name="Picture 4"/>
          <p:cNvPicPr>
            <a:picLocks noChangeAspect="1" noChangeArrowheads="1"/>
          </p:cNvPicPr>
          <p:nvPr/>
        </p:nvPicPr>
        <p:blipFill>
          <a:blip r:embed="rId2"/>
          <a:srcRect/>
          <a:stretch>
            <a:fillRect/>
          </a:stretch>
        </p:blipFill>
        <p:spPr>
          <a:xfrm>
            <a:off x="5786446" y="4000504"/>
            <a:ext cx="2928926" cy="2535238"/>
          </a:xfrm>
          <a:prstGeom prst="rect">
            <a:avLst/>
          </a:prstGeom>
        </p:spPr>
      </p:pic>
    </p:spTree>
  </p:cSld>
  <p:clrMapOvr>
    <a:masterClrMapping/>
  </p:clrMapOvr>
  <p:transition>
    <p:cut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600" b="1" dirty="0" smtClean="0">
                <a:solidFill>
                  <a:srgbClr val="FF0000"/>
                </a:solidFill>
                <a:latin typeface="Times New Roman" pitchFamily="18" charset="0"/>
                <a:cs typeface="Times New Roman" pitchFamily="18" charset="0"/>
              </a:rPr>
              <a:t>Математика в моей будущей профессии</a:t>
            </a:r>
            <a:endParaRPr lang="ru-RU" sz="20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143372" y="1646237"/>
            <a:ext cx="4543428" cy="1782763"/>
          </a:xfrm>
        </p:spPr>
        <p:txBody>
          <a:bodyPr>
            <a:normAutofit fontScale="25000" lnSpcReduction="20000"/>
          </a:bodyPr>
          <a:lstStyle/>
          <a:p>
            <a:r>
              <a:rPr lang="ru-RU" sz="7200" dirty="0" smtClean="0">
                <a:latin typeface="Times New Roman" pitchFamily="18" charset="0"/>
                <a:cs typeface="Times New Roman" pitchFamily="18" charset="0"/>
              </a:rPr>
              <a:t>Рассказывает </a:t>
            </a:r>
            <a:r>
              <a:rPr lang="ru-RU" sz="7200" dirty="0" err="1" smtClean="0">
                <a:latin typeface="Times New Roman" pitchFamily="18" charset="0"/>
                <a:cs typeface="Times New Roman" pitchFamily="18" charset="0"/>
              </a:rPr>
              <a:t>Шебалова</a:t>
            </a:r>
            <a:r>
              <a:rPr lang="ru-RU" sz="7200" dirty="0" smtClean="0">
                <a:latin typeface="Times New Roman" pitchFamily="18" charset="0"/>
                <a:cs typeface="Times New Roman" pitchFamily="18" charset="0"/>
              </a:rPr>
              <a:t> Татьяна. Моя будущая профессия- юрист. </a:t>
            </a:r>
            <a:r>
              <a:rPr lang="ru-RU" sz="6400" dirty="0" smtClean="0">
                <a:latin typeface="Times New Roman" pitchFamily="18" charset="0"/>
                <a:cs typeface="Times New Roman" pitchFamily="18" charset="0"/>
              </a:rPr>
              <a:t> Эта  профессия – сложная, нужная и интересная</a:t>
            </a:r>
            <a:r>
              <a:rPr lang="ru-RU" sz="5600" dirty="0" smtClean="0">
                <a:latin typeface="Times New Roman" pitchFamily="18" charset="0"/>
                <a:cs typeface="Times New Roman" pitchFamily="18" charset="0"/>
              </a:rPr>
              <a:t>. Ч</a:t>
            </a:r>
            <a:r>
              <a:rPr lang="ru-RU" sz="7200" dirty="0" smtClean="0">
                <a:latin typeface="Times New Roman" pitchFamily="18" charset="0"/>
                <a:cs typeface="Times New Roman" pitchFamily="18" charset="0"/>
              </a:rPr>
              <a:t>тобы раскрыть преступление нужно уметь решать логические задачи, ,а также знать законы. Каждое преступление имеет свою статью, номер,  под каким она идёт. Важно знать и  бухгалтерское дело, так как бывают не только уголовные, но и экономические преступления. А в каждой экономике всегда есть математика. Как и в любой другой профессии юристы сдают постоянно отчёты, где выводят проценты раскрытых преступлений. Проценты  изучаются в 6 классе на уроках  математики. </a:t>
            </a:r>
          </a:p>
          <a:p>
            <a:r>
              <a:rPr lang="ru-RU" sz="7200" dirty="0" smtClean="0">
                <a:latin typeface="Times New Roman" pitchFamily="18" charset="0"/>
                <a:cs typeface="Times New Roman" pitchFamily="18" charset="0"/>
              </a:rPr>
              <a:t>В моей будущей профессии  будут часто встречаться числа. Так как они очень важны не только для юриста,  но многим другим профессиональным работникам. Я считаю, что не только моя будущая профессия нуждается в математике, но и все профессии на Земле. </a:t>
            </a:r>
          </a:p>
          <a:p>
            <a:endParaRPr lang="ru-RU" dirty="0">
              <a:solidFill>
                <a:srgbClr val="FFFF00"/>
              </a:solidFill>
            </a:endParaRPr>
          </a:p>
        </p:txBody>
      </p:sp>
      <p:pic>
        <p:nvPicPr>
          <p:cNvPr id="1026" name="Picture 2" descr="F:\с компа\мат-ка в проф-ии\j6_O1TzxZJA.jpg"/>
          <p:cNvPicPr>
            <a:picLocks noChangeAspect="1" noChangeArrowheads="1"/>
          </p:cNvPicPr>
          <p:nvPr/>
        </p:nvPicPr>
        <p:blipFill>
          <a:blip r:embed="rId2"/>
          <a:srcRect/>
          <a:stretch>
            <a:fillRect/>
          </a:stretch>
        </p:blipFill>
        <p:spPr bwMode="auto">
          <a:xfrm>
            <a:off x="500034" y="4214818"/>
            <a:ext cx="3000396" cy="2250297"/>
          </a:xfrm>
          <a:prstGeom prst="rect">
            <a:avLst/>
          </a:prstGeom>
          <a:noFill/>
        </p:spPr>
      </p:pic>
      <p:pic>
        <p:nvPicPr>
          <p:cNvPr id="1027" name="Picture 3" descr="F:\с компа\мат-ка в проф-ии\lidogeneratsiya-dlya-yuristov.jpg"/>
          <p:cNvPicPr>
            <a:picLocks noChangeAspect="1" noChangeArrowheads="1"/>
          </p:cNvPicPr>
          <p:nvPr/>
        </p:nvPicPr>
        <p:blipFill>
          <a:blip r:embed="rId3" cstate="print"/>
          <a:srcRect/>
          <a:stretch>
            <a:fillRect/>
          </a:stretch>
        </p:blipFill>
        <p:spPr bwMode="auto">
          <a:xfrm>
            <a:off x="357158" y="1571613"/>
            <a:ext cx="3071834" cy="2047890"/>
          </a:xfrm>
          <a:prstGeom prst="rect">
            <a:avLst/>
          </a:prstGeom>
          <a:noFill/>
        </p:spPr>
      </p:pic>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altLang="ru-RU" sz="2800" b="1" dirty="0" smtClean="0">
                <a:latin typeface="Times New Roman" pitchFamily="18" charset="0"/>
                <a:cs typeface="Times New Roman" pitchFamily="18" charset="0"/>
              </a:rPr>
              <a:t>Рассказ о об использовании математических знаний в профессии штукатура-маляра</a:t>
            </a:r>
            <a:endParaRPr lang="ru-RU" sz="2800" b="1"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70000" lnSpcReduction="20000"/>
          </a:bodyPr>
          <a:lstStyle/>
          <a:p>
            <a:pPr>
              <a:lnSpc>
                <a:spcPct val="80000"/>
              </a:lnSpc>
              <a:buNone/>
            </a:pPr>
            <a:r>
              <a:rPr lang="ru-RU" altLang="ru-RU" sz="3100" dirty="0" smtClean="0">
                <a:latin typeface="Times New Roman" pitchFamily="18" charset="0"/>
                <a:cs typeface="Times New Roman" pitchFamily="18" charset="0"/>
              </a:rPr>
              <a:t>Рассказывает </a:t>
            </a:r>
            <a:r>
              <a:rPr lang="ru-RU" altLang="ru-RU" sz="3100" dirty="0" err="1" smtClean="0">
                <a:latin typeface="Times New Roman" pitchFamily="18" charset="0"/>
                <a:cs typeface="Times New Roman" pitchFamily="18" charset="0"/>
              </a:rPr>
              <a:t>Шебалова</a:t>
            </a:r>
            <a:r>
              <a:rPr lang="ru-RU" altLang="ru-RU" sz="3100" dirty="0" smtClean="0">
                <a:latin typeface="Times New Roman" pitchFamily="18" charset="0"/>
                <a:cs typeface="Times New Roman" pitchFamily="18" charset="0"/>
              </a:rPr>
              <a:t> Татьяна.  </a:t>
            </a:r>
          </a:p>
          <a:p>
            <a:pPr>
              <a:lnSpc>
                <a:spcPct val="80000"/>
              </a:lnSpc>
              <a:buNone/>
            </a:pPr>
            <a:r>
              <a:rPr lang="ru-RU" altLang="ru-RU" sz="3100" dirty="0" smtClean="0">
                <a:latin typeface="Times New Roman" pitchFamily="18" charset="0"/>
                <a:cs typeface="Times New Roman" pitchFamily="18" charset="0"/>
              </a:rPr>
              <a:t>Моя  соседка по специальности - штукатур-маляр. Она раньше жила в г. Балашове. Ей приходилось выполнять  различные виды отделочных и малярных работ, занималась также  ремонтом наружных и внутренних поверхностей зданий, подбирала составы подходящего качества и цвета. Подготавливала растворы, работала с различными видами штукатурки, облицовывала стены плиткой, занималась окраской, оклейкой обоями.</a:t>
            </a:r>
          </a:p>
          <a:p>
            <a:pPr>
              <a:lnSpc>
                <a:spcPct val="80000"/>
              </a:lnSpc>
              <a:buNone/>
            </a:pPr>
            <a:r>
              <a:rPr lang="ru-RU" altLang="ru-RU" sz="3100" dirty="0" smtClean="0">
                <a:latin typeface="Times New Roman" pitchFamily="18" charset="0"/>
                <a:cs typeface="Times New Roman" pitchFamily="18" charset="0"/>
              </a:rPr>
              <a:t>		Моей соседке была  математика нужна, чтобы правильно рассчитать количество краски, </a:t>
            </a:r>
            <a:r>
              <a:rPr lang="ru-RU" altLang="ru-RU" sz="3100" dirty="0" err="1" smtClean="0">
                <a:latin typeface="Times New Roman" pitchFamily="18" charset="0"/>
                <a:cs typeface="Times New Roman" pitchFamily="18" charset="0"/>
              </a:rPr>
              <a:t>колора</a:t>
            </a:r>
            <a:r>
              <a:rPr lang="ru-RU" altLang="ru-RU" sz="3100" dirty="0" smtClean="0">
                <a:latin typeface="Times New Roman" pitchFamily="18" charset="0"/>
                <a:cs typeface="Times New Roman" pitchFamily="18" charset="0"/>
              </a:rPr>
              <a:t>, количество обоев. Для этого ей надо было измерить площадь стен и потолка. Без знаний математики в этом деле просто не обойтись. Например, чтобы оклеить комнату, она должна произвести расчёт площади поверхности оклеиваемых стен, а только затем выписать необходимое количество  рулонов обоев.  Длина рулона и ширина различны.  А чтобы подготовить стены к покраске, необходимо рассчитать количество цемента, раствора для замазки.</a:t>
            </a:r>
          </a:p>
          <a:p>
            <a:endParaRPr lang="ru-RU" dirty="0"/>
          </a:p>
        </p:txBody>
      </p:sp>
    </p:spTree>
  </p:cSld>
  <p:clrMapOvr>
    <a:masterClrMapping/>
  </p:clrMapOvr>
  <p:transition>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14291"/>
            <a:ext cx="7886700" cy="1143008"/>
          </a:xfrm>
        </p:spPr>
        <p:txBody>
          <a:bodyPr>
            <a:normAutofit fontScale="90000"/>
          </a:bodyPr>
          <a:lstStyle/>
          <a:p>
            <a:pPr algn="ctr"/>
            <a:r>
              <a:rPr lang="ru-RU" sz="4000" dirty="0" smtClean="0">
                <a:latin typeface="Times New Roman" pitchFamily="18" charset="0"/>
                <a:cs typeface="Times New Roman" pitchFamily="18" charset="0"/>
              </a:rPr>
              <a:t/>
            </a:r>
            <a:br>
              <a:rPr lang="ru-RU" sz="4000" dirty="0" smtClean="0">
                <a:latin typeface="Times New Roman" pitchFamily="18" charset="0"/>
                <a:cs typeface="Times New Roman" pitchFamily="18" charset="0"/>
              </a:rPr>
            </a:br>
            <a:r>
              <a:rPr lang="ru-RU" sz="4000" dirty="0" smtClean="0">
                <a:latin typeface="Times New Roman" pitchFamily="18" charset="0"/>
                <a:cs typeface="Times New Roman" pitchFamily="18" charset="0"/>
              </a:rPr>
              <a:t>Рассказывает Николай Сергеев. Моя будущая профессия – автомеханик </a:t>
            </a:r>
            <a:r>
              <a:rPr lang="ru-RU" dirty="0" smtClean="0"/>
              <a:t/>
            </a:r>
            <a:br>
              <a:rPr lang="ru-RU" dirty="0" smtClean="0"/>
            </a:br>
            <a:endParaRPr lang="ru-RU" dirty="0"/>
          </a:p>
        </p:txBody>
      </p:sp>
      <p:sp>
        <p:nvSpPr>
          <p:cNvPr id="3" name="Содержимое 2"/>
          <p:cNvSpPr>
            <a:spLocks noGrp="1"/>
          </p:cNvSpPr>
          <p:nvPr>
            <p:ph sz="half" idx="1"/>
          </p:nvPr>
        </p:nvSpPr>
        <p:spPr>
          <a:xfrm>
            <a:off x="285720" y="1643050"/>
            <a:ext cx="4229130" cy="4857784"/>
          </a:xfrm>
        </p:spPr>
        <p:txBody>
          <a:bodyPr>
            <a:normAutofit fontScale="55000" lnSpcReduction="20000"/>
          </a:bodyPr>
          <a:lstStyle/>
          <a:p>
            <a:pPr marL="163513" indent="-163513" algn="just"/>
            <a:r>
              <a:rPr lang="ru-RU" sz="3300" b="1" dirty="0" smtClean="0">
                <a:latin typeface="Times New Roman" pitchFamily="18" charset="0"/>
                <a:cs typeface="Times New Roman" pitchFamily="18" charset="0"/>
              </a:rPr>
              <a:t>Автомеханик</a:t>
            </a:r>
            <a:r>
              <a:rPr lang="ru-RU" sz="3300" dirty="0" smtClean="0">
                <a:latin typeface="Times New Roman" pitchFamily="18" charset="0"/>
                <a:cs typeface="Times New Roman" pitchFamily="18" charset="0"/>
              </a:rPr>
              <a:t> – это рабочий широкого профиля, который выполняет операции по техническому обслуживанию и ремонту автотранспортных средств, контролирует техническое состояние автомобилей с помощью диагностического оборудования и приборов, управляет автотранспортными средствами.</a:t>
            </a:r>
            <a:r>
              <a:rPr lang="ru-RU" sz="3300" b="1" dirty="0" smtClean="0">
                <a:latin typeface="Times New Roman" pitchFamily="18" charset="0"/>
                <a:cs typeface="Times New Roman" pitchFamily="18" charset="0"/>
              </a:rPr>
              <a:t> Автомеханик должен иметь </a:t>
            </a:r>
            <a:r>
              <a:rPr lang="ru-RU" sz="3300" dirty="0" smtClean="0">
                <a:latin typeface="Times New Roman" pitchFamily="18" charset="0"/>
                <a:cs typeface="Times New Roman" pitchFamily="18" charset="0"/>
              </a:rPr>
              <a:t>базовые знания не только по </a:t>
            </a:r>
            <a:r>
              <a:rPr lang="ru-RU" sz="3300" b="1" dirty="0" smtClean="0">
                <a:latin typeface="Times New Roman" pitchFamily="18" charset="0"/>
                <a:cs typeface="Times New Roman" pitchFamily="18" charset="0"/>
              </a:rPr>
              <a:t>математике, но и по </a:t>
            </a:r>
            <a:r>
              <a:rPr lang="ru-RU" sz="3300" dirty="0" smtClean="0">
                <a:latin typeface="Times New Roman" pitchFamily="18" charset="0"/>
                <a:cs typeface="Times New Roman" pitchFamily="18" charset="0"/>
              </a:rPr>
              <a:t>физике, черчению и прикладной механике. Знать устройство, технические характеристики и принципы действия обслуживаемых приборов, датчиков. Понимать виды и причины их повреждений, правила ремонта оборудования. </a:t>
            </a:r>
          </a:p>
          <a:p>
            <a:pPr marL="163513" indent="-163513" algn="just"/>
            <a:endParaRPr lang="ru-RU" sz="3300" dirty="0" smtClean="0">
              <a:latin typeface="Times New Roman" pitchFamily="18" charset="0"/>
              <a:cs typeface="Times New Roman" pitchFamily="18" charset="0"/>
            </a:endParaRPr>
          </a:p>
          <a:p>
            <a:pPr marL="163513" indent="-163513" algn="just"/>
            <a:r>
              <a:rPr lang="ru-RU" sz="3300" dirty="0" smtClean="0">
                <a:latin typeface="Times New Roman" pitchFamily="18" charset="0"/>
                <a:cs typeface="Times New Roman" pitchFamily="18" charset="0"/>
              </a:rPr>
              <a:t>Осваивать профессию рекомендуется людям физически выносливым, аккуратным, внимательным, обладающим хорошей реакцией.</a:t>
            </a:r>
          </a:p>
          <a:p>
            <a:endParaRPr lang="ru-RU" dirty="0" smtClean="0"/>
          </a:p>
          <a:p>
            <a:endParaRPr lang="ru-RU" dirty="0"/>
          </a:p>
        </p:txBody>
      </p:sp>
      <p:pic>
        <p:nvPicPr>
          <p:cNvPr id="1027" name="Picture 3" descr="C:\Users\user\Desktop\с компа\мат-ка в проф-ии\17051052.jpg"/>
          <p:cNvPicPr>
            <a:picLocks noGrp="1" noChangeAspect="1" noChangeArrowheads="1"/>
          </p:cNvPicPr>
          <p:nvPr>
            <p:ph sz="half" idx="2"/>
          </p:nvPr>
        </p:nvPicPr>
        <p:blipFill>
          <a:blip r:embed="rId2" cstate="print"/>
          <a:srcRect/>
          <a:stretch>
            <a:fillRect/>
          </a:stretch>
        </p:blipFill>
        <p:spPr bwMode="auto">
          <a:xfrm>
            <a:off x="4857752" y="1428736"/>
            <a:ext cx="2191934" cy="2922578"/>
          </a:xfrm>
          <a:prstGeom prst="rect">
            <a:avLst/>
          </a:prstGeom>
          <a:noFill/>
        </p:spPr>
      </p:pic>
      <p:pic>
        <p:nvPicPr>
          <p:cNvPr id="1028" name="Picture 4" descr="C:\Users\user\Desktop\с компа\мат-ка в проф-ии\avtomekh.jpg"/>
          <p:cNvPicPr>
            <a:picLocks noChangeAspect="1" noChangeArrowheads="1"/>
          </p:cNvPicPr>
          <p:nvPr/>
        </p:nvPicPr>
        <p:blipFill>
          <a:blip r:embed="rId3" cstate="print"/>
          <a:srcRect/>
          <a:stretch>
            <a:fillRect/>
          </a:stretch>
        </p:blipFill>
        <p:spPr bwMode="auto">
          <a:xfrm>
            <a:off x="5929322" y="4572008"/>
            <a:ext cx="3011934" cy="2235031"/>
          </a:xfrm>
          <a:prstGeom prst="rect">
            <a:avLst/>
          </a:prstGeom>
          <a:noFill/>
        </p:spPr>
      </p:pic>
      <p:pic>
        <p:nvPicPr>
          <p:cNvPr id="1029" name="Picture 5" descr="C:\Users\user\Desktop\с компа\мат-ка в проф-ии\d0e0c648802941d88f2bdc840247503a.jpg"/>
          <p:cNvPicPr>
            <a:picLocks noChangeAspect="1" noChangeArrowheads="1"/>
          </p:cNvPicPr>
          <p:nvPr/>
        </p:nvPicPr>
        <p:blipFill>
          <a:blip r:embed="rId4" cstate="print"/>
          <a:srcRect/>
          <a:stretch>
            <a:fillRect/>
          </a:stretch>
        </p:blipFill>
        <p:spPr bwMode="auto">
          <a:xfrm>
            <a:off x="6786578" y="1357298"/>
            <a:ext cx="2087995" cy="1390637"/>
          </a:xfrm>
          <a:prstGeom prst="rect">
            <a:avLst/>
          </a:prstGeom>
          <a:noFill/>
        </p:spPr>
      </p:pic>
    </p:spTree>
  </p:cSld>
  <p:clrMapOvr>
    <a:masterClrMapping/>
  </p:clrMapOvr>
  <p:transition>
    <p:wipe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latin typeface="Times New Roman" pitchFamily="18" charset="0"/>
                <a:cs typeface="Times New Roman" pitchFamily="18" charset="0"/>
              </a:rPr>
              <a:t>Качества, интересы и склонности в профессии автомеханика: </a:t>
            </a: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600200"/>
            <a:ext cx="9258336" cy="5043510"/>
          </a:xfrm>
        </p:spPr>
        <p:txBody>
          <a:bodyPr>
            <a:normAutofit fontScale="62500" lnSpcReduction="20000"/>
          </a:bodyPr>
          <a:lstStyle/>
          <a:p>
            <a:r>
              <a:rPr lang="ru-RU" sz="3400" dirty="0" smtClean="0"/>
              <a:t>концентрация внимания, высокий уровень  устойчивости внимания;</a:t>
            </a:r>
          </a:p>
          <a:p>
            <a:r>
              <a:rPr lang="ru-RU" sz="3400" dirty="0" smtClean="0"/>
              <a:t>хорошее пространственное воображение, которое  изучает</a:t>
            </a:r>
          </a:p>
          <a:p>
            <a:pPr>
              <a:buNone/>
            </a:pPr>
            <a:r>
              <a:rPr lang="ru-RU" sz="3400" dirty="0" smtClean="0"/>
              <a:t>   раздел геометрии , называемый стереометрией. Ведь любой реальный </a:t>
            </a:r>
          </a:p>
          <a:p>
            <a:pPr>
              <a:buNone/>
            </a:pPr>
            <a:r>
              <a:rPr lang="ru-RU" sz="3400" dirty="0" smtClean="0"/>
              <a:t>   блок машины или механизма занимает какую-то часть пространства;</a:t>
            </a:r>
          </a:p>
          <a:p>
            <a:r>
              <a:rPr lang="ru-RU" sz="3400" dirty="0" smtClean="0"/>
              <a:t>хорошая моторная память;</a:t>
            </a:r>
          </a:p>
          <a:p>
            <a:r>
              <a:rPr lang="ru-RU" sz="3400" dirty="0" smtClean="0"/>
              <a:t>физическая сила и выносливость;</a:t>
            </a:r>
          </a:p>
          <a:p>
            <a:r>
              <a:rPr lang="ru-RU" sz="3400" dirty="0" smtClean="0"/>
              <a:t>развитая ручная моторика;</a:t>
            </a:r>
          </a:p>
          <a:p>
            <a:r>
              <a:rPr lang="ru-RU" sz="3400" dirty="0" smtClean="0"/>
              <a:t>хорошая координация движений;</a:t>
            </a:r>
          </a:p>
          <a:p>
            <a:r>
              <a:rPr lang="ru-RU" sz="3400" dirty="0" smtClean="0"/>
              <a:t>способность конструировать;</a:t>
            </a:r>
          </a:p>
          <a:p>
            <a:r>
              <a:rPr lang="ru-RU" sz="3400" dirty="0" smtClean="0"/>
              <a:t>аналитическое мышление;</a:t>
            </a:r>
          </a:p>
          <a:p>
            <a:r>
              <a:rPr lang="ru-RU" sz="3400" dirty="0" smtClean="0"/>
              <a:t>эмоциональная стабильность и надежность;</a:t>
            </a:r>
          </a:p>
          <a:p>
            <a:r>
              <a:rPr lang="ru-RU" sz="3400" dirty="0" smtClean="0"/>
              <a:t>упорство, настойчивость.</a:t>
            </a:r>
          </a:p>
          <a:p>
            <a:endParaRPr lang="ru-RU" dirty="0"/>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FF0000"/>
                </a:solidFill>
                <a:latin typeface="Times New Roman" pitchFamily="18" charset="0"/>
                <a:cs typeface="Times New Roman" pitchFamily="18" charset="0"/>
              </a:rPr>
              <a:t>Математика в профессии автомеханика</a:t>
            </a: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85000" lnSpcReduction="20000"/>
          </a:bodyPr>
          <a:lstStyle/>
          <a:p>
            <a:r>
              <a:rPr lang="ru-RU" dirty="0" smtClean="0">
                <a:latin typeface="Times New Roman" pitchFamily="18" charset="0"/>
                <a:cs typeface="Times New Roman" pitchFamily="18" charset="0"/>
              </a:rPr>
              <a:t>Математика в профессии автомеханика - скелет любого процесса. Математика в технических профессиях применяется постоянно. На первый взгляд кажется это странным, но тем не менее без математики автомеханику не обойтись, так как в перечень его обязанностей входят следующие пункты: </a:t>
            </a:r>
          </a:p>
          <a:p>
            <a:r>
              <a:rPr lang="ru-RU" dirty="0" smtClean="0">
                <a:latin typeface="Times New Roman" pitchFamily="18" charset="0"/>
                <a:cs typeface="Times New Roman" pitchFamily="18" charset="0"/>
              </a:rPr>
              <a:t>изготовление правильных шестерен, без базовых знаний в области геометрии не обойтись; </a:t>
            </a:r>
          </a:p>
          <a:p>
            <a:r>
              <a:rPr lang="ru-RU" dirty="0" smtClean="0">
                <a:latin typeface="Times New Roman" pitchFamily="18" charset="0"/>
                <a:cs typeface="Times New Roman" pitchFamily="18" charset="0"/>
              </a:rPr>
              <a:t>корректный подбор поршней к цилиндрам; </a:t>
            </a:r>
          </a:p>
          <a:p>
            <a:r>
              <a:rPr lang="ru-RU" dirty="0" smtClean="0">
                <a:latin typeface="Times New Roman" pitchFamily="18" charset="0"/>
                <a:cs typeface="Times New Roman" pitchFamily="18" charset="0"/>
              </a:rPr>
              <a:t>составление таблицы, в которой указывается максимально допустимый износ элементов двигателя.</a:t>
            </a:r>
          </a:p>
          <a:p>
            <a:r>
              <a:rPr lang="ru-RU" dirty="0" smtClean="0">
                <a:latin typeface="Times New Roman" pitchFamily="18" charset="0"/>
                <a:cs typeface="Times New Roman" pitchFamily="18" charset="0"/>
              </a:rPr>
              <a:t> Естественно, на этом обязанности автомеханика, связанные с математикой, не заканчиваются. </a:t>
            </a:r>
            <a:endParaRPr lang="ru-RU" dirty="0">
              <a:latin typeface="Times New Roman" pitchFamily="18" charset="0"/>
              <a:cs typeface="Times New Roman" pitchFamily="18" charset="0"/>
            </a:endParaRPr>
          </a:p>
        </p:txBody>
      </p:sp>
    </p:spTree>
  </p:cSld>
  <p:clrMapOvr>
    <a:masterClrMapping/>
  </p:clrMapOvr>
  <p:transition>
    <p:wipe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smtClean="0">
                <a:solidFill>
                  <a:srgbClr val="0000FF"/>
                </a:solidFill>
                <a:latin typeface="Times New Roman" pitchFamily="18" charset="0"/>
                <a:cs typeface="Times New Roman" pitchFamily="18" charset="0"/>
              </a:rPr>
              <a:t>Математика в профессии программиста</a:t>
            </a:r>
            <a:endParaRPr lang="ru-RU" b="1" dirty="0">
              <a:solidFill>
                <a:srgbClr val="0000FF"/>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92500" lnSpcReduction="10000"/>
          </a:bodyPr>
          <a:lstStyle/>
          <a:p>
            <a:r>
              <a:rPr lang="ru-RU" dirty="0" smtClean="0">
                <a:latin typeface="Times New Roman" pitchFamily="18" charset="0"/>
                <a:cs typeface="Times New Roman" pitchFamily="18" charset="0"/>
              </a:rPr>
              <a:t>Выпускник нашей школы Сергей  Петров  работает программистом. При встрече с ним мы выяснили следующее :</a:t>
            </a:r>
          </a:p>
          <a:p>
            <a:r>
              <a:rPr lang="ru-RU" dirty="0" smtClean="0">
                <a:latin typeface="Times New Roman" pitchFamily="18" charset="0"/>
                <a:cs typeface="Times New Roman" pitchFamily="18" charset="0"/>
              </a:rPr>
              <a:t>Во-первых, математика развивает мышление. </a:t>
            </a:r>
          </a:p>
          <a:p>
            <a:r>
              <a:rPr lang="ru-RU" dirty="0" smtClean="0">
                <a:latin typeface="Times New Roman" pitchFamily="18" charset="0"/>
                <a:cs typeface="Times New Roman" pitchFamily="18" charset="0"/>
              </a:rPr>
              <a:t>А во-вторых, в программистской практике существует широчайший спектр задач, требующих знаний математики. </a:t>
            </a:r>
          </a:p>
          <a:p>
            <a:r>
              <a:rPr lang="ru-RU" dirty="0" smtClean="0">
                <a:latin typeface="Times New Roman" pitchFamily="18" charset="0"/>
                <a:cs typeface="Times New Roman" pitchFamily="18" charset="0"/>
              </a:rPr>
              <a:t>Будущему программисту важно научиться думать, находить верные решения, «шевелить мозгами». И, конечно же, обязательно учитывать свои способности. Не стоит мечтать о карьере программиста, имея тройку по алгебре.</a:t>
            </a:r>
          </a:p>
          <a:p>
            <a:endParaRPr lang="ru-RU" dirty="0"/>
          </a:p>
        </p:txBody>
      </p:sp>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0000FF"/>
                </a:solidFill>
                <a:latin typeface="Times New Roman" pitchFamily="18" charset="0"/>
                <a:cs typeface="Times New Roman" pitchFamily="18" charset="0"/>
              </a:rPr>
              <a:t>Выбор профессии</a:t>
            </a:r>
            <a:endParaRPr lang="ru-RU" b="1" dirty="0">
              <a:solidFill>
                <a:srgbClr val="0000FF"/>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ru-RU" dirty="0" smtClean="0">
                <a:latin typeface="Times New Roman" pitchFamily="18" charset="0"/>
                <a:cs typeface="Times New Roman" pitchFamily="18" charset="0"/>
              </a:rPr>
              <a:t>Что же заставляет сегодняшних молодых людей выбрать ту или иную профессию?</a:t>
            </a:r>
          </a:p>
          <a:p>
            <a:r>
              <a:rPr lang="ru-RU" dirty="0" smtClean="0">
                <a:latin typeface="Times New Roman" pitchFamily="18" charset="0"/>
                <a:cs typeface="Times New Roman" pitchFamily="18" charset="0"/>
              </a:rPr>
              <a:t>1.Престиж профессии. В наши время престижными являются экономические и юридические специальности.</a:t>
            </a:r>
          </a:p>
          <a:p>
            <a:r>
              <a:rPr lang="ru-RU" dirty="0" smtClean="0">
                <a:latin typeface="Times New Roman" pitchFamily="18" charset="0"/>
                <a:cs typeface="Times New Roman" pitchFamily="18" charset="0"/>
              </a:rPr>
              <a:t>2. Высокий заработок. А как считать деньги не зная математики?</a:t>
            </a:r>
          </a:p>
          <a:p>
            <a:r>
              <a:rPr lang="ru-RU" dirty="0" smtClean="0">
                <a:latin typeface="Times New Roman" pitchFamily="18" charset="0"/>
                <a:cs typeface="Times New Roman" pitchFamily="18" charset="0"/>
              </a:rPr>
              <a:t>3. Собственный выбор.  Выбор профессии -твоё личное дело. </a:t>
            </a:r>
            <a:endParaRPr lang="ru-RU" dirty="0">
              <a:latin typeface="Times New Roman" pitchFamily="18" charset="0"/>
              <a:cs typeface="Times New Roman" pitchFamily="18" charset="0"/>
            </a:endParaRPr>
          </a:p>
        </p:txBody>
      </p:sp>
    </p:spTree>
  </p:cSld>
  <p:clrMapOvr>
    <a:masterClrMapping/>
  </p:clrMapOvr>
  <p:transition>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0000FF"/>
                </a:solidFill>
                <a:latin typeface="Times New Roman" pitchFamily="18" charset="0"/>
                <a:cs typeface="Times New Roman" pitchFamily="18" charset="0"/>
              </a:rPr>
              <a:t>Математика важна</a:t>
            </a:r>
            <a:endParaRPr lang="ru-RU" dirty="0">
              <a:solidFill>
                <a:srgbClr val="0000FF"/>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r>
              <a:rPr lang="ru-RU" dirty="0" smtClean="0">
                <a:latin typeface="Times New Roman" pitchFamily="18" charset="0"/>
                <a:cs typeface="Times New Roman" pitchFamily="18" charset="0"/>
              </a:rPr>
              <a:t>В любом деле нужна смекалка, настойчивость , целеустремлённость - без этих качеств трудно заниматься любым делом, не только математикой. С каждым годом появляются всё новые профессии. Надо быть готовым к тому, что придётся постоянно повышать квалификацию, осваивать смежные специальности. И в обычной жизни просто необходима математика. Таким образом, математика необходима в любой профессии.</a:t>
            </a:r>
          </a:p>
          <a:p>
            <a:endParaRPr lang="ru-RU"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latin typeface="Times New Roman" pitchFamily="18" charset="0"/>
                <a:cs typeface="Times New Roman" pitchFamily="18" charset="0"/>
              </a:rPr>
              <a:t>Завершение работы</a:t>
            </a:r>
            <a:endParaRPr lang="ru-RU"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ru-RU" dirty="0" smtClean="0">
                <a:latin typeface="Times New Roman" pitchFamily="18" charset="0"/>
                <a:cs typeface="Times New Roman" pitchFamily="18" charset="0"/>
              </a:rPr>
              <a:t>Самая большая ценность у каждого из нас – это жизнь. И мы хотим прожить её интересно, полезно, счастливо, а чтобы жизнь была интересной, нужно выбрать дело, которое будет по душе. И сейчас мы находимся в том возрасте, когда необходимо задуматься над будущей профессией, и начать шаг за шагом приближаться к своей мечте. </a:t>
            </a:r>
          </a:p>
          <a:p>
            <a:r>
              <a:rPr lang="ru-RU" dirty="0" smtClean="0">
                <a:latin typeface="Times New Roman" pitchFamily="18" charset="0"/>
                <a:cs typeface="Times New Roman" pitchFamily="18" charset="0"/>
              </a:rPr>
              <a:t>Мы думаем, что сегодня один шаг мы уже сделали. </a:t>
            </a:r>
          </a:p>
          <a:p>
            <a:pPr>
              <a:buNone/>
            </a:pPr>
            <a:endParaRPr lang="ru-RU"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altLang="ru-RU" sz="2800" b="1" dirty="0" smtClean="0">
                <a:latin typeface="Times New Roman" pitchFamily="18" charset="0"/>
                <a:cs typeface="Times New Roman" pitchFamily="18" charset="0"/>
              </a:rPr>
              <a:t>Цель  работы: выяснить,  как используются математические знания в профессиональной деятельности.</a:t>
            </a:r>
            <a:endParaRPr lang="ru-RU" sz="2800" b="1"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r>
              <a:rPr lang="ru-RU" altLang="ru-RU" sz="3600" dirty="0" smtClean="0">
                <a:latin typeface="Times New Roman" pitchFamily="18" charset="0"/>
                <a:cs typeface="Times New Roman" pitchFamily="18" charset="0"/>
              </a:rPr>
              <a:t>Задачи:</a:t>
            </a:r>
          </a:p>
          <a:p>
            <a:r>
              <a:rPr lang="ru-RU" altLang="ru-RU" sz="3600" dirty="0" smtClean="0">
                <a:latin typeface="Times New Roman" pitchFamily="18" charset="0"/>
                <a:cs typeface="Times New Roman" pitchFamily="18" charset="0"/>
              </a:rPr>
              <a:t>Взять интервью у родителей, знакомых о роли математики в их профессии.</a:t>
            </a:r>
          </a:p>
          <a:p>
            <a:r>
              <a:rPr lang="ru-RU" altLang="ru-RU" sz="3600" dirty="0" smtClean="0">
                <a:latin typeface="Times New Roman" pitchFamily="18" charset="0"/>
                <a:cs typeface="Times New Roman" pitchFamily="18" charset="0"/>
              </a:rPr>
              <a:t>Изучить, в каких профессиях математические знания более востребованы.</a:t>
            </a:r>
          </a:p>
          <a:p>
            <a:endParaRPr lang="ru-RU" dirty="0">
              <a:solidFill>
                <a:srgbClr val="FFFF00"/>
              </a:solidFill>
            </a:endParaRPr>
          </a:p>
        </p:txBody>
      </p:sp>
      <p:pic>
        <p:nvPicPr>
          <p:cNvPr id="4" name="Picture 6" descr="http://www.fos.ru/matemat/image/9258/image004.gif"/>
          <p:cNvPicPr>
            <a:picLocks noChangeAspect="1" noChangeArrowheads="1"/>
          </p:cNvPicPr>
          <p:nvPr/>
        </p:nvPicPr>
        <p:blipFill>
          <a:blip r:embed="rId2" r:link="rId3"/>
          <a:srcRect/>
          <a:stretch>
            <a:fillRect/>
          </a:stretch>
        </p:blipFill>
        <p:spPr bwMode="auto">
          <a:xfrm>
            <a:off x="6572264" y="1357298"/>
            <a:ext cx="2360435" cy="1785950"/>
          </a:xfrm>
          <a:prstGeom prst="rect">
            <a:avLst/>
          </a:prstGeom>
          <a:noFill/>
          <a:ln w="9525">
            <a:noFill/>
            <a:miter lim="800000"/>
            <a:headEnd/>
            <a:tailEnd/>
          </a:ln>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20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2000"/>
                                        <p:tgtEl>
                                          <p:spTgt spid="3">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2000"/>
                                        <p:tgtEl>
                                          <p:spTgt spid="3">
                                            <p:txEl>
                                              <p:pRg st="1" end="1"/>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latin typeface="Times New Roman" pitchFamily="18" charset="0"/>
                <a:cs typeface="Times New Roman" pitchFamily="18" charset="0"/>
              </a:rPr>
              <a:t>Выводы:</a:t>
            </a:r>
            <a:br>
              <a:rPr lang="ru-RU" dirty="0" smtClean="0">
                <a:solidFill>
                  <a:srgbClr val="FF0000"/>
                </a:solidFill>
                <a:latin typeface="Times New Roman" pitchFamily="18" charset="0"/>
                <a:cs typeface="Times New Roman" pitchFamily="18" charset="0"/>
              </a:rPr>
            </a:br>
            <a:endParaRPr lang="ru-RU"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628650" y="1285860"/>
            <a:ext cx="7886700" cy="4891103"/>
          </a:xfrm>
        </p:spPr>
        <p:txBody>
          <a:bodyPr>
            <a:normAutofit fontScale="47500" lnSpcReduction="20000"/>
          </a:bodyPr>
          <a:lstStyle/>
          <a:p>
            <a:pPr marL="533400" indent="-533400">
              <a:lnSpc>
                <a:spcPct val="90000"/>
              </a:lnSpc>
            </a:pPr>
            <a:r>
              <a:rPr lang="ru-RU" altLang="ru-RU" sz="4400" dirty="0" smtClean="0">
                <a:latin typeface="Times New Roman" pitchFamily="18" charset="0"/>
                <a:cs typeface="Times New Roman" pitchFamily="18" charset="0"/>
              </a:rPr>
              <a:t>В ходе работы мы познакомились с разными профессиями.</a:t>
            </a:r>
          </a:p>
          <a:p>
            <a:pPr marL="533400" indent="-533400">
              <a:lnSpc>
                <a:spcPct val="90000"/>
              </a:lnSpc>
            </a:pPr>
            <a:r>
              <a:rPr lang="ru-RU" altLang="ru-RU" sz="4400" dirty="0" smtClean="0">
                <a:latin typeface="Times New Roman" pitchFamily="18" charset="0"/>
                <a:cs typeface="Times New Roman" pitchFamily="18" charset="0"/>
              </a:rPr>
              <a:t>Выявили профессии, в которых математические знания наиболее востребованы, а также убедились в том, что практически в любой профессиональной деятельности  эти знания необходимы.</a:t>
            </a:r>
          </a:p>
          <a:p>
            <a:pPr marL="533400" indent="-533400">
              <a:lnSpc>
                <a:spcPct val="90000"/>
              </a:lnSpc>
            </a:pPr>
            <a:r>
              <a:rPr lang="ru-RU" altLang="ru-RU" sz="4400" dirty="0" smtClean="0">
                <a:latin typeface="Times New Roman" pitchFamily="18" charset="0"/>
                <a:cs typeface="Times New Roman" pitchFamily="18" charset="0"/>
              </a:rPr>
              <a:t>Данная тема нас заинтересовала, и мы хотели бы продолжить работу по следующим направлениям:</a:t>
            </a:r>
          </a:p>
          <a:p>
            <a:pPr marL="533400" indent="-533400">
              <a:lnSpc>
                <a:spcPct val="90000"/>
              </a:lnSpc>
            </a:pPr>
            <a:r>
              <a:rPr lang="ru-RU" altLang="ru-RU" sz="4400" dirty="0" smtClean="0">
                <a:latin typeface="Times New Roman" pitchFamily="18" charset="0"/>
                <a:cs typeface="Times New Roman" pitchFamily="18" charset="0"/>
              </a:rPr>
              <a:t>- изучить, в какой степени используют знания математики работники  школы:</a:t>
            </a:r>
          </a:p>
          <a:p>
            <a:pPr marL="533400" indent="-533400">
              <a:lnSpc>
                <a:spcPct val="90000"/>
              </a:lnSpc>
            </a:pPr>
            <a:r>
              <a:rPr lang="ru-RU" altLang="ru-RU" sz="4400" dirty="0" smtClean="0">
                <a:latin typeface="Times New Roman" pitchFamily="18" charset="0"/>
                <a:cs typeface="Times New Roman" pitchFamily="18" charset="0"/>
              </a:rPr>
              <a:t>- как используются математические знания при изучении каждого предмета школьной программы.</a:t>
            </a:r>
          </a:p>
          <a:p>
            <a:r>
              <a:rPr lang="ru-RU" sz="5100" b="1" dirty="0" smtClean="0">
                <a:latin typeface="Times New Roman" pitchFamily="18" charset="0"/>
                <a:cs typeface="Times New Roman" pitchFamily="18" charset="0"/>
              </a:rPr>
              <a:t>Ценность математики в том, что она содержит укрупненные единицы информации, которые развивают человека разумного в ещё более разумного - в индивидуально мыслящую личность с индивидуальными особенностями поведения.</a:t>
            </a:r>
          </a:p>
          <a:p>
            <a:r>
              <a:rPr lang="ru-RU" sz="4400" dirty="0" smtClean="0">
                <a:latin typeface="Times New Roman" pitchFamily="18" charset="0"/>
                <a:cs typeface="Times New Roman" pitchFamily="18" charset="0"/>
              </a:rPr>
              <a:t> </a:t>
            </a:r>
          </a:p>
          <a:p>
            <a:pPr marL="533400" indent="-533400">
              <a:lnSpc>
                <a:spcPct val="90000"/>
              </a:lnSpc>
            </a:pPr>
            <a:endParaRPr lang="ru-RU" altLang="ru-RU" dirty="0" smtClean="0"/>
          </a:p>
          <a:p>
            <a:endParaRPr lang="ru-RU" dirty="0"/>
          </a:p>
        </p:txBody>
      </p:sp>
    </p:spTree>
  </p:cSld>
  <p:clrMapOvr>
    <a:masterClrMapping/>
  </p:clrMapOvr>
  <p:transition>
    <p:cut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b="1" dirty="0" smtClean="0">
                <a:latin typeface="Times New Roman" pitchFamily="18" charset="0"/>
                <a:cs typeface="Times New Roman" pitchFamily="18" charset="0"/>
              </a:rPr>
              <a:t>ЛИТЕРАТУРА</a:t>
            </a:r>
            <a:endParaRPr lang="ru-RU" sz="2800" dirty="0">
              <a:latin typeface="Times New Roman" pitchFamily="18" charset="0"/>
              <a:cs typeface="Times New Roman" pitchFamily="18" charset="0"/>
            </a:endParaRPr>
          </a:p>
        </p:txBody>
      </p:sp>
      <p:sp>
        <p:nvSpPr>
          <p:cNvPr id="3" name="Содержимое 2"/>
          <p:cNvSpPr>
            <a:spLocks noGrp="1"/>
          </p:cNvSpPr>
          <p:nvPr>
            <p:ph idx="1"/>
          </p:nvPr>
        </p:nvSpPr>
        <p:spPr>
          <a:xfrm>
            <a:off x="628650" y="1357298"/>
            <a:ext cx="7886700" cy="4819665"/>
          </a:xfrm>
        </p:spPr>
        <p:txBody>
          <a:bodyPr/>
          <a:lstStyle/>
          <a:p>
            <a:pPr>
              <a:buNone/>
            </a:pPr>
            <a:r>
              <a:rPr lang="ru-RU" sz="2400" dirty="0" smtClean="0">
                <a:latin typeface="Times New Roman" pitchFamily="18" charset="0"/>
                <a:cs typeface="Times New Roman" pitchFamily="18" charset="0"/>
              </a:rPr>
              <a:t>1.Гуманитариям о математике/Е.В. </a:t>
            </a:r>
            <a:r>
              <a:rPr lang="ru-RU" sz="2400" dirty="0" err="1" smtClean="0">
                <a:latin typeface="Times New Roman" pitchFamily="18" charset="0"/>
                <a:cs typeface="Times New Roman" pitchFamily="18" charset="0"/>
              </a:rPr>
              <a:t>Шикин</a:t>
            </a:r>
            <a:r>
              <a:rPr lang="ru-RU" sz="2400" dirty="0" smtClean="0">
                <a:latin typeface="Times New Roman" pitchFamily="18" charset="0"/>
                <a:cs typeface="Times New Roman" pitchFamily="18" charset="0"/>
              </a:rPr>
              <a:t> и др.; под ред. Е.В. </a:t>
            </a:r>
            <a:r>
              <a:rPr lang="ru-RU" sz="2400" dirty="0" err="1" smtClean="0">
                <a:latin typeface="Times New Roman" pitchFamily="18" charset="0"/>
                <a:cs typeface="Times New Roman" pitchFamily="18" charset="0"/>
              </a:rPr>
              <a:t>Шикина</a:t>
            </a:r>
            <a:r>
              <a:rPr lang="ru-RU" sz="2400" dirty="0" smtClean="0">
                <a:latin typeface="Times New Roman" pitchFamily="18" charset="0"/>
                <a:cs typeface="Times New Roman" pitchFamily="18" charset="0"/>
              </a:rPr>
              <a:t>. – «</a:t>
            </a:r>
            <a:r>
              <a:rPr lang="ru-RU" sz="2400" dirty="0" err="1" smtClean="0">
                <a:latin typeface="Times New Roman" pitchFamily="18" charset="0"/>
                <a:cs typeface="Times New Roman" pitchFamily="18" charset="0"/>
              </a:rPr>
              <a:t>Агар</a:t>
            </a:r>
            <a:r>
              <a:rPr lang="ru-RU" sz="2400" dirty="0" smtClean="0">
                <a:latin typeface="Times New Roman" pitchFamily="18" charset="0"/>
                <a:cs typeface="Times New Roman" pitchFamily="18" charset="0"/>
              </a:rPr>
              <a:t>»,1999. </a:t>
            </a:r>
          </a:p>
          <a:p>
            <a:pPr>
              <a:buNone/>
            </a:pPr>
            <a:r>
              <a:rPr lang="ru-RU" sz="2400" dirty="0" smtClean="0">
                <a:latin typeface="Times New Roman" pitchFamily="18" charset="0"/>
                <a:cs typeface="Times New Roman" pitchFamily="18" charset="0"/>
              </a:rPr>
              <a:t>2.Смирнов А.И. Мир профессий М., 1987.</a:t>
            </a:r>
          </a:p>
          <a:p>
            <a:pPr>
              <a:buNone/>
            </a:pPr>
            <a:r>
              <a:rPr lang="ru-RU" sz="2400" dirty="0" smtClean="0">
                <a:latin typeface="Times New Roman" pitchFamily="18" charset="0"/>
                <a:cs typeface="Times New Roman" pitchFamily="18" charset="0"/>
              </a:rPr>
              <a:t>3.Что такое математика? / В. И. Арнольд. -  М.: МЦНМО, 2008. </a:t>
            </a:r>
          </a:p>
          <a:p>
            <a:pPr>
              <a:buNone/>
            </a:pPr>
            <a:r>
              <a:rPr lang="ru-RU" sz="2400" dirty="0" smtClean="0">
                <a:latin typeface="Times New Roman" pitchFamily="18" charset="0"/>
                <a:cs typeface="Times New Roman" pitchFamily="18" charset="0"/>
              </a:rPr>
              <a:t>4.Энциклопедия для детей. Т.11. Математика/Глав. ред.М.Д. Аксёнова. – М.: Авантаж, 1998. </a:t>
            </a:r>
          </a:p>
          <a:p>
            <a:pPr>
              <a:buNone/>
            </a:pPr>
            <a:r>
              <a:rPr lang="ru-RU" sz="2400" dirty="0" smtClean="0">
                <a:latin typeface="Times New Roman" pitchFamily="18" charset="0"/>
                <a:cs typeface="Times New Roman" pitchFamily="18" charset="0"/>
              </a:rPr>
              <a:t>5.http://www.exponenta.ru - </a:t>
            </a:r>
            <a:r>
              <a:rPr lang="ru-RU" sz="2400" dirty="0" err="1" smtClean="0">
                <a:latin typeface="Times New Roman" pitchFamily="18" charset="0"/>
                <a:cs typeface="Times New Roman" pitchFamily="18" charset="0"/>
              </a:rPr>
              <a:t>Exponenta</a:t>
            </a:r>
            <a:r>
              <a:rPr lang="ru-RU" sz="2400" dirty="0" smtClean="0">
                <a:latin typeface="Times New Roman" pitchFamily="18" charset="0"/>
                <a:cs typeface="Times New Roman" pitchFamily="18" charset="0"/>
              </a:rPr>
              <a:t> - образовательный математический сайт.</a:t>
            </a:r>
          </a:p>
          <a:p>
            <a:pPr>
              <a:buNone/>
            </a:pPr>
            <a:r>
              <a:rPr lang="ru-RU" sz="2400" dirty="0" smtClean="0">
                <a:latin typeface="Times New Roman" pitchFamily="18" charset="0"/>
                <a:cs typeface="Times New Roman" pitchFamily="18" charset="0"/>
              </a:rPr>
              <a:t>6.http://www.allmath.ru/bestbooks.htm</a:t>
            </a:r>
          </a:p>
          <a:p>
            <a:pPr>
              <a:buNone/>
            </a:pPr>
            <a:r>
              <a:rPr lang="ru-RU" sz="2400" dirty="0" smtClean="0">
                <a:latin typeface="Times New Roman" pitchFamily="18" charset="0"/>
                <a:cs typeface="Times New Roman" pitchFamily="18" charset="0"/>
              </a:rPr>
              <a:t>7.http://www.gordia.ru/gm.php - математика жизни.</a:t>
            </a:r>
          </a:p>
          <a:p>
            <a:pPr>
              <a:buNone/>
            </a:pPr>
            <a:endParaRPr lang="ru-RU" sz="2400" dirty="0" smtClean="0">
              <a:latin typeface="Times New Roman" pitchFamily="18" charset="0"/>
              <a:cs typeface="Times New Roman" pitchFamily="18" charset="0"/>
            </a:endParaRPr>
          </a:p>
          <a:p>
            <a:pPr>
              <a:buNone/>
            </a:pPr>
            <a:endParaRPr lang="ru-RU" dirty="0"/>
          </a:p>
        </p:txBody>
      </p:sp>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8"/>
          <p:cNvPicPr>
            <a:picLocks noGrp="1" noChangeAspect="1" noChangeArrowheads="1"/>
          </p:cNvPicPr>
          <p:nvPr>
            <p:ph idx="1"/>
          </p:nvPr>
        </p:nvPicPr>
        <p:blipFill>
          <a:blip r:embed="rId2"/>
          <a:srcRect/>
          <a:stretch>
            <a:fillRect/>
          </a:stretch>
        </p:blipFill>
        <p:spPr>
          <a:xfrm>
            <a:off x="0" y="0"/>
            <a:ext cx="9144000" cy="6858000"/>
          </a:xfrm>
        </p:spPr>
      </p:pic>
      <p:sp>
        <p:nvSpPr>
          <p:cNvPr id="5" name="Прямоугольник 4"/>
          <p:cNvSpPr/>
          <p:nvPr/>
        </p:nvSpPr>
        <p:spPr>
          <a:xfrm rot="20319928">
            <a:off x="1061126" y="2641268"/>
            <a:ext cx="7286675" cy="2308324"/>
          </a:xfrm>
          <a:prstGeom prst="rect">
            <a:avLst/>
          </a:prstGeom>
        </p:spPr>
        <p:txBody>
          <a:bodyPr wrap="square">
            <a:spAutoFit/>
          </a:bodyPr>
          <a:lstStyle/>
          <a:p>
            <a:r>
              <a:rPr lang="ru-RU" sz="7200" b="1" kern="10" dirty="0" smtClean="0">
                <a:ln w="9525">
                  <a:solidFill>
                    <a:srgbClr val="6DC390"/>
                  </a:solidFill>
                  <a:round/>
                  <a:headEnd/>
                  <a:tailEnd/>
                </a:ln>
                <a:solidFill>
                  <a:srgbClr val="FF99CC"/>
                </a:solidFill>
                <a:latin typeface="Impact"/>
              </a:rPr>
              <a:t>Спасибо   за   внимание! </a:t>
            </a:r>
            <a:endParaRPr lang="ru-RU" sz="7200" dirty="0"/>
          </a:p>
        </p:txBody>
      </p:sp>
    </p:spTree>
  </p:cSld>
  <p:clrMapOvr>
    <a:masterClrMapping/>
  </p:clrMapOvr>
  <p:transition>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smtClean="0">
                <a:solidFill>
                  <a:srgbClr val="FF0000"/>
                </a:solidFill>
                <a:latin typeface="Times New Roman" pitchFamily="18" charset="0"/>
                <a:cs typeface="Times New Roman" pitchFamily="18" charset="0"/>
              </a:rPr>
              <a:t>«Если человек не знает, к какой пристани он держит путь, для него ни один ветер не будет попутным».  </a:t>
            </a:r>
            <a:r>
              <a:rPr lang="ru-RU" sz="3200" dirty="0" smtClean="0">
                <a:latin typeface="Times New Roman" pitchFamily="18" charset="0"/>
                <a:cs typeface="Times New Roman" pitchFamily="18" charset="0"/>
              </a:rPr>
              <a:t>Сенека</a:t>
            </a:r>
            <a:endParaRPr lang="ru-RU" sz="3200"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ru-RU" dirty="0" smtClean="0">
                <a:latin typeface="Times New Roman" pitchFamily="18" charset="0"/>
                <a:cs typeface="Times New Roman" pitchFamily="18" charset="0"/>
              </a:rPr>
              <a:t>Когда ты решаешь задачу по математике, то выполняешь определённые действия в определённой последовательности. Было бы разумно поступить также и при выборе профессии. </a:t>
            </a:r>
          </a:p>
          <a:p>
            <a:r>
              <a:rPr lang="ru-RU" dirty="0" smtClean="0">
                <a:latin typeface="Times New Roman" pitchFamily="18" charset="0"/>
                <a:cs typeface="Times New Roman" pitchFamily="18" charset="0"/>
              </a:rPr>
              <a:t>Каждый человек  в своей жизни делает два главных выбора, от которых зависит, как в дальнейшем складывается его жизнь. Это выбор профессии и выбор спутника жизни.</a:t>
            </a:r>
            <a:endParaRPr lang="ru-RU"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C00000"/>
                </a:solidFill>
                <a:latin typeface="Times New Roman" pitchFamily="18" charset="0"/>
                <a:cs typeface="Times New Roman" pitchFamily="18" charset="0"/>
              </a:rPr>
              <a:t>Математика нужна, математика важна!</a:t>
            </a:r>
            <a:endParaRPr lang="ru-RU" b="1" dirty="0">
              <a:solidFill>
                <a:srgbClr val="C000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ru-RU" dirty="0" smtClean="0">
                <a:latin typeface="Times New Roman" pitchFamily="18" charset="0"/>
                <a:cs typeface="Times New Roman" pitchFamily="18" charset="0"/>
              </a:rPr>
              <a:t>Каждый день на уроках математики мы узнаём о свойствах чисел и фигур, решаем различные задачи, а вернувшись домой повторяем изученный материал и делаем домашнее задание.</a:t>
            </a:r>
          </a:p>
          <a:p>
            <a:r>
              <a:rPr lang="ru-RU" dirty="0" smtClean="0">
                <a:latin typeface="Times New Roman" pitchFamily="18" charset="0"/>
                <a:cs typeface="Times New Roman" pitchFamily="18" charset="0"/>
              </a:rPr>
              <a:t> Мы  учимся в 9 классе и перед нами стоит вопрос «Кем быть?», одно мы знаем точно, </a:t>
            </a:r>
          </a:p>
          <a:p>
            <a:pPr algn="ctr">
              <a:buNone/>
            </a:pPr>
            <a:r>
              <a:rPr lang="ru-RU" b="1" dirty="0" smtClean="0">
                <a:latin typeface="Times New Roman" pitchFamily="18" charset="0"/>
                <a:cs typeface="Times New Roman" pitchFamily="18" charset="0"/>
              </a:rPr>
              <a:t>   </a:t>
            </a:r>
            <a:r>
              <a:rPr lang="ru-RU" sz="4000" b="1" dirty="0" smtClean="0">
                <a:latin typeface="Times New Roman" pitchFamily="18" charset="0"/>
                <a:cs typeface="Times New Roman" pitchFamily="18" charset="0"/>
              </a:rPr>
              <a:t>что математика нам точно пригодится.</a:t>
            </a:r>
            <a:endParaRPr lang="ru-RU" sz="4000" b="1" dirty="0">
              <a:latin typeface="Times New Roman" pitchFamily="18" charset="0"/>
              <a:cs typeface="Times New Roman" pitchFamily="18" charset="0"/>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5"/>
            <a:ext cx="7886700" cy="1063611"/>
          </a:xfrm>
        </p:spPr>
        <p:txBody>
          <a:bodyPr/>
          <a:lstStyle/>
          <a:p>
            <a:pPr algn="ctr"/>
            <a:r>
              <a:rPr lang="ru-RU" b="1" dirty="0" smtClean="0">
                <a:solidFill>
                  <a:srgbClr val="FFFF00"/>
                </a:solidFill>
                <a:latin typeface="Times New Roman" pitchFamily="18" charset="0"/>
                <a:cs typeface="Times New Roman" pitchFamily="18" charset="0"/>
              </a:rPr>
              <a:t> </a:t>
            </a:r>
            <a:r>
              <a:rPr lang="ru-RU" b="1" dirty="0" smtClean="0">
                <a:solidFill>
                  <a:srgbClr val="C00000"/>
                </a:solidFill>
                <a:latin typeface="Times New Roman" pitchFamily="18" charset="0"/>
                <a:cs typeface="Times New Roman" pitchFamily="18" charset="0"/>
              </a:rPr>
              <a:t>У меня растут года </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628650" y="1428736"/>
            <a:ext cx="7886700" cy="5143535"/>
          </a:xfrm>
        </p:spPr>
        <p:txBody>
          <a:bodyPr>
            <a:noAutofit/>
          </a:bodyPr>
          <a:lstStyle/>
          <a:p>
            <a:pPr>
              <a:buNone/>
            </a:pPr>
            <a:r>
              <a:rPr lang="ru-RU" sz="2000" b="1" dirty="0" smtClean="0">
                <a:latin typeface="Times New Roman" pitchFamily="18" charset="0"/>
                <a:cs typeface="Times New Roman" pitchFamily="18" charset="0"/>
              </a:rPr>
              <a:t>         У меня растут года,</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Мне пока 15, но уже </a:t>
            </a:r>
          </a:p>
          <a:p>
            <a:pPr>
              <a:buNone/>
            </a:pPr>
            <a:r>
              <a:rPr lang="ru-RU" sz="2000" b="1" dirty="0" smtClean="0">
                <a:latin typeface="Times New Roman" pitchFamily="18" charset="0"/>
                <a:cs typeface="Times New Roman" pitchFamily="18" charset="0"/>
              </a:rPr>
              <a:t>    Возник вопрос: </a:t>
            </a:r>
          </a:p>
          <a:p>
            <a:pPr>
              <a:buNone/>
            </a:pPr>
            <a:r>
              <a:rPr lang="ru-RU" sz="2000" b="1" dirty="0" smtClean="0">
                <a:latin typeface="Times New Roman" pitchFamily="18" charset="0"/>
                <a:cs typeface="Times New Roman" pitchFamily="18" charset="0"/>
              </a:rPr>
              <a:t>    «Чем буду заниматься?»</a:t>
            </a:r>
          </a:p>
          <a:p>
            <a:r>
              <a:rPr lang="ru-RU" sz="2000" dirty="0" smtClean="0">
                <a:latin typeface="Times New Roman" pitchFamily="18" charset="0"/>
                <a:cs typeface="Times New Roman" pitchFamily="18" charset="0"/>
              </a:rPr>
              <a:t>Этот вопрос остро стоит перед всеми выпускниками школы. Мы учимся в 9 классе и нас волнует вопрос: Кем быть? Выбирая для себя профессию нужно помнить, что потребуются знания точных наук.  Придётся знать и учить формулы, строить графики, диаграммы.</a:t>
            </a:r>
          </a:p>
          <a:p>
            <a:r>
              <a:rPr lang="ru-RU" sz="2000" dirty="0" smtClean="0">
                <a:latin typeface="Times New Roman" pitchFamily="18" charset="0"/>
                <a:cs typeface="Times New Roman" pitchFamily="18" charset="0"/>
              </a:rPr>
              <a:t>Математика нужна всем людям на земле. Без математики человек не может решать, мерить, считать. Математика позволяет человеку думать. </a:t>
            </a:r>
          </a:p>
          <a:p>
            <a:r>
              <a:rPr lang="ru-RU" sz="2000" dirty="0" smtClean="0">
                <a:latin typeface="Times New Roman" pitchFamily="18" charset="0"/>
                <a:cs typeface="Times New Roman" pitchFamily="18" charset="0"/>
              </a:rPr>
              <a:t>Математика – это язык, на котором говорят все точные науки. </a:t>
            </a:r>
          </a:p>
          <a:p>
            <a:r>
              <a:rPr lang="ru-RU" sz="2000" b="1" dirty="0" smtClean="0">
                <a:solidFill>
                  <a:srgbClr val="FF0000"/>
                </a:solidFill>
                <a:latin typeface="Times New Roman" pitchFamily="18" charset="0"/>
                <a:cs typeface="Times New Roman" pitchFamily="18" charset="0"/>
              </a:rPr>
              <a:t>«В каждой естественной науке заключено столько истины, сколько в ней есть математики» - Т. Вейерштрасс. </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ipe(down)">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smtClean="0">
                <a:solidFill>
                  <a:srgbClr val="FF0000"/>
                </a:solidFill>
                <a:latin typeface="Times New Roman" pitchFamily="18" charset="0"/>
                <a:cs typeface="Times New Roman" pitchFamily="18" charset="0"/>
              </a:rPr>
              <a:t>Знакомьтесь: </a:t>
            </a:r>
            <a:br>
              <a:rPr lang="ru-RU" b="1" dirty="0" smtClean="0">
                <a:solidFill>
                  <a:srgbClr val="FF0000"/>
                </a:solidFill>
                <a:latin typeface="Times New Roman" pitchFamily="18" charset="0"/>
                <a:cs typeface="Times New Roman" pitchFamily="18" charset="0"/>
              </a:rPr>
            </a:br>
            <a:r>
              <a:rPr lang="ru-RU" b="1" dirty="0" smtClean="0">
                <a:solidFill>
                  <a:srgbClr val="FF0000"/>
                </a:solidFill>
                <a:latin typeface="Times New Roman" pitchFamily="18" charset="0"/>
                <a:cs typeface="Times New Roman" pitchFamily="18" charset="0"/>
              </a:rPr>
              <a:t>это мы, учащиеся 9 класса</a:t>
            </a:r>
            <a:endParaRPr lang="ru-RU" b="1" dirty="0">
              <a:solidFill>
                <a:srgbClr val="FF0000"/>
              </a:solidFill>
              <a:latin typeface="Times New Roman" pitchFamily="18" charset="0"/>
              <a:cs typeface="Times New Roman" pitchFamily="18" charset="0"/>
            </a:endParaRPr>
          </a:p>
        </p:txBody>
      </p:sp>
      <p:pic>
        <p:nvPicPr>
          <p:cNvPr id="1026" name="Picture 2" descr="C:\Users\user\Documents\разные фотоо\фото сент\100CANON\IMG_4596.JPG"/>
          <p:cNvPicPr>
            <a:picLocks noGrp="1" noChangeAspect="1" noChangeArrowheads="1"/>
          </p:cNvPicPr>
          <p:nvPr>
            <p:ph idx="1"/>
          </p:nvPr>
        </p:nvPicPr>
        <p:blipFill>
          <a:blip r:embed="rId2"/>
          <a:srcRect/>
          <a:stretch>
            <a:fillRect/>
          </a:stretch>
        </p:blipFill>
        <p:spPr bwMode="auto">
          <a:xfrm>
            <a:off x="500034" y="1571612"/>
            <a:ext cx="3251200" cy="2438400"/>
          </a:xfrm>
          <a:prstGeom prst="rect">
            <a:avLst/>
          </a:prstGeom>
          <a:noFill/>
        </p:spPr>
      </p:pic>
      <p:pic>
        <p:nvPicPr>
          <p:cNvPr id="1028" name="Picture 4" descr="C:\Users\user\Documents\разные фотоо\фото сент\100CANON\IMG_4601.JPG"/>
          <p:cNvPicPr>
            <a:picLocks noChangeAspect="1" noChangeArrowheads="1"/>
          </p:cNvPicPr>
          <p:nvPr/>
        </p:nvPicPr>
        <p:blipFill>
          <a:blip r:embed="rId3"/>
          <a:srcRect/>
          <a:stretch>
            <a:fillRect/>
          </a:stretch>
        </p:blipFill>
        <p:spPr bwMode="auto">
          <a:xfrm>
            <a:off x="4929190" y="3286124"/>
            <a:ext cx="3251200" cy="2438400"/>
          </a:xfrm>
          <a:prstGeom prst="rect">
            <a:avLst/>
          </a:prstGeom>
          <a:noFill/>
        </p:spPr>
      </p:pic>
      <p:pic>
        <p:nvPicPr>
          <p:cNvPr id="6" name="Picture 6" descr="http://www.fos.ru/matemat/image/9258/image004.gif"/>
          <p:cNvPicPr>
            <a:picLocks noChangeAspect="1" noChangeArrowheads="1"/>
          </p:cNvPicPr>
          <p:nvPr/>
        </p:nvPicPr>
        <p:blipFill>
          <a:blip r:embed="rId4" r:link="rId5"/>
          <a:srcRect/>
          <a:stretch>
            <a:fillRect/>
          </a:stretch>
        </p:blipFill>
        <p:spPr bwMode="auto">
          <a:xfrm>
            <a:off x="214282" y="4271962"/>
            <a:ext cx="3417887" cy="2586038"/>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solidFill>
                  <a:srgbClr val="FF0000"/>
                </a:solidFill>
                <a:latin typeface="Times New Roman" pitchFamily="18" charset="0"/>
                <a:cs typeface="Times New Roman" pitchFamily="18" charset="0"/>
              </a:rPr>
              <a:t>В каких профессиях необходимо знание математики?</a:t>
            </a:r>
            <a:endParaRPr lang="ru-RU"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285720" y="1825625"/>
            <a:ext cx="8572560" cy="4351338"/>
          </a:xfrm>
        </p:spPr>
        <p:txBody>
          <a:bodyPr>
            <a:normAutofit fontScale="25000" lnSpcReduction="20000"/>
          </a:bodyPr>
          <a:lstStyle/>
          <a:p>
            <a:r>
              <a:rPr lang="ru-RU" sz="8000" dirty="0" smtClean="0">
                <a:latin typeface="Times New Roman" pitchFamily="18" charset="0"/>
                <a:cs typeface="Times New Roman" pitchFamily="18" charset="0"/>
              </a:rPr>
              <a:t>Каждому рабочему необходимы математические знания. Например: токарь, обрабатывающий деталь, должен придерживаться конкретных размеров, часто ему необходима большая точность обработки детали, поэтому ему надо уметь читать чертеж. </a:t>
            </a:r>
          </a:p>
          <a:p>
            <a:r>
              <a:rPr lang="ru-RU" sz="8000" dirty="0" smtClean="0">
                <a:latin typeface="Times New Roman" pitchFamily="18" charset="0"/>
                <a:cs typeface="Times New Roman" pitchFamily="18" charset="0"/>
              </a:rPr>
              <a:t>Для тех, кто хочет заняться компьютерным программированием без математики — никуда. </a:t>
            </a:r>
          </a:p>
          <a:p>
            <a:r>
              <a:rPr lang="ru-RU" sz="8000" dirty="0" smtClean="0">
                <a:latin typeface="Times New Roman" pitchFamily="18" charset="0"/>
                <a:cs typeface="Times New Roman" pitchFamily="18" charset="0"/>
              </a:rPr>
              <a:t>Для экономиста математика является важнейшей вещью, так как на ней построена вся его работа. Все операции, которые он выполняет, построены на числах, вычислениях и расчётах. Он рассчитывает, что он должен сделать, чтобы выиграть в одной операции и сэкономить на другой. </a:t>
            </a:r>
          </a:p>
          <a:p>
            <a:r>
              <a:rPr lang="ru-RU" sz="8000" dirty="0" smtClean="0">
                <a:latin typeface="Times New Roman" pitchFamily="18" charset="0"/>
                <a:cs typeface="Times New Roman" pitchFamily="18" charset="0"/>
              </a:rPr>
              <a:t>В строительстве никак не обойтись без математики – строителям нужно подсчитать, сколько материала нужно затратить на строительство, как выверить смету, какой толщины , например, должна быть стена, доска, плита  и т.д. </a:t>
            </a:r>
          </a:p>
          <a:p>
            <a:r>
              <a:rPr lang="ru-RU" sz="8000" dirty="0" smtClean="0">
                <a:latin typeface="Times New Roman" pitchFamily="18" charset="0"/>
                <a:cs typeface="Times New Roman" pitchFamily="18" charset="0"/>
              </a:rPr>
              <a:t>Врач обязан выписать рецепт на лекарства в правильных дозах. </a:t>
            </a:r>
          </a:p>
          <a:p>
            <a:r>
              <a:rPr lang="ru-RU" sz="8000" dirty="0" smtClean="0">
                <a:latin typeface="Times New Roman" pitchFamily="18" charset="0"/>
                <a:cs typeface="Times New Roman" pitchFamily="18" charset="0"/>
              </a:rPr>
              <a:t>Итак, выбор профессии – задача со многими неизвестными. </a:t>
            </a:r>
          </a:p>
          <a:p>
            <a:endParaRPr lang="ru-RU"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Times New Roman" pitchFamily="18" charset="0"/>
                <a:cs typeface="Times New Roman" pitchFamily="18" charset="0"/>
              </a:rPr>
              <a:t>Знакомство с профессиями   наших родителей и знакомых</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0" y="1600200"/>
            <a:ext cx="9144000" cy="5257800"/>
          </a:xfrm>
        </p:spPr>
        <p:txBody>
          <a:bodyPr>
            <a:normAutofit/>
          </a:bodyPr>
          <a:lstStyle/>
          <a:p>
            <a:pPr>
              <a:lnSpc>
                <a:spcPct val="80000"/>
              </a:lnSpc>
              <a:buNone/>
            </a:pPr>
            <a:r>
              <a:rPr lang="ru-RU" altLang="ru-RU" dirty="0" smtClean="0"/>
              <a:t>		</a:t>
            </a:r>
            <a:r>
              <a:rPr lang="ru-RU" altLang="ru-RU" sz="2000" dirty="0" smtClean="0">
                <a:latin typeface="Times New Roman" pitchFamily="18" charset="0"/>
                <a:cs typeface="Times New Roman" pitchFamily="18" charset="0"/>
              </a:rPr>
              <a:t>Рассказывает Сергеев Николай. Мою маму зовут Елена Сергеевна. Она работает на почте оператором. В её работу входит доставка корреспонденции, денежных выплат, работа предполагает высокий уровень ответственности, так как она целиком и полностью отвечает за деньги, которые получила для выдачи пенсий,  пособий. Мама очень хорошо знает математику, до сих пор помогает мне в выполнении домашних заданий по этому предмету.</a:t>
            </a:r>
          </a:p>
          <a:p>
            <a:pPr>
              <a:lnSpc>
                <a:spcPct val="80000"/>
              </a:lnSpc>
              <a:buNone/>
            </a:pPr>
            <a:r>
              <a:rPr lang="ru-RU" altLang="ru-RU" sz="2000" dirty="0" smtClean="0">
                <a:latin typeface="Times New Roman" pitchFamily="18" charset="0"/>
                <a:cs typeface="Times New Roman" pitchFamily="18" charset="0"/>
              </a:rPr>
              <a:t>		Как трудно было бы маме, если бы она не знала математики. Ведь ей нужно правильно выдать деньги пенсионерам. Если она вдруг ошибётся, то кому-то может денег не хватить, и придётся платить из собственного кармана или вообще можно потерять работу.</a:t>
            </a:r>
          </a:p>
          <a:p>
            <a:pPr>
              <a:lnSpc>
                <a:spcPct val="80000"/>
              </a:lnSpc>
              <a:buNone/>
            </a:pPr>
            <a:r>
              <a:rPr lang="ru-RU" altLang="ru-RU" sz="2000" dirty="0" smtClean="0">
                <a:latin typeface="Times New Roman" pitchFamily="18" charset="0"/>
                <a:cs typeface="Times New Roman" pitchFamily="18" charset="0"/>
              </a:rPr>
              <a:t>		Также мама всегда имеет при себе газеты, открытки, конверты, чтобы пожилые люди, которые не могут дойти до почты, могли их купить. Тогда она подсчитывает, на какую сумму приобретён товар, производит денежный расчёт и отдаёт сдачу. А ещё отчитывается на работе, на какую сумму реализован товар, остатки сдаёт до следующего дня. Правильность своих расчётов мама проверяет с помощью калькулятора.</a:t>
            </a:r>
          </a:p>
          <a:p>
            <a:pPr>
              <a:lnSpc>
                <a:spcPct val="80000"/>
              </a:lnSpc>
              <a:buNone/>
            </a:pPr>
            <a:r>
              <a:rPr lang="ru-RU" altLang="ru-RU" sz="2000" dirty="0" smtClean="0">
                <a:latin typeface="Times New Roman" pitchFamily="18" charset="0"/>
                <a:cs typeface="Times New Roman" pitchFamily="18" charset="0"/>
              </a:rPr>
              <a:t>		</a:t>
            </a:r>
            <a:r>
              <a:rPr lang="ru-RU" altLang="ru-RU" sz="2000" b="1" dirty="0" smtClean="0">
                <a:latin typeface="Times New Roman" pitchFamily="18" charset="0"/>
                <a:cs typeface="Times New Roman" pitchFamily="18" charset="0"/>
              </a:rPr>
              <a:t>Теперь я точно знаю и  понимаю, что знания математики в профессии моей мамы необходимы.</a:t>
            </a:r>
            <a:endParaRPr lang="ru-RU" sz="2000" b="1" dirty="0">
              <a:latin typeface="Times New Roman" pitchFamily="18" charset="0"/>
              <a:cs typeface="Times New Roman" pitchFamily="18" charset="0"/>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latin typeface="Times New Roman" pitchFamily="18" charset="0"/>
                <a:cs typeface="Times New Roman" pitchFamily="18" charset="0"/>
              </a:rPr>
              <a:t>Медицина</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endParaRPr lang="ru-RU" dirty="0" smtClean="0"/>
          </a:p>
          <a:p>
            <a:r>
              <a:rPr lang="ru-RU" dirty="0" smtClean="0">
                <a:latin typeface="Times New Roman" pitchFamily="18" charset="0"/>
                <a:cs typeface="Times New Roman" pitchFamily="18" charset="0"/>
              </a:rPr>
              <a:t>Врач — область научной и практической деятельности по исследованию нормальных и патологических процессов в организме человека, различных заболеваний и патологических состояний, по сохранению и укреплению здоровья людей. Профессия врача непрерывно связана с математикой. Без математики было бы невозможно проводить расчёты, осмотры, ставить диагнозы, проводить лечение.</a:t>
            </a:r>
          </a:p>
          <a:p>
            <a:endParaRPr lang="ru-RU" dirty="0"/>
          </a:p>
        </p:txBody>
      </p:sp>
      <p:pic>
        <p:nvPicPr>
          <p:cNvPr id="1026" name="Picture 2" descr="F:\с компа\мат-ка в проф-ии\Screen-Shot-2015-05-02-at-5.28.38-PM.png"/>
          <p:cNvPicPr>
            <a:picLocks noChangeAspect="1" noChangeArrowheads="1"/>
          </p:cNvPicPr>
          <p:nvPr/>
        </p:nvPicPr>
        <p:blipFill>
          <a:blip r:embed="rId2" cstate="print"/>
          <a:srcRect/>
          <a:stretch>
            <a:fillRect/>
          </a:stretch>
        </p:blipFill>
        <p:spPr bwMode="auto">
          <a:xfrm>
            <a:off x="6429388" y="285728"/>
            <a:ext cx="2486012" cy="1799088"/>
          </a:xfrm>
          <a:prstGeom prst="rect">
            <a:avLst/>
          </a:prstGeom>
          <a:noFill/>
        </p:spPr>
      </p:pic>
    </p:spTree>
  </p:cSld>
  <p:clrMapOvr>
    <a:masterClrMapping/>
  </p:clrMapOvr>
  <p:transition>
    <p:cut thruBlk="1"/>
  </p:transition>
</p:sld>
</file>

<file path=ppt/theme/theme1.xml><?xml version="1.0" encoding="utf-8"?>
<a:theme xmlns:a="http://schemas.openxmlformats.org/drawingml/2006/main" name="Тема1">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Тема1</Template>
  <TotalTime>426</TotalTime>
  <Words>1393</Words>
  <PresentationFormat>Экран (4:3)</PresentationFormat>
  <Paragraphs>109</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Тема1</vt:lpstr>
      <vt:lpstr>VIII Региональный конкурс творческих работ «Математика в моей жизни» Математика в моей будущей профессии</vt:lpstr>
      <vt:lpstr>Цель  работы: выяснить,  как используются математические знания в профессиональной деятельности.</vt:lpstr>
      <vt:lpstr>«Если человек не знает, к какой пристани он держит путь, для него ни один ветер не будет попутным».  Сенека</vt:lpstr>
      <vt:lpstr>Математика нужна, математика важна!</vt:lpstr>
      <vt:lpstr> У меня растут года </vt:lpstr>
      <vt:lpstr>Знакомьтесь:  это мы, учащиеся 9 класса</vt:lpstr>
      <vt:lpstr>В каких профессиях необходимо знание математики?</vt:lpstr>
      <vt:lpstr>Знакомство с профессиями   наших родителей и знакомых</vt:lpstr>
      <vt:lpstr>Медицина</vt:lpstr>
      <vt:lpstr>Немного о юристе…</vt:lpstr>
      <vt:lpstr>Математика в моей будущей профессии</vt:lpstr>
      <vt:lpstr>Рассказ о об использовании математических знаний в профессии штукатура-маляра</vt:lpstr>
      <vt:lpstr> Рассказывает Николай Сергеев. Моя будущая профессия – автомеханик  </vt:lpstr>
      <vt:lpstr>Качества, интересы и склонности в профессии автомеханика: </vt:lpstr>
      <vt:lpstr>Математика в профессии автомеханика</vt:lpstr>
      <vt:lpstr>Математика в профессии программиста</vt:lpstr>
      <vt:lpstr>Выбор профессии</vt:lpstr>
      <vt:lpstr>Математика важна</vt:lpstr>
      <vt:lpstr>Завершение работы</vt:lpstr>
      <vt:lpstr>Выводы: </vt:lpstr>
      <vt:lpstr>ЛИТЕРАТУРА</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Математика в моей будущей профессии</dc:title>
  <dc:creator>user</dc:creator>
  <cp:lastModifiedBy>user</cp:lastModifiedBy>
  <cp:revision>54</cp:revision>
  <dcterms:created xsi:type="dcterms:W3CDTF">2016-10-20T10:19:02Z</dcterms:created>
  <dcterms:modified xsi:type="dcterms:W3CDTF">2016-12-03T15:46:17Z</dcterms:modified>
</cp:coreProperties>
</file>