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59" r:id="rId5"/>
    <p:sldId id="277" r:id="rId6"/>
    <p:sldId id="260" r:id="rId7"/>
    <p:sldId id="262" r:id="rId8"/>
    <p:sldId id="264" r:id="rId9"/>
    <p:sldId id="266" r:id="rId10"/>
    <p:sldId id="267" r:id="rId11"/>
    <p:sldId id="274" r:id="rId12"/>
    <p:sldId id="275" r:id="rId13"/>
    <p:sldId id="271" r:id="rId14"/>
    <p:sldId id="272" r:id="rId15"/>
    <p:sldId id="287" r:id="rId16"/>
    <p:sldId id="280" r:id="rId17"/>
    <p:sldId id="278" r:id="rId18"/>
    <p:sldId id="286" r:id="rId19"/>
    <p:sldId id="285" r:id="rId20"/>
    <p:sldId id="269" r:id="rId21"/>
    <p:sldId id="283" r:id="rId22"/>
    <p:sldId id="281" r:id="rId23"/>
    <p:sldId id="282" r:id="rId24"/>
    <p:sldId id="284" r:id="rId25"/>
    <p:sldId id="26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12" autoAdjust="0"/>
    <p:restoredTop sz="94689" autoAdjust="0"/>
  </p:normalViewPr>
  <p:slideViewPr>
    <p:cSldViewPr>
      <p:cViewPr varScale="1">
        <p:scale>
          <a:sx n="84" d="100"/>
          <a:sy n="84" d="100"/>
        </p:scale>
        <p:origin x="-9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E743-891B-4D0E-B3B6-3EC937F0DB22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2872-F30C-4ED3-B44A-8D0F614A9A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46C31-A110-4FE4-ACFC-1A2571985E02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D25F3-3B32-4246-BCC8-4A69615868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ED95C-8378-4828-B750-5817AD236E09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33B46-C9B9-495B-8980-90E3AF1B9D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429B-7F8C-43E4-BBED-814ABEDF5631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188E8-94C5-4E98-BEAE-57544A4660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0DA4B-98B6-4C84-83D2-BE2DE54CFBA0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D87AD-B381-4D77-B90F-5507207725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EACA6-9306-4C87-A13C-BA2717253AEE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DBF93-BBC8-4944-98DB-3D405BC2B1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BBF46-0E4E-41C3-8696-E263EE829D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09C33-B131-4A34-8095-8381B8B06249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EFEB2-FAAF-494C-BF43-B2C69491BA4D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D410A-54A0-4332-A96F-3A5C167BCC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7A6B-EA59-454F-BEE0-89156AF84356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CABA0-6BEF-444E-9777-DB0ACBCB20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A69AF-5513-4D2F-8BF6-D72CFB536CF7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2BF4-970A-490F-B369-18759C7246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AC85C-F010-4FE9-9ED3-035F298C6D4E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CF252-29E3-44A2-8684-2782B890E5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C7BF765-8CE5-4611-A20F-AFDC6D3EDE0D}" type="datetimeFigureOut">
              <a:rPr lang="ru-RU"/>
              <a:pPr>
                <a:defRPr/>
              </a:pPr>
              <a:t>03.12.2016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9DB291A-E112-4C88-8B66-E96AB4408B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chit.net/catalog/Himiya/114285/img35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edu.dvgups.ru/METDOC/ITS/GIDRA/TEOR_OS_O_V/METOD/TEOR_OS_OV/Bir_8.files/image002.gi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900igr.net/datas/fizika/Elektricheskij-tok-v-poluprovodnikakh/0015-015-Primenenie-elektroliza-Ochistka-metallov-ot-primesej-poluchenie-chistoj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img_url=http://abc.vvsu.ru/Books/ebooks_iskt/%DD%EB%E5%EA%F2%F0%EE%ED%ED%FB%E5%F3%F7%E5%E1%ED%E8%EA%E8/%D4%E8%E7%E8%EA%E0/college/www.college.ru/physics/op25part2/content/chapter1/section/paragraph15/images/1-15-1.gif&amp;iorient=&amp;ih=&amp;icolor=&amp;site=&amp;text=%D1%8D%D0%BB%D0%B5%D0%BA%D1%82%D1%80%D0%BE%D0%BB%D0%B8%D0%B7&amp;iw=&amp;wp=&amp;pos=0&amp;recent=&amp;type=&amp;isize=&amp;rpt=simage&amp;itype=&amp;nojs=1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ppt4web.ru/images/40/2332/310/img11.jpg" TargetMode="External"/><Relationship Id="rId3" Type="http://schemas.openxmlformats.org/officeDocument/2006/relationships/hyperlink" Target="http://bowmen.ru/wp-content/uploads/2010/04/7257_004.jpg" TargetMode="External"/><Relationship Id="rId7" Type="http://schemas.openxmlformats.org/officeDocument/2006/relationships/hyperlink" Target="http://900igr.net/datas/fizika/Elektricheskij-tok-v-poluprovodnikakh/0015-015-Primenenie-elektroliza-Ochistka-metallov-ot-primesej-poluchenie-chistoj.jpg" TargetMode="External"/><Relationship Id="rId2" Type="http://schemas.openxmlformats.org/officeDocument/2006/relationships/hyperlink" Target="http://saratov-shkola.ru/images/photos/542c773a5072b184280edd946ae4b15d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900igr.net/datas/khimija/Neorganicheskaja-khimija/0093-093-Elektroliz-vodnykh-rastvorov.jpg" TargetMode="External"/><Relationship Id="rId5" Type="http://schemas.openxmlformats.org/officeDocument/2006/relationships/hyperlink" Target="http://him.1september.ru/2003/30/5-11.jpg" TargetMode="External"/><Relationship Id="rId4" Type="http://schemas.openxmlformats.org/officeDocument/2006/relationships/hyperlink" Target="http://him.1september.ru/2010/12/21-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img_url=http://900igr.net/datai/fizika/Elektricheskij-tok-v-poluprovodnikakh/0014-023-Elektroliz-protsess-vydelenija-veschestva-na-elektrodakh-svjazannyj-s.jpg&amp;iorient=&amp;ih=&amp;icolor=&amp;p=4&amp;site=&amp;text=%D1%8D%D0%BB%D0%B5%D0%BA%D1%82%D1%80%D0%BE%D0%BB%D0%B8%D0%B7&amp;iw=&amp;wp=&amp;pos=137&amp;recent=&amp;type=&amp;isize=&amp;rpt=simage&amp;itype=&amp;nojs=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saratov-shkola.ru/images/photos/542c773a5072b184280edd946ae4b15d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uv.es/bertomeu/revquim/persona/images/davy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bowmen.ru/wp-content/uploads/2010/04/7257_004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him.1september.ru/2003/30/5-14.gi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him.1september.ru/2003/30/5-11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928813"/>
            <a:ext cx="8305800" cy="1643062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Электролиз расплавов и растворов 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280988"/>
            <a:ext cx="8321675" cy="1371600"/>
          </a:xfrm>
        </p:spPr>
      </p:pic>
      <p:pic>
        <p:nvPicPr>
          <p:cNvPr id="14339" name="Picture 2" descr="http://uchit.net/catalog/Himiya/114285/img3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2786063"/>
            <a:ext cx="5357812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357188"/>
            <a:ext cx="91408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II.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Электролиз водного раствора электролита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50" y="928688"/>
            <a:ext cx="8358188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В отличии от расплава в растворе электролита кроме ионов, получившихся при его диссоциации, присутствуют  еще и </a:t>
            </a: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молекулы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воды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а также </a:t>
            </a: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ионы 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+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 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OH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endParaRPr lang="ru-RU" sz="24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5602" name="Picture 2" descr="http://edu.dvgups.ru/METDOC/ITS/GIDRA/TEOR_OS_O_V/METOD/TEOR_OS_OV/Bir_8.files/image002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3214688"/>
            <a:ext cx="4143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право стрелка 4"/>
          <p:cNvSpPr/>
          <p:nvPr/>
        </p:nvSpPr>
        <p:spPr>
          <a:xfrm rot="1655655">
            <a:off x="6227763" y="2808288"/>
            <a:ext cx="2209800" cy="359251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86063" y="285750"/>
            <a:ext cx="87995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latin typeface="Constantia" pitchFamily="18" charset="0"/>
              </a:rPr>
              <a:t>MnZnCrFeCoNiSnPb</a:t>
            </a:r>
            <a:endParaRPr lang="ru-RU" sz="2400" b="1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8" y="928688"/>
            <a:ext cx="8501062" cy="1262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Если у катода накапливаются катионы металла (стоящего в ряду  напряжений после 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H2)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 то восстанавливаются </a:t>
            </a:r>
            <a:r>
              <a:rPr lang="ru-RU" sz="2800" b="1" i="1" u="sng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ионы металла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750" y="2286000"/>
            <a:ext cx="33575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</a:t>
            </a:r>
            <a:r>
              <a:rPr lang="en-US" sz="36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2+</a:t>
            </a:r>
            <a:r>
              <a:rPr lang="en-US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+2e</a:t>
            </a:r>
            <a:r>
              <a:rPr lang="en-US" sz="36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r>
              <a:rPr lang="en-US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=Cu</a:t>
            </a:r>
            <a:r>
              <a:rPr lang="en-US" sz="36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0</a:t>
            </a:r>
            <a:endParaRPr lang="ru-RU" sz="3600" b="1" i="1" baseline="30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5" y="3286125"/>
            <a:ext cx="8143875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2)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Если у катода накапливаются катионы металла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стоящего в начале  ряда напряжений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(по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AL),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то восстанавливаются </a:t>
            </a:r>
            <a:r>
              <a:rPr lang="ru-RU" sz="2800" b="1" i="1" u="sng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ионы водорода из молекул воды вместо катиона данного металла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88" y="5572125"/>
            <a:ext cx="53578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32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H2O + 2e</a:t>
            </a:r>
            <a:r>
              <a:rPr lang="en-US" sz="32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r>
              <a:rPr lang="en-US" sz="32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= H2 + </a:t>
            </a:r>
            <a:r>
              <a:rPr lang="en-US" sz="40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32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OH</a:t>
            </a:r>
            <a:r>
              <a:rPr lang="en-US" sz="32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endParaRPr lang="ru-RU" sz="3200" b="1" i="1" baseline="30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14313" y="285750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LiKBaCaNaMg</a:t>
            </a:r>
            <a:endParaRPr lang="ru-RU" sz="2400">
              <a:latin typeface="Constant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50" y="285750"/>
            <a:ext cx="642938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H</a:t>
            </a:r>
            <a:r>
              <a:rPr lang="en-US" sz="24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50" y="285750"/>
            <a:ext cx="20002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latin typeface="+mn-lt"/>
              </a:rPr>
              <a:t>CuAgHgAu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286000" y="285750"/>
            <a:ext cx="857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Al</a:t>
            </a:r>
            <a:endParaRPr lang="ru-RU" sz="240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571500"/>
            <a:ext cx="8143875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3)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Если у катода накапливаются катионы металла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который расположен в ряду напряжений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(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после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AL 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до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H2),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то будут протекать два процесса: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восстановление иона металла и ионов водорода из молекул воды</a:t>
            </a:r>
            <a:endParaRPr lang="ru-RU" sz="24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75" y="2714625"/>
            <a:ext cx="37861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Zn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2+ 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+2e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=Zn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0</a:t>
            </a:r>
            <a:endParaRPr lang="ru-RU" sz="2800" b="1" i="1" baseline="30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88" y="3214688"/>
            <a:ext cx="4572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H2O +2e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=H2 +</a:t>
            </a:r>
            <a:r>
              <a:rPr lang="en-US" sz="40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OH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endParaRPr lang="ru-RU" sz="2800" b="1" i="1" baseline="30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3" y="3857625"/>
            <a:ext cx="83581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4)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Если в растворе смесь катионов  разных металлов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то сначала восстанавливается менее активный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75" y="5000625"/>
            <a:ext cx="792956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5) При электролизе раствора кислоты на катоде восстанавливаются катионы водорода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00250" y="5929313"/>
            <a:ext cx="42148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+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+2e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=H2</a:t>
            </a:r>
            <a:r>
              <a:rPr lang="en-US" sz="2800" b="1" i="1" baseline="30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0</a:t>
            </a:r>
            <a:endParaRPr lang="ru-RU" sz="2800" b="1" i="1" baseline="300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63" y="214313"/>
            <a:ext cx="3143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LiKBaCaNaMgAl</a:t>
            </a:r>
            <a:endParaRPr lang="ru-RU" sz="240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143250" y="214313"/>
            <a:ext cx="3429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latin typeface="Constantia" pitchFamily="18" charset="0"/>
              </a:rPr>
              <a:t>MnZnCrFeCoNiSnPb</a:t>
            </a:r>
            <a:endParaRPr lang="ru-RU" sz="2400"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63" y="214313"/>
            <a:ext cx="785812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H</a:t>
            </a:r>
            <a:r>
              <a:rPr lang="en-US" sz="24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</a:t>
            </a:r>
            <a:endParaRPr lang="ru-RU" sz="2400" dirty="0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000" y="214313"/>
            <a:ext cx="176847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latin typeface="+mn-lt"/>
              </a:rPr>
              <a:t>CuAgHgAu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14313"/>
            <a:ext cx="8501062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Последовательность разрядки анионов на аноде зависит от природы аниона: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baseline="300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38" y="3786188"/>
            <a:ext cx="8072437" cy="2000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1) При электролизе растворов солей </a:t>
            </a:r>
            <a:r>
              <a:rPr lang="ru-RU" sz="2800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бескислородных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кислот( кроме фторидов)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окисляются анионы кислотных остатков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CL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 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- 2e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=CL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endParaRPr lang="ru-RU" sz="36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813" y="1500188"/>
            <a:ext cx="7858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F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NO3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SO4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2-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OH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CL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S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2-</a:t>
            </a:r>
            <a:r>
              <a:rPr lang="ru-RU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Br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 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endParaRPr lang="ru-RU" sz="28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857375" y="2214563"/>
            <a:ext cx="5643563" cy="46037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2428875"/>
            <a:ext cx="77692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Восстановительная активность анионов усиливается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3714750"/>
            <a:ext cx="814387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3)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При электролизе растворов щелочей окисляются </a:t>
            </a:r>
            <a:r>
              <a:rPr lang="ru-RU" sz="2800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гидроксид-ионы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OH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-4e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=O2 +</a:t>
            </a:r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H2O</a:t>
            </a:r>
            <a:endParaRPr lang="ru-RU" sz="32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813" y="571500"/>
            <a:ext cx="7786687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2) При электролизе растворов солей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кислородосодержащих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кислот и фторидов  идет процесс окисления </a:t>
            </a:r>
            <a:r>
              <a:rPr lang="ru-RU" sz="2800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гидроксид-ионов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из молекул воды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H2O – 4e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=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O2 +</a:t>
            </a:r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4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57188"/>
            <a:ext cx="8001000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43063" y="2500313"/>
            <a:ext cx="20764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bg2"/>
                </a:solidFill>
                <a:latin typeface="Constantia" pitchFamily="18" charset="0"/>
              </a:rPr>
              <a:t>А знаете ли </a:t>
            </a:r>
          </a:p>
          <a:p>
            <a:r>
              <a:rPr lang="ru-RU" sz="2400" b="1" i="1">
                <a:solidFill>
                  <a:schemeClr val="bg2"/>
                </a:solidFill>
                <a:latin typeface="Constantia" pitchFamily="18" charset="0"/>
              </a:rPr>
              <a:t>вы</a:t>
            </a:r>
            <a:r>
              <a:rPr lang="en-US" sz="2400" b="1" i="1">
                <a:solidFill>
                  <a:schemeClr val="bg2"/>
                </a:solidFill>
                <a:latin typeface="Constantia" pitchFamily="18" charset="0"/>
              </a:rPr>
              <a:t>,</a:t>
            </a:r>
            <a:r>
              <a:rPr lang="ru-RU" sz="2400" b="1" i="1">
                <a:solidFill>
                  <a:schemeClr val="bg2"/>
                </a:solidFill>
                <a:latin typeface="Constantia" pitchFamily="18" charset="0"/>
              </a:rPr>
              <a:t> что…..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3438" y="1357313"/>
            <a:ext cx="3286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bg2"/>
                </a:solidFill>
                <a:latin typeface="Constantia" pitchFamily="18" charset="0"/>
              </a:rPr>
              <a:t>Современную жизнь без электролиза представить </a:t>
            </a:r>
          </a:p>
          <a:p>
            <a:r>
              <a:rPr lang="ru-RU" sz="2400" b="1" i="1">
                <a:solidFill>
                  <a:schemeClr val="bg2"/>
                </a:solidFill>
                <a:latin typeface="Constantia" pitchFamily="18" charset="0"/>
              </a:rPr>
              <a:t>себе  уже невозможно….</a:t>
            </a:r>
          </a:p>
        </p:txBody>
      </p:sp>
      <p:pic>
        <p:nvPicPr>
          <p:cNvPr id="28676" name="Picture 6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3571875"/>
            <a:ext cx="8620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214438" y="2714625"/>
            <a:ext cx="70723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Применение</a:t>
            </a:r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электролиза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7313" y="285750"/>
            <a:ext cx="6500812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Электролизом расплавов  природных соединений  получают активные металлы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(K, </a:t>
            </a:r>
            <a:r>
              <a:rPr lang="en-US" sz="2400" b="1" i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Na,Be,Ca,Ba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…)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4875" y="5072063"/>
            <a:ext cx="4429125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Электролизом растворов солей получают-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Zn,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Cd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Co…..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8" y="5000625"/>
            <a:ext cx="45720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Электролиз используют для получения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F2,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CL2, H2,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O2,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i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NaOH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и ….</a:t>
            </a:r>
            <a:endParaRPr lang="ru-RU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428625" y="3000375"/>
            <a:ext cx="1285875" cy="20002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7715250" y="3071813"/>
            <a:ext cx="1214438" cy="17145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верх 13"/>
          <p:cNvSpPr/>
          <p:nvPr/>
        </p:nvSpPr>
        <p:spPr>
          <a:xfrm flipH="1">
            <a:off x="4286250" y="2071688"/>
            <a:ext cx="428625" cy="6429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9" grpId="0"/>
      <p:bldP spid="10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900igr.net/datas/fizika/Elektricheskij-tok-v-poluprovodnikakh/0015-015-Primenenie-elektroliza-Ochistka-metallov-ot-primesej-poluchenie-chistoj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85750"/>
            <a:ext cx="800100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5000625"/>
            <a:ext cx="82867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chemeClr val="bg2"/>
                </a:solidFill>
                <a:latin typeface="Constantia" pitchFamily="18" charset="0"/>
              </a:rPr>
              <a:t>Но…..уже в середине XIX века некоторые химики указывали на то, что алюминий можно получать путем электролиза. В 1854 году Роберт Бунзен – немецкий химик-экспериментатор получил алюминий путем электролиза расплава хлористого алюминия (</a:t>
            </a:r>
            <a:r>
              <a:rPr lang="en-US" sz="2000" b="1" i="1">
                <a:solidFill>
                  <a:schemeClr val="bg2"/>
                </a:solidFill>
                <a:latin typeface="Constantia" pitchFamily="18" charset="0"/>
              </a:rPr>
              <a:t>AlCl3)</a:t>
            </a:r>
            <a:endParaRPr lang="ru-RU" sz="2000" b="1" i="1">
              <a:solidFill>
                <a:schemeClr val="bg2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50" y="3143250"/>
            <a:ext cx="85725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chemeClr val="bg2"/>
                </a:solidFill>
                <a:latin typeface="Constantia" pitchFamily="18" charset="0"/>
              </a:rPr>
              <a:t>Сегодня в 21 веке невозможно представить нас без алюминия. </a:t>
            </a:r>
          </a:p>
          <a:p>
            <a:r>
              <a:rPr lang="ru-RU" sz="2000" b="1" i="1">
                <a:solidFill>
                  <a:schemeClr val="bg2"/>
                </a:solidFill>
                <a:latin typeface="Constantia" pitchFamily="18" charset="0"/>
              </a:rPr>
              <a:t>Этот блестящий легкий металл, прекрасный проводник электричества, получил в последние десятилетия самое широкое применение в различных отраслях производства.</a:t>
            </a:r>
          </a:p>
          <a:p>
            <a:r>
              <a:rPr lang="ru-RU" sz="2000" b="1" i="1">
                <a:solidFill>
                  <a:schemeClr val="bg2"/>
                </a:solidFill>
                <a:latin typeface="Constantia" pitchFamily="18" charset="0"/>
              </a:rPr>
              <a:t>И получают его много электролизом  давно по отработанной технологии…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31432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214313"/>
            <a:ext cx="3286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 rot="5400000">
            <a:off x="3645694" y="1569244"/>
            <a:ext cx="1603375" cy="1465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  <p:bldP spid="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000125"/>
            <a:ext cx="17145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071688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3071813"/>
            <a:ext cx="17859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88" y="4500563"/>
            <a:ext cx="8501062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При помощи электролиза монету можно покрыть тонким слоем многих металлов 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Но первом фото монета покрыта слоем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цинка </a:t>
            </a: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 на втором эта же монета , но она уже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золотая </a:t>
            </a: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 а на третьем фото она стала опять </a:t>
            </a:r>
            <a:r>
              <a:rPr lang="ru-RU" sz="2000" b="1" i="1" u="sng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медной</a:t>
            </a: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с красивым оттенком 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Это одна и та же монета – копеечка 1924 года 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214313"/>
            <a:ext cx="4768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chemeClr val="bg2"/>
                </a:solidFill>
                <a:latin typeface="Constantia" pitchFamily="18" charset="0"/>
              </a:rPr>
              <a:t>ЭТО ИНТЕРЕСНО…..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3929063"/>
            <a:ext cx="8143875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Электролиз-это совокупность окислительно-восстановительных процессов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протекающих при прохождении постоянного электрического тока через раствор или расплав электролита с погруженными в него электродами</a:t>
            </a:r>
          </a:p>
        </p:txBody>
      </p:sp>
      <p:pic>
        <p:nvPicPr>
          <p:cNvPr id="1026" name="Picture 2" descr="http://im8-tub-ru.yandex.net/i?id=238013670-2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57188"/>
            <a:ext cx="44291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гнутая вправо стрелка 3"/>
          <p:cNvSpPr/>
          <p:nvPr/>
        </p:nvSpPr>
        <p:spPr>
          <a:xfrm>
            <a:off x="5143500" y="571500"/>
            <a:ext cx="3643313" cy="350043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63" y="642938"/>
            <a:ext cx="36433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Проверь себя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250" y="2286000"/>
            <a:ext cx="6929438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При электролизе водного раствора  хлорида  лития (</a:t>
            </a:r>
            <a:r>
              <a:rPr lang="en-US" sz="2800" b="1" i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LiCL</a:t>
            </a:r>
            <a:r>
              <a:rPr lang="en-US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) </a:t>
            </a: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на аноде в результате электролиза образуется:</a:t>
            </a:r>
            <a:endParaRPr lang="ru-RU" sz="2000" b="1" i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75" y="4214813"/>
            <a:ext cx="2143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1) хлор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00438" y="4714875"/>
            <a:ext cx="2143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2) литий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00438" y="5214938"/>
            <a:ext cx="2286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3) кислород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0438" y="5786438"/>
            <a:ext cx="2286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4) водород</a:t>
            </a:r>
          </a:p>
        </p:txBody>
      </p:sp>
      <p:pic>
        <p:nvPicPr>
          <p:cNvPr id="33799" name="Picture 6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13620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6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214313"/>
            <a:ext cx="13620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38" y="1000125"/>
            <a:ext cx="33559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Проверь себя</a:t>
            </a:r>
          </a:p>
        </p:txBody>
      </p:sp>
      <p:pic>
        <p:nvPicPr>
          <p:cNvPr id="34818" name="Picture 5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214313"/>
            <a:ext cx="13620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6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13620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313" y="2286000"/>
            <a:ext cx="864393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При электролизе водного раствора сульфата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меди (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II)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( 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CuSO4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)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на катоде выделится: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86125" y="3429000"/>
            <a:ext cx="20002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А) кислород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86125" y="4000500"/>
            <a:ext cx="18097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Б) водород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86125" y="4572000"/>
            <a:ext cx="13096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В) медь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86125" y="5143500"/>
            <a:ext cx="12128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Г) сера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2" grpId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25" y="1000125"/>
            <a:ext cx="52149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Проверь себя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50" y="2428875"/>
            <a:ext cx="86439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Установите соответствие между формулой соли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продуктом</a:t>
            </a:r>
            <a:r>
              <a:rPr lang="en-US" sz="24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образующимся на инертном аноде при электролизе ее водного раствора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625" y="3786188"/>
            <a:ext cx="22764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Формула соли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5" y="3786188"/>
            <a:ext cx="30003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Продукт на аноде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63" y="4357688"/>
            <a:ext cx="14970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А)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NiSO4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3" y="4857750"/>
            <a:ext cx="176688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Б)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NaCLO4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3" y="5286375"/>
            <a:ext cx="12858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В) </a:t>
            </a:r>
            <a:r>
              <a:rPr lang="en-US" sz="2400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LiCL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3" y="5715000"/>
            <a:ext cx="12906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Г) </a:t>
            </a:r>
            <a:r>
              <a:rPr lang="en-US" sz="2400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RbBr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6375" y="4286250"/>
            <a:ext cx="6508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1)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S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75" y="4714875"/>
            <a:ext cx="10922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2) SO2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75" y="5072063"/>
            <a:ext cx="10493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3)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CL2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86375" y="5500688"/>
            <a:ext cx="9429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4)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O2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6375" y="5929313"/>
            <a:ext cx="1143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5)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H2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6375" y="6396038"/>
            <a:ext cx="95726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6)Br2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cxnSp>
        <p:nvCxnSpPr>
          <p:cNvPr id="19" name="Прямая со стрелкой 18"/>
          <p:cNvCxnSpPr>
            <a:stCxn id="8" idx="3"/>
            <a:endCxn id="15" idx="1"/>
          </p:cNvCxnSpPr>
          <p:nvPr/>
        </p:nvCxnSpPr>
        <p:spPr>
          <a:xfrm>
            <a:off x="1997075" y="4587875"/>
            <a:ext cx="3289300" cy="11430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5" idx="1"/>
          </p:cNvCxnSpPr>
          <p:nvPr/>
        </p:nvCxnSpPr>
        <p:spPr>
          <a:xfrm>
            <a:off x="2286000" y="5143500"/>
            <a:ext cx="3000375" cy="58737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785938" y="5357813"/>
            <a:ext cx="3571875" cy="26987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1" idx="3"/>
            <a:endCxn id="17" idx="1"/>
          </p:cNvCxnSpPr>
          <p:nvPr/>
        </p:nvCxnSpPr>
        <p:spPr>
          <a:xfrm>
            <a:off x="1790700" y="5945188"/>
            <a:ext cx="3495675" cy="68262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59" name="Picture 6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13620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0" name="Picture 6" descr="C:\Users\n.popov\AppData\Local\Microsoft\Windows\Temporary Internet Files\Content.IE5\YQCAS3VS\MC9004344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214313"/>
            <a:ext cx="136207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0" y="1071563"/>
            <a:ext cx="34290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Проверь себя</a:t>
            </a:r>
          </a:p>
        </p:txBody>
      </p:sp>
      <p:pic>
        <p:nvPicPr>
          <p:cNvPr id="36866" name="Picture 3" descr="C:\Users\n.popov\AppData\Local\Microsoft\Windows\Temporary Internet Files\Content.IE5\94RQ2NU7\MC9004344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214313"/>
            <a:ext cx="16256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 descr="C:\Users\n.popov\AppData\Local\Microsoft\Windows\Temporary Internet Files\Content.IE5\94RQ2NU7\MC9004344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16256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313" y="2214563"/>
            <a:ext cx="87153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Установите соответствие между формулой вещества и продуктом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образующимся на катоде при электролизе его водного раствора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3" y="3429000"/>
            <a:ext cx="309086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Формула вещества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0" y="3500438"/>
            <a:ext cx="293846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Продукт реакции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375" y="4071938"/>
            <a:ext cx="18478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А)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Ca(OH)2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5" y="4500563"/>
            <a:ext cx="157956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Б)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AgNO3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75" y="5000625"/>
            <a:ext cx="196691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В)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AL(NO3)3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813" y="5500688"/>
            <a:ext cx="1433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Г)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HNO3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9313" y="4000500"/>
            <a:ext cx="14938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1)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Ag,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H2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0750" y="4429125"/>
            <a:ext cx="9604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2)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Ca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00750" y="4786313"/>
            <a:ext cx="9223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3)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O2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0750" y="5214938"/>
            <a:ext cx="9096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4)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Ag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00750" y="5715000"/>
            <a:ext cx="9017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5)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0750" y="6143625"/>
            <a:ext cx="8763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6)H2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20" name="Прямая со стрелкой 19"/>
          <p:cNvCxnSpPr>
            <a:stCxn id="9" idx="3"/>
            <a:endCxn id="18" idx="1"/>
          </p:cNvCxnSpPr>
          <p:nvPr/>
        </p:nvCxnSpPr>
        <p:spPr>
          <a:xfrm>
            <a:off x="2562225" y="4302125"/>
            <a:ext cx="3438525" cy="2071688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6" idx="1"/>
          </p:cNvCxnSpPr>
          <p:nvPr/>
        </p:nvCxnSpPr>
        <p:spPr>
          <a:xfrm>
            <a:off x="2357438" y="4786313"/>
            <a:ext cx="3643312" cy="658812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1" idx="3"/>
            <a:endCxn id="18" idx="1"/>
          </p:cNvCxnSpPr>
          <p:nvPr/>
        </p:nvCxnSpPr>
        <p:spPr>
          <a:xfrm>
            <a:off x="2681288" y="5230813"/>
            <a:ext cx="3319462" cy="1143000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286000" y="5857875"/>
            <a:ext cx="3641725" cy="484188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7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75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7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7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38" y="857250"/>
            <a:ext cx="32385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Проверь себя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" y="2357438"/>
            <a:ext cx="8535988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Установите соответствие между названием вещества и способом его получения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3357563"/>
            <a:ext cx="32162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Название вещества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6313" y="3357563"/>
            <a:ext cx="4357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Получение электролизом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5813" y="3929063"/>
            <a:ext cx="16986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А) Никель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813" y="4429125"/>
            <a:ext cx="1835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Б) Натрий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813" y="4929188"/>
            <a:ext cx="2211387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В) Алюминий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5813" y="5429250"/>
            <a:ext cx="133508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Г) Бром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57750" y="4143375"/>
            <a:ext cx="264001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2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) Раствора </a:t>
            </a:r>
            <a:r>
              <a:rPr lang="en-US" sz="2400" b="1" i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KBr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0" y="4572000"/>
            <a:ext cx="34417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3)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Раствора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AL(NO3)3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7750" y="5000625"/>
            <a:ext cx="32178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4)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Раствора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Na2SO4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7750" y="5429250"/>
            <a:ext cx="29781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5)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Раствора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NiSO4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6313" y="5857875"/>
            <a:ext cx="4357687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6)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AL2O3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в расплавленном криолите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7750" y="3714750"/>
            <a:ext cx="35004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1) Расплава </a:t>
            </a:r>
            <a:r>
              <a:rPr lang="en-US" sz="2400" b="1" i="1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NaOH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19" name="Прямая со стрелкой 18"/>
          <p:cNvCxnSpPr>
            <a:endCxn id="15" idx="1"/>
          </p:cNvCxnSpPr>
          <p:nvPr/>
        </p:nvCxnSpPr>
        <p:spPr>
          <a:xfrm>
            <a:off x="2357438" y="4214813"/>
            <a:ext cx="2500312" cy="1444625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428875" y="4000500"/>
            <a:ext cx="2520950" cy="714375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0" idx="3"/>
          </p:cNvCxnSpPr>
          <p:nvPr/>
        </p:nvCxnSpPr>
        <p:spPr>
          <a:xfrm>
            <a:off x="2997200" y="5159375"/>
            <a:ext cx="1860550" cy="912813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1" idx="3"/>
          </p:cNvCxnSpPr>
          <p:nvPr/>
        </p:nvCxnSpPr>
        <p:spPr>
          <a:xfrm flipV="1">
            <a:off x="2120900" y="4500563"/>
            <a:ext cx="2879725" cy="1158875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907" name="Picture 4" descr="C:\Users\n.popov\AppData\Local\Microsoft\Windows\Temporary Internet Files\Content.IE5\94RQ2NU7\MC9004344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6256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8" name="Picture 4" descr="C:\Users\n.popov\AppData\Local\Microsoft\Windows\Temporary Internet Files\Content.IE5\94RQ2NU7\MC9004344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214313"/>
            <a:ext cx="16256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3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2000250"/>
            <a:ext cx="7286625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2"/>
              </a:rPr>
              <a:t>http://saratov-shkola.ru/images/photos/542c773a5072b184280edd946ae4b15d.jpg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2571750"/>
            <a:ext cx="6786562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3"/>
              </a:rPr>
              <a:t>http://bowmen.ru/wp-content/uploads/2010/04/7257_004.jpg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3000375"/>
            <a:ext cx="6715125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4"/>
              </a:rPr>
              <a:t>http://him.1september.ru/2010/12/21-1.jpg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3500438"/>
            <a:ext cx="6929437" cy="3667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3"/>
              </a:rPr>
              <a:t>http://bowmen.ru/wp-content/uploads/2010/04/7257_004.jpg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813" y="3929063"/>
            <a:ext cx="6643687" cy="3667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5"/>
              </a:rPr>
              <a:t>http://him.1september.ru/2003/30/5-11.jpg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813" y="4286250"/>
            <a:ext cx="7429500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6"/>
              </a:rPr>
              <a:t>http://900igr.net/datas/khimija/Neorganicheskaja-khimija/0093-093-Elektroliz-vodnykh-rastvorov.jpg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7250" y="214313"/>
            <a:ext cx="65008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Источники литературы: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313" y="714375"/>
            <a:ext cx="8929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И.И. </a:t>
            </a:r>
            <a:r>
              <a:rPr lang="ru-RU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Новошинский</a:t>
            </a: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en-US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Н.С. </a:t>
            </a:r>
            <a:r>
              <a:rPr lang="ru-RU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Новошинская</a:t>
            </a: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 Химия  профильный уровень 10 класс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00188" y="1285875"/>
            <a:ext cx="52149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Источники изображений</a:t>
            </a: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85813" y="5072063"/>
            <a:ext cx="7072312" cy="915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7"/>
              </a:rPr>
              <a:t>http://900igr.net/datas/fizika/Elektricheskij-tok-v-poluprovodnikakh/0015-015-Primenenie-elektroliza-Ochistka-metallov-ot-primesej-poluchenie-chistoj.jpg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813" y="6000750"/>
            <a:ext cx="5857875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>
                <a:solidFill>
                  <a:srgbClr val="333A1D"/>
                </a:solidFill>
                <a:latin typeface="Constantia" pitchFamily="18" charset="0"/>
                <a:hlinkClick r:id="rId8"/>
              </a:rPr>
              <a:t>http://ppt4web.ru/images/40/2332/310/img11.jpg</a:t>
            </a:r>
            <a:r>
              <a:rPr lang="ru-RU" b="1" i="1">
                <a:solidFill>
                  <a:srgbClr val="333A1D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хема эксперимента. Перемещение ионов в электролите под действием электрического поля. Катод. Анод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428625"/>
            <a:ext cx="621506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43438" y="5143500"/>
            <a:ext cx="45005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Катод-это  отрицательно заряженный электрод -он обозначается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K(-)</a:t>
            </a:r>
            <a:endParaRPr lang="ru-RU" sz="24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5" y="5214938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Анод – это положительно заряженный электрод- он обозначается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A(+)</a:t>
            </a:r>
            <a:endParaRPr lang="ru-RU" sz="24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rot="8318197">
            <a:off x="5610225" y="1978025"/>
            <a:ext cx="1931988" cy="30067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rot="13080056">
            <a:off x="1130300" y="2068513"/>
            <a:ext cx="1933575" cy="2946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250"/>
            <a:ext cx="500062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Под действием электрического тока  ионы приобретают направленное движение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т.е. катионы движутся к катоду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а анионы движутся к аноду</a:t>
            </a:r>
          </a:p>
        </p:txBody>
      </p:sp>
      <p:pic>
        <p:nvPicPr>
          <p:cNvPr id="15362" name="Picture 2" descr="http://im0-tub-ru.yandex.net/i?id=327906351-4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071563"/>
            <a:ext cx="3286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071688" y="357188"/>
            <a:ext cx="1428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CuCL</a:t>
            </a:r>
            <a:r>
              <a:rPr lang="en-US" sz="2800" b="1" i="1" baseline="-25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endParaRPr lang="ru-RU" sz="2800" b="1" i="1" baseline="-25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57188"/>
            <a:ext cx="8826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Cu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2+</a:t>
            </a:r>
            <a:endParaRPr lang="ru-RU" sz="28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25" y="357188"/>
            <a:ext cx="428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+</a:t>
            </a:r>
            <a:endParaRPr lang="ru-RU" sz="2400" b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88" y="214313"/>
            <a:ext cx="8636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Cl</a:t>
            </a:r>
            <a:r>
              <a:rPr lang="en-US" sz="28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endParaRPr lang="ru-RU" sz="28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286125" y="642938"/>
            <a:ext cx="1225550" cy="1587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786313" y="4286250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При электролизе за счет электрической энергии протекают химические реакции :восстановление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на катоде и окисление на аноде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2286000" y="3643313"/>
            <a:ext cx="9286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572125" y="3643313"/>
            <a:ext cx="928688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6" grpId="0"/>
      <p:bldP spid="7" grpId="0"/>
      <p:bldP spid="8" grpId="0"/>
      <p:bldP spid="9" grpId="0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313"/>
            <a:ext cx="97155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Английский физик и химик,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один из основателей электрохимии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28625" y="5103813"/>
            <a:ext cx="87153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000" dirty="0">
                <a:latin typeface="Arial" pitchFamily="34" charset="0"/>
                <a:cs typeface="Arial" pitchFamily="34" charset="0"/>
              </a:rPr>
              <a:t>  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В  конце 18 века  он приобрел  репутацию хорошего химика. </a:t>
            </a:r>
            <a:b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75000"/>
                  </a:schemeClr>
                </a:solidFill>
                <a:latin typeface="+mn-lt"/>
                <a:cs typeface="Arial" pitchFamily="34" charset="0"/>
              </a:rPr>
              <a:t>В первые годы XIX века  Дэви увлекся изучением действия электрического тока на различные вещества, в том числе на расплавленные соли и щелочи</a:t>
            </a:r>
          </a:p>
        </p:txBody>
      </p:sp>
      <p:pic>
        <p:nvPicPr>
          <p:cNvPr id="6" name="Picture 2" descr="http://saratov-shkola.ru/images/photos/542c773a5072b184280edd946ae4b15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1285875"/>
            <a:ext cx="2714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57188" y="5683250"/>
            <a:ext cx="87868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000">
                <a:cs typeface="Arial" charset="0"/>
              </a:rPr>
              <a:t>  </a:t>
            </a:r>
            <a:endParaRPr lang="ru-RU" sz="1200">
              <a:cs typeface="Arial" charset="0"/>
            </a:endParaRPr>
          </a:p>
          <a:p>
            <a:pPr algn="ctr" eaLnBrk="0" hangingPunct="0"/>
            <a:endParaRPr lang="ru-RU" sz="1600" b="1" i="1"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857250"/>
            <a:ext cx="3000375" cy="50784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 </a:t>
            </a:r>
            <a:r>
              <a:rPr lang="ru-RU" b="1" i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Первые его работы в  области электрохимии были посвящены изучению действия электрического тока на химические соединения.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Он показал, что электрический ток вызывает разложение (электролиз) кислот и солей.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Дэви получил электролизом два новых металла из расплавов их соединений - калий и натрий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75" y="857250"/>
            <a:ext cx="2500313" cy="5294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Тридцатилетний ученый сумел в течение двух лет получить также  в свободном виде еще ранее неизвестные металлы: барий, кальций, магний и стронций.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стало одним из самых выдающихся событий в истории открытия новых металлов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8" name="Picture 2" descr="http://www.uv.es/bertomeu/revquim/persona/images/davy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071563"/>
            <a:ext cx="3105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8" presetClass="emph" presetSubtype="0" fill="hold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/>
      <p:bldP spid="4" grpId="0"/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313"/>
            <a:ext cx="4000500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Сущность электролиза изображают  с помощью схемы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которая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показывает диссоциацию электролита,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направление движения ионов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процессы на  электродах и выделяющиеся вещества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500" y="2928938"/>
            <a:ext cx="51435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NaCl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  <a:latin typeface="+mn-lt"/>
                <a:sym typeface="Symbol"/>
              </a:rPr>
              <a:t> 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  <a:sym typeface="Symbol"/>
              </a:rPr>
              <a:t>Na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  <a:sym typeface="Symbol"/>
              </a:rPr>
              <a:t>+</a:t>
            </a: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  <a:sym typeface="Symbol"/>
              </a:rPr>
              <a:t> + CL</a:t>
            </a:r>
            <a:r>
              <a:rPr lang="en-US" sz="36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  <a:sym typeface="Symbol"/>
              </a:rPr>
              <a:t>-</a:t>
            </a:r>
            <a:endParaRPr lang="ru-RU" sz="36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63" y="4500563"/>
            <a:ext cx="10001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K(-)</a:t>
            </a:r>
            <a:endParaRPr lang="ru-RU" sz="32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4071938" y="3429000"/>
            <a:ext cx="2214562" cy="1071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43813" y="4572000"/>
            <a:ext cx="1071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A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(+)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215063" y="3429000"/>
            <a:ext cx="2143125" cy="121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00438" y="5214938"/>
            <a:ext cx="29289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Na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+ 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+ 1e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=Na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0</a:t>
            </a:r>
            <a:endParaRPr lang="ru-RU" sz="32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4450" y="5143500"/>
            <a:ext cx="27495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Cl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-2e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-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=CL</a:t>
            </a:r>
            <a:r>
              <a:rPr lang="en-US" sz="3200" b="1" i="1" baseline="-25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200" b="1" i="1" baseline="300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o</a:t>
            </a:r>
            <a:endParaRPr lang="ru-RU" sz="3200" b="1" i="1" baseline="300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6" name="Picture 2" descr="http://bowmen.ru/wp-content/uploads/2010/04/7257_00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285750"/>
            <a:ext cx="37861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500438" y="5929313"/>
            <a:ext cx="528637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NaCL </a:t>
            </a:r>
            <a:r>
              <a:rPr lang="en-US" sz="20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            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4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Na + Cl</a:t>
            </a:r>
            <a:r>
              <a:rPr lang="en-US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</a:t>
            </a:r>
            <a:endParaRPr lang="ru-RU" sz="20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500688" y="6357938"/>
            <a:ext cx="720725" cy="1587"/>
          </a:xfrm>
          <a:prstGeom prst="straightConnector1">
            <a:avLst/>
          </a:prstGeom>
          <a:ln w="571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0" grpId="0"/>
      <p:bldP spid="13" grpId="0"/>
      <p:bldP spid="14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him.1september.ru/2003/30/5-14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143125"/>
            <a:ext cx="66436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63" y="1500188"/>
            <a:ext cx="82153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Электролиз </a:t>
            </a:r>
            <a:r>
              <a:rPr lang="en-US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расплава  </a:t>
            </a:r>
            <a:r>
              <a:rPr lang="en-US" sz="3200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NaBr</a:t>
            </a:r>
            <a:endParaRPr lang="ru-RU" sz="32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I.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В расплаве электролита присутствуют только ионы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образовавшиеся при его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диссоциации</a:t>
            </a:r>
            <a:r>
              <a:rPr lang="en-US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,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они и участвуют в окислительно-восстановительном процессе</a:t>
            </a:r>
          </a:p>
        </p:txBody>
      </p:sp>
      <p:sp>
        <p:nvSpPr>
          <p:cNvPr id="8" name="Выгнутая вправо стрелка 7"/>
          <p:cNvSpPr/>
          <p:nvPr/>
        </p:nvSpPr>
        <p:spPr>
          <a:xfrm rot="974942">
            <a:off x="7100888" y="2003425"/>
            <a:ext cx="1828800" cy="32035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him.1september.ru/2003/30/5-1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643063"/>
            <a:ext cx="721518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50" y="428625"/>
            <a:ext cx="7286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Электролиз расплава </a:t>
            </a:r>
            <a:r>
              <a:rPr lang="en-US" sz="2800" b="1" i="1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NaOH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 rot="20388733">
            <a:off x="7062788" y="47625"/>
            <a:ext cx="1916112" cy="34194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1601</TotalTime>
  <Words>997</Words>
  <Application>Microsoft Office PowerPoint</Application>
  <PresentationFormat>Экран (4:3)</PresentationFormat>
  <Paragraphs>156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ЭЛЕКТРОЛИЗ</dc:title>
  <dc:creator>Попов Николай Анатольевич</dc:creator>
  <cp:lastModifiedBy>Усиковы</cp:lastModifiedBy>
  <cp:revision>170</cp:revision>
  <dcterms:created xsi:type="dcterms:W3CDTF">2013-04-26T18:13:41Z</dcterms:created>
  <dcterms:modified xsi:type="dcterms:W3CDTF">2016-12-03T12:49:37Z</dcterms:modified>
</cp:coreProperties>
</file>