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70" r:id="rId3"/>
    <p:sldId id="271" r:id="rId4"/>
    <p:sldId id="277" r:id="rId5"/>
    <p:sldId id="290" r:id="rId6"/>
    <p:sldId id="292" r:id="rId7"/>
    <p:sldId id="294" r:id="rId8"/>
    <p:sldId id="302" r:id="rId9"/>
    <p:sldId id="278" r:id="rId10"/>
    <p:sldId id="260" r:id="rId11"/>
    <p:sldId id="303" r:id="rId12"/>
    <p:sldId id="296" r:id="rId13"/>
    <p:sldId id="261" r:id="rId14"/>
    <p:sldId id="301" r:id="rId15"/>
    <p:sldId id="285" r:id="rId16"/>
    <p:sldId id="284" r:id="rId17"/>
    <p:sldId id="287" r:id="rId18"/>
    <p:sldId id="269" r:id="rId19"/>
    <p:sldId id="288" r:id="rId20"/>
    <p:sldId id="300" r:id="rId21"/>
    <p:sldId id="265" r:id="rId22"/>
    <p:sldId id="282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92" autoAdjust="0"/>
    <p:restoredTop sz="94718" autoAdjust="0"/>
  </p:normalViewPr>
  <p:slideViewPr>
    <p:cSldViewPr>
      <p:cViewPr varScale="1">
        <p:scale>
          <a:sx n="70" d="100"/>
          <a:sy n="70" d="100"/>
        </p:scale>
        <p:origin x="-139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99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Знаете ли вы, что такое соль?</c:v>
                </c:pt>
                <c:pt idx="1">
                  <c:v>Любите ли вы соль?</c:v>
                </c:pt>
                <c:pt idx="2">
                  <c:v>Откуда берут соль?</c:v>
                </c:pt>
                <c:pt idx="3">
                  <c:v>Вредна ли соль?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14</c:v>
                </c:pt>
                <c:pt idx="1">
                  <c:v>12</c:v>
                </c:pt>
                <c:pt idx="2">
                  <c:v>14</c:v>
                </c:pt>
                <c:pt idx="3">
                  <c:v>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Знаете ли вы, что такое соль?</c:v>
                </c:pt>
                <c:pt idx="1">
                  <c:v>Любите ли вы соль?</c:v>
                </c:pt>
                <c:pt idx="2">
                  <c:v>Откуда берут соль?</c:v>
                </c:pt>
                <c:pt idx="3">
                  <c:v>Вредна ли соль?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9</c:v>
                </c:pt>
                <c:pt idx="1">
                  <c:v>3</c:v>
                </c:pt>
                <c:pt idx="2">
                  <c:v>9</c:v>
                </c:pt>
                <c:pt idx="3">
                  <c:v>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Другой вариант</c:v>
                </c:pt>
              </c:strCache>
            </c:strRef>
          </c:tx>
          <c:spPr>
            <a:solidFill>
              <a:srgbClr val="92D050"/>
            </a:solidFill>
          </c:spPr>
          <c:cat>
            <c:strRef>
              <c:f>Лист1!$A$2:$A$5</c:f>
              <c:strCache>
                <c:ptCount val="4"/>
                <c:pt idx="0">
                  <c:v>Знаете ли вы, что такое соль?</c:v>
                </c:pt>
                <c:pt idx="1">
                  <c:v>Любите ли вы соль?</c:v>
                </c:pt>
                <c:pt idx="2">
                  <c:v>Откуда берут соль?</c:v>
                </c:pt>
                <c:pt idx="3">
                  <c:v>Вредна ли соль?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0</c:v>
                </c:pt>
                <c:pt idx="1">
                  <c:v>8</c:v>
                </c:pt>
                <c:pt idx="3">
                  <c:v>8</c:v>
                </c:pt>
              </c:numCache>
            </c:numRef>
          </c:val>
        </c:ser>
        <c:axId val="124630912"/>
        <c:axId val="124632448"/>
      </c:barChart>
      <c:catAx>
        <c:axId val="124630912"/>
        <c:scaling>
          <c:orientation val="minMax"/>
        </c:scaling>
        <c:axPos val="b"/>
        <c:tickLblPos val="nextTo"/>
        <c:crossAx val="124632448"/>
        <c:crosses val="autoZero"/>
        <c:auto val="1"/>
        <c:lblAlgn val="ctr"/>
        <c:lblOffset val="100"/>
      </c:catAx>
      <c:valAx>
        <c:axId val="124632448"/>
        <c:scaling>
          <c:orientation val="minMax"/>
        </c:scaling>
        <c:axPos val="l"/>
        <c:majorGridlines/>
        <c:numFmt formatCode="General" sourceLinked="1"/>
        <c:tickLblPos val="nextTo"/>
        <c:crossAx val="124630912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45054D-8394-4A02-9A4A-277BDF066F95}" type="datetimeFigureOut">
              <a:rPr lang="ru-RU" smtClean="0"/>
              <a:pPr/>
              <a:t>03.04.2014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D7BB1-EB20-41AE-8073-20B385A271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702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д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D7BB1-EB20-41AE-8073-20B385A27153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F8E3AF-582B-4CCE-8B78-FA207F1C03D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9AD44-E83A-44AE-9F30-B6C628D9D74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548D3C-1926-4079-9044-691BDEADFB9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03EE6A-20D8-4695-9EE3-C399847F023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56FE9F-411F-455E-9699-82E25E36F66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5FE78D-0FD4-4296-AAF4-0042B0BA871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5D251B-A896-4476-BA5F-7BEB2C6B97D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734219-D2CE-4FEB-8FFC-552EA8CA8A4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E44F25-DAE1-43A8-8192-FE701A6DAB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DF6DED-4917-49FE-9337-67B6A2B8430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FF4357-A28F-42CD-B6EC-997BBFF1E6D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7C57A4D-C64A-4B2E-A3DB-025CB9FC1C1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76375" y="549275"/>
            <a:ext cx="6049963" cy="1223963"/>
          </a:xfrm>
        </p:spPr>
        <p:txBody>
          <a:bodyPr/>
          <a:lstStyle/>
          <a:p>
            <a:r>
              <a:rPr lang="ru-RU" altLang="ru-RU" sz="2800" b="1" dirty="0">
                <a:solidFill>
                  <a:schemeClr val="tx1"/>
                </a:solidFill>
              </a:rPr>
              <a:t>Исследовательская работа по теме:</a:t>
            </a:r>
            <a:br>
              <a:rPr lang="ru-RU" altLang="ru-RU" sz="2800" b="1" dirty="0">
                <a:solidFill>
                  <a:schemeClr val="tx1"/>
                </a:solidFill>
              </a:rPr>
            </a:br>
            <a:endParaRPr lang="ru-RU" sz="2800" b="1" dirty="0">
              <a:solidFill>
                <a:srgbClr val="003366"/>
              </a:solidFill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699792" y="2420887"/>
            <a:ext cx="6049963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sz="4800" b="1" kern="0" dirty="0" smtClean="0">
                <a:solidFill>
                  <a:schemeClr val="bg1"/>
                </a:solidFill>
              </a:rPr>
              <a:t>Эта п</a:t>
            </a:r>
            <a:r>
              <a:rPr lang="ru-RU" sz="4800" b="1" kern="0" dirty="0" smtClean="0">
                <a:solidFill>
                  <a:schemeClr val="bg1"/>
                </a:solidFill>
              </a:rPr>
              <a:t>ростая</a:t>
            </a:r>
            <a:r>
              <a:rPr lang="ru-RU" b="1" kern="0" dirty="0" smtClean="0">
                <a:solidFill>
                  <a:schemeClr val="bg1"/>
                </a:solidFill>
              </a:rPr>
              <a:t> </a:t>
            </a:r>
            <a:r>
              <a:rPr lang="ru-RU" b="1" kern="0" dirty="0" smtClean="0">
                <a:solidFill>
                  <a:schemeClr val="bg1"/>
                </a:solidFill>
              </a:rPr>
              <a:t>необычная соль</a:t>
            </a:r>
            <a:endParaRPr lang="ru-RU" b="1" kern="0" dirty="0">
              <a:solidFill>
                <a:schemeClr val="bg1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43808" y="4653136"/>
            <a:ext cx="5545137" cy="15113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altLang="ru-RU" sz="2400" b="1" dirty="0" smtClean="0"/>
              <a:t>Выполнила:</a:t>
            </a:r>
          </a:p>
          <a:p>
            <a:pPr>
              <a:lnSpc>
                <a:spcPct val="80000"/>
              </a:lnSpc>
            </a:pPr>
            <a:r>
              <a:rPr lang="ru-RU" altLang="ru-RU" sz="2400" b="1" dirty="0" smtClean="0"/>
              <a:t> </a:t>
            </a:r>
            <a:r>
              <a:rPr lang="ru-RU" altLang="ru-RU" sz="2400" b="1" dirty="0" err="1" smtClean="0"/>
              <a:t>Ланченкова</a:t>
            </a:r>
            <a:r>
              <a:rPr lang="ru-RU" altLang="ru-RU" sz="2400" b="1" dirty="0" smtClean="0"/>
              <a:t> Станислава</a:t>
            </a:r>
            <a:endParaRPr lang="ru-RU" altLang="ru-RU" sz="2400" b="1" dirty="0"/>
          </a:p>
          <a:p>
            <a:pPr>
              <a:lnSpc>
                <a:spcPct val="80000"/>
              </a:lnSpc>
            </a:pPr>
            <a:r>
              <a:rPr lang="ru-RU" altLang="ru-RU" sz="2400" b="1" dirty="0" smtClean="0"/>
              <a:t>ученица 2 «Б» класса</a:t>
            </a:r>
          </a:p>
          <a:p>
            <a:pPr>
              <a:lnSpc>
                <a:spcPct val="80000"/>
              </a:lnSpc>
            </a:pPr>
            <a:r>
              <a:rPr lang="ru-RU" altLang="ru-RU" sz="2400" b="1" dirty="0" smtClean="0"/>
              <a:t>ГБОУ гимназия №402</a:t>
            </a:r>
            <a:endParaRPr lang="ru-RU" altLang="ru-RU" sz="2400" b="1" dirty="0"/>
          </a:p>
          <a:p>
            <a:pPr>
              <a:lnSpc>
                <a:spcPct val="80000"/>
              </a:lnSpc>
            </a:pPr>
            <a:r>
              <a:rPr lang="ru-RU" altLang="ru-RU" sz="2400" b="1" dirty="0" smtClean="0"/>
              <a:t>учитель: Степанченко М. В.</a:t>
            </a:r>
            <a:endParaRPr lang="ru-RU" alt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баскунча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3429000"/>
            <a:ext cx="4003923" cy="2669282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95536" y="0"/>
            <a:ext cx="8496944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Добыча соли в наши дни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8" name="Рисунок 7" descr="илецкое месторождени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3429000"/>
            <a:ext cx="3672408" cy="271758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27584" y="2204864"/>
            <a:ext cx="32828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solidFill>
                  <a:schemeClr val="accent2"/>
                </a:solidFill>
              </a:rPr>
              <a:t>Илецкое</a:t>
            </a:r>
            <a:r>
              <a:rPr lang="ru-RU" sz="2400" dirty="0" smtClean="0">
                <a:solidFill>
                  <a:schemeClr val="accent2"/>
                </a:solidFill>
              </a:rPr>
              <a:t> месторождение</a:t>
            </a:r>
          </a:p>
          <a:p>
            <a:pPr algn="ctr"/>
            <a:r>
              <a:rPr lang="ru-RU" sz="2400" dirty="0" smtClean="0">
                <a:solidFill>
                  <a:schemeClr val="accent2"/>
                </a:solidFill>
              </a:rPr>
              <a:t>(шахтный способ)</a:t>
            </a:r>
            <a:endParaRPr lang="ru-RU" sz="2400" dirty="0">
              <a:solidFill>
                <a:schemeClr val="accent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08104" y="2204864"/>
            <a:ext cx="26164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2"/>
                </a:solidFill>
              </a:rPr>
              <a:t>Озеро Баскунчак</a:t>
            </a:r>
          </a:p>
          <a:p>
            <a:pPr algn="ctr"/>
            <a:r>
              <a:rPr lang="ru-RU" sz="2400" dirty="0" smtClean="0">
                <a:solidFill>
                  <a:schemeClr val="accent2"/>
                </a:solidFill>
              </a:rPr>
              <a:t>(озерная соль)</a:t>
            </a:r>
            <a:endParaRPr lang="ru-RU" sz="2400" dirty="0">
              <a:solidFill>
                <a:schemeClr val="accent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5576" y="1340768"/>
            <a:ext cx="78727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2000" dirty="0" smtClean="0">
                <a:solidFill>
                  <a:schemeClr val="accent2"/>
                </a:solidFill>
              </a:rPr>
              <a:t>В наши дни процесс добывания соли полностью механизирован</a:t>
            </a:r>
            <a:endParaRPr lang="ru-RU" sz="20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589038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«Мёртвое море»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028" name="Picture 4" descr="http://upload.wikimedia.org/wikipedia/commons/7/7a/Dead_sea_newspaper.jpg?uselang=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700808"/>
            <a:ext cx="5854425" cy="4392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350" y="260350"/>
            <a:ext cx="7283450" cy="792163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Интересные факты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4857750"/>
          </a:xfrm>
        </p:spPr>
        <p:txBody>
          <a:bodyPr/>
          <a:lstStyle/>
          <a:p>
            <a:pPr algn="just"/>
            <a:r>
              <a:rPr lang="ru-RU" sz="2000" dirty="0" smtClean="0">
                <a:solidFill>
                  <a:schemeClr val="accent2"/>
                </a:solidFill>
              </a:rPr>
              <a:t>Прибавляя к пище ежедневно около 20 граммов соли, человек съедает в среднем в год 7—8 килограммов соли. К семидесятому году жизни это число составит полтонны.</a:t>
            </a:r>
          </a:p>
          <a:p>
            <a:endParaRPr lang="ru-RU" sz="2000" dirty="0" smtClean="0">
              <a:solidFill>
                <a:schemeClr val="accent2"/>
              </a:solidFill>
            </a:endParaRPr>
          </a:p>
          <a:p>
            <a:pPr algn="just"/>
            <a:r>
              <a:rPr lang="ru-RU" sz="2000" dirty="0" smtClean="0">
                <a:solidFill>
                  <a:schemeClr val="accent2"/>
                </a:solidFill>
              </a:rPr>
              <a:t>У многих народов существовал обычай «солить» новорожденных, в предохранение от злых духов, которыми олицетворялись болезни, бессонница и даже капризы детей.</a:t>
            </a:r>
            <a:endParaRPr lang="en-US" sz="2000" dirty="0" smtClean="0">
              <a:solidFill>
                <a:schemeClr val="accent2"/>
              </a:solidFill>
            </a:endParaRPr>
          </a:p>
          <a:p>
            <a:endParaRPr lang="ru-RU" sz="2000" dirty="0" smtClean="0">
              <a:solidFill>
                <a:schemeClr val="accent2"/>
              </a:solidFill>
            </a:endParaRPr>
          </a:p>
          <a:p>
            <a:endParaRPr lang="ru-RU" sz="2000" dirty="0">
              <a:solidFill>
                <a:schemeClr val="accent2"/>
              </a:solidFill>
            </a:endParaRPr>
          </a:p>
        </p:txBody>
      </p:sp>
      <p:pic>
        <p:nvPicPr>
          <p:cNvPr id="4" name="Рисунок 3" descr="untitled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4365103"/>
            <a:ext cx="1872208" cy="1772357"/>
          </a:xfrm>
          <a:prstGeom prst="rect">
            <a:avLst/>
          </a:prstGeom>
        </p:spPr>
      </p:pic>
      <p:pic>
        <p:nvPicPr>
          <p:cNvPr id="5" name="Рисунок 4" descr="е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8144" y="4365104"/>
            <a:ext cx="1854448" cy="18544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Вред или польза?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2060848"/>
            <a:ext cx="3826768" cy="4065315"/>
          </a:xfrm>
        </p:spPr>
        <p:txBody>
          <a:bodyPr/>
          <a:lstStyle/>
          <a:p>
            <a:pPr algn="just"/>
            <a:r>
              <a:rPr lang="ru-RU" sz="2000" dirty="0" smtClean="0">
                <a:solidFill>
                  <a:schemeClr val="accent2"/>
                </a:solidFill>
              </a:rPr>
              <a:t>Потребление соли играет важную роль в организме человека. Соль участвует в поддержании и регулировании водно-солевого баланса в организме. Недостаток соли сказывается на работоспособности организма, появляется слабость, головная боль.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>
              <a:solidFill>
                <a:schemeClr val="accent2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8024" y="2132856"/>
            <a:ext cx="4186808" cy="3993307"/>
          </a:xfrm>
        </p:spPr>
        <p:txBody>
          <a:bodyPr/>
          <a:lstStyle/>
          <a:p>
            <a:pPr algn="just"/>
            <a:r>
              <a:rPr lang="ru-RU" sz="2000" dirty="0" smtClean="0">
                <a:solidFill>
                  <a:schemeClr val="accent2"/>
                </a:solidFill>
              </a:rPr>
              <a:t>При избытке соли изменяется строение сосудов, стенки их становятся хрупкими, утолщаются, плохо проводят кровь.</a:t>
            </a:r>
          </a:p>
          <a:p>
            <a:pPr algn="just"/>
            <a:r>
              <a:rPr lang="ru-RU" sz="2000" dirty="0" smtClean="0">
                <a:solidFill>
                  <a:schemeClr val="accent2"/>
                </a:solidFill>
              </a:rPr>
              <a:t>Повышается артериальное давление.</a:t>
            </a:r>
            <a:endParaRPr lang="ru-RU" sz="2000" dirty="0">
              <a:solidFill>
                <a:schemeClr val="accent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2" y="1268760"/>
            <a:ext cx="61793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2"/>
                </a:solidFill>
              </a:rPr>
              <a:t>О вреде и пользе соли ученые спорят до сих пор. </a:t>
            </a:r>
          </a:p>
          <a:p>
            <a:pPr algn="ctr"/>
            <a:r>
              <a:rPr lang="ru-RU" sz="2000" dirty="0" smtClean="0">
                <a:solidFill>
                  <a:schemeClr val="accent2"/>
                </a:solidFill>
              </a:rPr>
              <a:t>Однозначного ответа на этот вопрос все еще нет</a:t>
            </a:r>
            <a:endParaRPr lang="ru-RU" sz="20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Результаты проведённого опроса</a:t>
            </a:r>
            <a:endParaRPr lang="ru-RU" sz="3600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467544" y="1484784"/>
          <a:ext cx="8362950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Мои эксперименты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</a:p>
          <a:p>
            <a:pPr algn="just"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chemeClr val="accent2"/>
                </a:solidFill>
              </a:rPr>
              <a:t>Я решила изучить, что еще «умеет» соль. Для этого я взяла обычную «поваренную» соль. На вкус она очень соленая. Я попробовала растворять соль в воде и вот что у меня получилось: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Соль растворяется в воде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4294967295"/>
          </p:nvPr>
        </p:nvSpPr>
        <p:spPr>
          <a:xfrm>
            <a:off x="3000364" y="1285860"/>
            <a:ext cx="5486400" cy="5000636"/>
          </a:xfrm>
        </p:spPr>
        <p:txBody>
          <a:bodyPr/>
          <a:lstStyle/>
          <a:p>
            <a:pPr lvl="0" algn="just">
              <a:buNone/>
            </a:pPr>
            <a:r>
              <a:rPr lang="ru-RU" sz="1800" b="1" dirty="0" smtClean="0">
                <a:solidFill>
                  <a:schemeClr val="accent2"/>
                </a:solidFill>
              </a:rPr>
              <a:t>	Вывод:</a:t>
            </a:r>
            <a:r>
              <a:rPr lang="ru-RU" sz="1800" dirty="0" smtClean="0">
                <a:solidFill>
                  <a:schemeClr val="accent2"/>
                </a:solidFill>
              </a:rPr>
              <a:t> соль с мокрой ложки не ссыпается, она – растворяется. Соль растворится даже если ложку и вовсе не наклонять – просто налить на нее воды. Приглядевшись, я увидела, что соль состоит из маленьких кристалликов. Получается, что соль похожа на лед – когда она попадает в воду – тает. </a:t>
            </a:r>
          </a:p>
          <a:p>
            <a:endParaRPr lang="ru-RU" dirty="0"/>
          </a:p>
        </p:txBody>
      </p:sp>
      <p:pic>
        <p:nvPicPr>
          <p:cNvPr id="1029" name="Picture 5" descr="C:\Documents and Settings\Admin\Рабочий стол\РОМА\СОЛЬ\слайды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42984"/>
            <a:ext cx="1809570" cy="1357322"/>
          </a:xfrm>
          <a:prstGeom prst="rect">
            <a:avLst/>
          </a:prstGeom>
          <a:noFill/>
        </p:spPr>
      </p:pic>
      <p:pic>
        <p:nvPicPr>
          <p:cNvPr id="1031" name="Picture 7" descr="C:\Documents and Settings\Admin\Рабочий стол\РОМА\СОЛЬ\слайды\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643182"/>
            <a:ext cx="1809570" cy="1357322"/>
          </a:xfrm>
          <a:prstGeom prst="rect">
            <a:avLst/>
          </a:prstGeom>
          <a:noFill/>
        </p:spPr>
      </p:pic>
      <p:pic>
        <p:nvPicPr>
          <p:cNvPr id="1032" name="Picture 8" descr="C:\Documents and Settings\Admin\Рабочий стол\РОМА\СОЛЬ\слайды\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214818"/>
            <a:ext cx="1800200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54074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Соль в воде разной температуры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/>
                </a:solidFill>
              </a:rPr>
              <a:t>Холодная вода: соль упала на дно</a:t>
            </a:r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46082" name="Picture 2" descr="C:\Documents and Settings\Admin\Рабочий стол\РОМА\СОЛЬ\слайды\1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995561" y="2174875"/>
            <a:ext cx="2963466" cy="3951288"/>
          </a:xfrm>
          <a:prstGeom prst="rect">
            <a:avLst/>
          </a:prstGeom>
          <a:noFill/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/>
                </a:solidFill>
              </a:rPr>
              <a:t>Горячая вода: соль растворилась быстро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5000628" y="2214554"/>
            <a:ext cx="2928958" cy="3911608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46083" name="Picture 3" descr="C:\Documents and Settings\Admin\Рабочий стол\РОМА\СОЛЬ\слайды\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2214554"/>
            <a:ext cx="2911447" cy="38815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27984" y="1484784"/>
            <a:ext cx="43924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accent2"/>
                </a:solidFill>
              </a:rPr>
              <a:t>Вывод:</a:t>
            </a:r>
            <a:r>
              <a:rPr lang="ru-RU" sz="2000" dirty="0" smtClean="0">
                <a:solidFill>
                  <a:schemeClr val="accent2"/>
                </a:solidFill>
              </a:rPr>
              <a:t> соль повышает температуру кипения.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Соль и температура кипения воды</a:t>
            </a:r>
            <a:endParaRPr lang="ru-RU" sz="3600" b="1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0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628800"/>
            <a:ext cx="3798563" cy="3528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758138" cy="655620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Соль может сохранять продукты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47106" name="Picture 2" descr="C:\Documents and Settings\Admin\Рабочий стол\РОМА\СОЛЬ\слайды\4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643757" y="1334230"/>
            <a:ext cx="4974336" cy="3730752"/>
          </a:xfrm>
          <a:prstGeom prst="rect">
            <a:avLst/>
          </a:prstGeom>
          <a:noFill/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251520" y="1268760"/>
            <a:ext cx="3294065" cy="4905377"/>
          </a:xfrm>
        </p:spPr>
        <p:txBody>
          <a:bodyPr/>
          <a:lstStyle/>
          <a:p>
            <a:pPr lvl="0" algn="just"/>
            <a:r>
              <a:rPr lang="ru-RU" sz="1800" b="1" dirty="0" smtClean="0">
                <a:solidFill>
                  <a:schemeClr val="accent2"/>
                </a:solidFill>
              </a:rPr>
              <a:t>Вывод: </a:t>
            </a:r>
            <a:r>
              <a:rPr lang="ru-RU" sz="1800" dirty="0" smtClean="0">
                <a:solidFill>
                  <a:schemeClr val="accent2"/>
                </a:solidFill>
              </a:rPr>
              <a:t>шоколад в соленой воде не растворяется. Но может «засолиться». Вот почему до недавнего времени соление было основным способом сохранения продуктов.</a:t>
            </a:r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268760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Цели: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000" dirty="0" smtClean="0">
                <a:solidFill>
                  <a:schemeClr val="accent2"/>
                </a:solidFill>
              </a:rPr>
              <a:t>Узнать, откуда берется соль; </a:t>
            </a:r>
          </a:p>
          <a:p>
            <a:pPr algn="just"/>
            <a:r>
              <a:rPr lang="ru-RU" sz="2000" dirty="0" smtClean="0">
                <a:solidFill>
                  <a:schemeClr val="accent2"/>
                </a:solidFill>
              </a:rPr>
              <a:t>Понять, почему раньше она ценилась дороже золота, а теперь почти ничего не стоит;</a:t>
            </a:r>
          </a:p>
          <a:p>
            <a:pPr algn="just"/>
            <a:r>
              <a:rPr lang="ru-RU" sz="2000" dirty="0" smtClean="0">
                <a:solidFill>
                  <a:schemeClr val="accent2"/>
                </a:solidFill>
              </a:rPr>
              <a:t>Определить : вредна или полезна соль для организма человека;</a:t>
            </a:r>
          </a:p>
          <a:p>
            <a:pPr algn="just"/>
            <a:r>
              <a:rPr lang="ru-RU" sz="2000" dirty="0" smtClean="0">
                <a:solidFill>
                  <a:schemeClr val="accent2"/>
                </a:solidFill>
              </a:rPr>
              <a:t>Проверить некоторые свойства соли практическим путем.</a:t>
            </a:r>
          </a:p>
          <a:p>
            <a:endParaRPr lang="ru-RU" sz="2000" dirty="0" smtClean="0">
              <a:solidFill>
                <a:schemeClr val="accent2"/>
              </a:solidFill>
            </a:endParaRPr>
          </a:p>
          <a:p>
            <a:endParaRPr lang="ru-RU" sz="20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accent2"/>
                </a:solidFill>
              </a:rPr>
              <a:t>     </a:t>
            </a:r>
            <a:endParaRPr lang="ru-RU" sz="20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20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Заключение: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sz="2000" dirty="0" smtClean="0">
                <a:solidFill>
                  <a:schemeClr val="accent2"/>
                </a:solidFill>
              </a:rPr>
              <a:t>В ходе своего исследования я узнала, что история соли насчитывает не одну тысячу лет, что она когда–то была предметом роскоши  и из–за нее начинались войны.</a:t>
            </a:r>
          </a:p>
          <a:p>
            <a:pPr algn="just">
              <a:buNone/>
            </a:pPr>
            <a:r>
              <a:rPr lang="ru-RU" sz="2000" dirty="0" smtClean="0">
                <a:solidFill>
                  <a:schemeClr val="accent2"/>
                </a:solidFill>
              </a:rPr>
              <a:t>Узнала, что раньше люди не знали, откуда она берется, как ее добывать, приписывали ей магические свойства – поэтому она была такой дорогой.</a:t>
            </a:r>
          </a:p>
          <a:p>
            <a:pPr algn="just">
              <a:buNone/>
            </a:pPr>
            <a:r>
              <a:rPr lang="ru-RU" sz="2000" dirty="0" smtClean="0">
                <a:solidFill>
                  <a:schemeClr val="accent2"/>
                </a:solidFill>
              </a:rPr>
              <a:t>Убедилась, что современный мир не приписывает соли «волшебных» свойств, но нуждается в ней не меньше наших предков.</a:t>
            </a:r>
          </a:p>
          <a:p>
            <a:pPr algn="just">
              <a:buNone/>
            </a:pPr>
            <a:r>
              <a:rPr lang="ru-RU" sz="2000" dirty="0" smtClean="0">
                <a:solidFill>
                  <a:schemeClr val="accent2"/>
                </a:solidFill>
              </a:rPr>
              <a:t>Провела практические опыты и узнала о некоторых свойствах соли.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640" y="260648"/>
            <a:ext cx="7283450" cy="792163"/>
          </a:xfrm>
        </p:spPr>
        <p:txBody>
          <a:bodyPr/>
          <a:lstStyle/>
          <a:p>
            <a:r>
              <a:rPr lang="ru-RU" sz="2500" b="1" dirty="0" smtClean="0">
                <a:solidFill>
                  <a:schemeClr val="bg1"/>
                </a:solidFill>
              </a:rPr>
              <a:t>Подтвердилась ли гипотеза о незначительности роли соли в наши дни?</a:t>
            </a:r>
            <a:endParaRPr lang="ru-RU" sz="2500" b="1" dirty="0">
              <a:solidFill>
                <a:schemeClr val="bg1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700808"/>
            <a:ext cx="8229600" cy="4857750"/>
          </a:xfrm>
        </p:spPr>
        <p:txBody>
          <a:bodyPr/>
          <a:lstStyle/>
          <a:p>
            <a:pPr algn="just"/>
            <a:r>
              <a:rPr lang="ru-RU" sz="2000" dirty="0" smtClean="0">
                <a:solidFill>
                  <a:schemeClr val="accent2"/>
                </a:solidFill>
              </a:rPr>
              <a:t>Нисколько! И в наши дни поваренная соль таит в себе много скрытых, удивительных и далеко не всем известных свойств. Без соли не может жить ни один живой организм. </a:t>
            </a: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Перечень используемых материалов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err="1" smtClean="0">
                <a:solidFill>
                  <a:schemeClr val="accent2"/>
                </a:solidFill>
              </a:rPr>
              <a:t>Курлански</a:t>
            </a:r>
            <a:r>
              <a:rPr lang="ru-RU" sz="2000" dirty="0" smtClean="0">
                <a:solidFill>
                  <a:schemeClr val="accent2"/>
                </a:solidFill>
              </a:rPr>
              <a:t> М. Всеобщая история соли. М., «Колибри», 2007</a:t>
            </a:r>
          </a:p>
          <a:p>
            <a:r>
              <a:rPr lang="ru-RU" sz="2000" dirty="0" smtClean="0">
                <a:solidFill>
                  <a:schemeClr val="accent2"/>
                </a:solidFill>
              </a:rPr>
              <a:t>Что такое? Кто такой? Детская энциклопедия. М., «Педагогика – Пресс»,1995</a:t>
            </a:r>
          </a:p>
          <a:p>
            <a:r>
              <a:rPr lang="ru-RU" sz="2000" dirty="0" smtClean="0">
                <a:solidFill>
                  <a:schemeClr val="accent2"/>
                </a:solidFill>
              </a:rPr>
              <a:t>Почемучка. Детская энциклопедия. М., «</a:t>
            </a:r>
            <a:r>
              <a:rPr lang="ru-RU" sz="2000" dirty="0" err="1" smtClean="0">
                <a:solidFill>
                  <a:schemeClr val="accent2"/>
                </a:solidFill>
              </a:rPr>
              <a:t>Росмэн</a:t>
            </a:r>
            <a:r>
              <a:rPr lang="ru-RU" sz="2000" dirty="0" smtClean="0">
                <a:solidFill>
                  <a:schemeClr val="accent2"/>
                </a:solidFill>
              </a:rPr>
              <a:t>», 2005</a:t>
            </a:r>
          </a:p>
          <a:p>
            <a:r>
              <a:rPr lang="ru-RU" sz="2000" dirty="0" smtClean="0">
                <a:solidFill>
                  <a:schemeClr val="accent2"/>
                </a:solidFill>
              </a:rPr>
              <a:t>Материалы сайта «</a:t>
            </a:r>
            <a:r>
              <a:rPr lang="en-US" sz="2000" dirty="0" smtClean="0">
                <a:solidFill>
                  <a:schemeClr val="accent2"/>
                </a:solidFill>
              </a:rPr>
              <a:t>fairy-tales.su.ru</a:t>
            </a:r>
            <a:r>
              <a:rPr lang="ru-RU" sz="2000" dirty="0" smtClean="0">
                <a:solidFill>
                  <a:schemeClr val="accent2"/>
                </a:solidFill>
              </a:rPr>
              <a:t>»</a:t>
            </a:r>
          </a:p>
          <a:p>
            <a:r>
              <a:rPr lang="ru-RU" sz="2000" dirty="0" smtClean="0">
                <a:solidFill>
                  <a:schemeClr val="accent2"/>
                </a:solidFill>
              </a:rPr>
              <a:t>Материалы сайта «</a:t>
            </a:r>
            <a:r>
              <a:rPr lang="en-US" sz="2000" dirty="0" smtClean="0">
                <a:solidFill>
                  <a:schemeClr val="accent2"/>
                </a:solidFill>
              </a:rPr>
              <a:t>o-soli.ru</a:t>
            </a:r>
            <a:r>
              <a:rPr lang="ru-RU" sz="2000" dirty="0" smtClean="0">
                <a:solidFill>
                  <a:schemeClr val="accent2"/>
                </a:solidFill>
              </a:rPr>
              <a:t>»</a:t>
            </a:r>
            <a:endParaRPr lang="ru-RU" sz="20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96752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Гипотеза: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>
                <a:solidFill>
                  <a:schemeClr val="accent2"/>
                </a:solidFill>
              </a:rPr>
              <a:t>Если раньше соль ценилась дороже золота, а теперь почти ничего не стоит, то свою пользу она исчерпала и чего же больше от неё для организма человека – вреда или пользы?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Вкус соли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000" dirty="0" smtClean="0">
                <a:solidFill>
                  <a:schemeClr val="accent2"/>
                </a:solidFill>
              </a:rPr>
              <a:t>Соль появилась в жизни человека в незапамятные времена. Как именно люди узнали, что пища, приправленная белыми крупинками, становится вкуснее, дольше хранится, уже неизвестно. </a:t>
            </a:r>
            <a:endParaRPr lang="ru-RU" sz="2000" dirty="0">
              <a:solidFill>
                <a:schemeClr val="accent2"/>
              </a:solidFill>
            </a:endParaRPr>
          </a:p>
        </p:txBody>
      </p:sp>
      <p:pic>
        <p:nvPicPr>
          <p:cNvPr id="4" name="Рисунок 3" descr="в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3645024"/>
            <a:ext cx="2160240" cy="1749899"/>
          </a:xfrm>
          <a:prstGeom prst="rect">
            <a:avLst/>
          </a:prstGeom>
        </p:spPr>
      </p:pic>
      <p:pic>
        <p:nvPicPr>
          <p:cNvPr id="7" name="Рисунок 6" descr="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28184" y="3501008"/>
            <a:ext cx="2555776" cy="1761413"/>
          </a:xfrm>
          <a:prstGeom prst="rect">
            <a:avLst/>
          </a:prstGeom>
        </p:spPr>
      </p:pic>
      <p:pic>
        <p:nvPicPr>
          <p:cNvPr id="8" name="Рисунок 7" descr="iве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63888" y="4581128"/>
            <a:ext cx="2358663" cy="16444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Соль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4644008" y="1700808"/>
            <a:ext cx="4182616" cy="4381947"/>
          </a:xfrm>
        </p:spPr>
        <p:txBody>
          <a:bodyPr/>
          <a:lstStyle/>
          <a:p>
            <a:pPr algn="just"/>
            <a:r>
              <a:rPr lang="ru-RU" sz="2000" dirty="0" smtClean="0">
                <a:solidFill>
                  <a:schemeClr val="accent2"/>
                </a:solidFill>
              </a:rPr>
              <a:t>Соль — единственное минеральное вещество, которое человек ест в чистом виде и которое ничем нельзя заменить. </a:t>
            </a:r>
            <a:endParaRPr lang="ru-RU" sz="2000" dirty="0">
              <a:solidFill>
                <a:schemeClr val="accent2"/>
              </a:solidFill>
            </a:endParaRPr>
          </a:p>
        </p:txBody>
      </p:sp>
      <p:pic>
        <p:nvPicPr>
          <p:cNvPr id="4" name="Рисунок 3" descr="морская сол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204863"/>
            <a:ext cx="2555989" cy="36169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350" y="260350"/>
            <a:ext cx="7283450" cy="792163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Немного истории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4857750"/>
          </a:xfrm>
        </p:spPr>
        <p:txBody>
          <a:bodyPr/>
          <a:lstStyle/>
          <a:p>
            <a:pPr algn="just"/>
            <a:r>
              <a:rPr lang="ru-RU" sz="2000" dirty="0" smtClean="0">
                <a:solidFill>
                  <a:schemeClr val="accent2"/>
                </a:solidFill>
              </a:rPr>
              <a:t>В настоящее время соль стала для нас вполне обыденной приправой. Никому и в голову не приходит, что из-за этого белого кристаллического порошка люди когда-то вели настоящие войны.</a:t>
            </a:r>
          </a:p>
        </p:txBody>
      </p:sp>
      <p:pic>
        <p:nvPicPr>
          <p:cNvPr id="4" name="Рисунок 3" descr="untitled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5776" y="3861048"/>
            <a:ext cx="3101815" cy="2063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350" y="260350"/>
            <a:ext cx="7283450" cy="792163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Соль - деньги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87824" y="1268413"/>
            <a:ext cx="5698976" cy="4857750"/>
          </a:xfrm>
        </p:spPr>
        <p:txBody>
          <a:bodyPr/>
          <a:lstStyle/>
          <a:p>
            <a:pPr algn="just">
              <a:buNone/>
            </a:pPr>
            <a:r>
              <a:rPr lang="ru-RU" sz="2000" dirty="0" smtClean="0">
                <a:solidFill>
                  <a:schemeClr val="accent2"/>
                </a:solidFill>
              </a:rPr>
              <a:t>     В древнем Риме войско оплачивалось солью. «Солью» иносказательно называлась оплата римских воинов, и от этого произошло название мелкой монеты в некоторых странах Европы. </a:t>
            </a:r>
          </a:p>
          <a:p>
            <a:pPr algn="just">
              <a:buNone/>
            </a:pPr>
            <a:endParaRPr lang="ru-RU" sz="2000" dirty="0">
              <a:solidFill>
                <a:schemeClr val="accent2"/>
              </a:solidFill>
            </a:endParaRPr>
          </a:p>
        </p:txBody>
      </p:sp>
      <p:pic>
        <p:nvPicPr>
          <p:cNvPr id="4" name="Рисунок 3" descr="s111_10_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668016"/>
            <a:ext cx="2409056" cy="3345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/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«Соляной бунт»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 	</a:t>
            </a:r>
            <a:r>
              <a:rPr lang="ru-RU" dirty="0" smtClean="0">
                <a:solidFill>
                  <a:schemeClr val="accent2"/>
                </a:solidFill>
              </a:rPr>
              <a:t>В </a:t>
            </a:r>
            <a:r>
              <a:rPr lang="en-US" dirty="0" smtClean="0">
                <a:solidFill>
                  <a:schemeClr val="accent2"/>
                </a:solidFill>
              </a:rPr>
              <a:t>XVII </a:t>
            </a:r>
            <a:r>
              <a:rPr lang="ru-RU" dirty="0" smtClean="0">
                <a:solidFill>
                  <a:schemeClr val="accent2"/>
                </a:solidFill>
              </a:rPr>
              <a:t>веке в России одно из наиболее крупных городских восстаний получило название «Соляного бунта».</a:t>
            </a:r>
          </a:p>
          <a:p>
            <a:pPr algn="just">
              <a:buNone/>
            </a:pPr>
            <a:endParaRPr lang="ru-RU" dirty="0" smtClean="0">
              <a:solidFill>
                <a:schemeClr val="accent2"/>
              </a:solidFill>
            </a:endParaRPr>
          </a:p>
          <a:p>
            <a:pPr algn="just">
              <a:buNone/>
            </a:pPr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4" name="Рисунок 3" descr="http://www.maillist.ru/archives/63404/1829660/6407128_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3212976"/>
            <a:ext cx="4968552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352928" cy="1143000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Как добывали соль в старину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000" dirty="0" smtClean="0">
                <a:solidFill>
                  <a:schemeClr val="accent2"/>
                </a:solidFill>
              </a:rPr>
              <a:t>Добыча соли в старину была делом очень трудоемким и почетным. На севере и на юге на берегах морей соль выпаривали из морской воды.</a:t>
            </a:r>
          </a:p>
          <a:p>
            <a:pPr algn="just"/>
            <a:endParaRPr lang="ru-RU" sz="2000" dirty="0">
              <a:solidFill>
                <a:schemeClr val="accent2"/>
              </a:solidFill>
            </a:endParaRPr>
          </a:p>
        </p:txBody>
      </p:sp>
      <p:pic>
        <p:nvPicPr>
          <p:cNvPr id="4" name="Рисунок 3" descr="&amp;Scy;&amp;ocy;&amp;lcy;&amp;softcy; &amp;zcy;&amp;iecy;&amp;mcy;&amp;lcy;&amp;icy; (32 &amp;fcy;&amp;ocy;&amp;tcy;&amp;ocy;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852936"/>
            <a:ext cx="5256584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иохимия">
  <a:themeElements>
    <a:clrScheme name="Химия белый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Химия белый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Химия белый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Химия белый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Химия белый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Химия белый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Химия белый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Химия белый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Химия белый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Химия белый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Химия белый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Химия белый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Химия белый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Химия белый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Биохимия</Template>
  <TotalTime>4009</TotalTime>
  <Words>720</Words>
  <Application>Microsoft Office PowerPoint</Application>
  <PresentationFormat>Экран (4:3)</PresentationFormat>
  <Paragraphs>74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Биохимия</vt:lpstr>
      <vt:lpstr>Исследовательская работа по теме: </vt:lpstr>
      <vt:lpstr>Цели:</vt:lpstr>
      <vt:lpstr>Гипотеза:</vt:lpstr>
      <vt:lpstr>Вкус соли</vt:lpstr>
      <vt:lpstr>Соль</vt:lpstr>
      <vt:lpstr>Немного истории</vt:lpstr>
      <vt:lpstr>Соль - деньги</vt:lpstr>
      <vt:lpstr>«Соляной бунт»</vt:lpstr>
      <vt:lpstr>Как добывали соль в старину</vt:lpstr>
      <vt:lpstr>Добыча соли в наши дни</vt:lpstr>
      <vt:lpstr>«Мёртвое море»</vt:lpstr>
      <vt:lpstr>Интересные факты</vt:lpstr>
      <vt:lpstr>Вред или польза?</vt:lpstr>
      <vt:lpstr>Результаты проведённого опроса</vt:lpstr>
      <vt:lpstr>Мои эксперименты</vt:lpstr>
      <vt:lpstr>Соль растворяется в воде</vt:lpstr>
      <vt:lpstr>Соль в воде разной температуры</vt:lpstr>
      <vt:lpstr>Соль и температура кипения воды</vt:lpstr>
      <vt:lpstr>Соль может сохранять продукты</vt:lpstr>
      <vt:lpstr>Заключение:</vt:lpstr>
      <vt:lpstr>Подтвердилась ли гипотеза о незначительности роли соли в наши дни?</vt:lpstr>
      <vt:lpstr>Перечень используемых материалов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эльвира</dc:creator>
  <cp:lastModifiedBy>Домашний</cp:lastModifiedBy>
  <cp:revision>134</cp:revision>
  <dcterms:created xsi:type="dcterms:W3CDTF">2010-10-10T19:52:23Z</dcterms:created>
  <dcterms:modified xsi:type="dcterms:W3CDTF">2014-04-02T21:50:17Z</dcterms:modified>
</cp:coreProperties>
</file>