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0" autoAdjust="0"/>
  </p:normalViewPr>
  <p:slideViewPr>
    <p:cSldViewPr snapToGrid="0">
      <p:cViewPr varScale="1">
        <p:scale>
          <a:sx n="104" d="100"/>
          <a:sy n="104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33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32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452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911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6368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246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70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184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000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68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9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765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978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14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0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37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EF950-4C04-4663-8C48-7232C8729B0E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7459F92-0D45-43D6-BC3C-697BBD48D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996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9925" y="1864747"/>
            <a:ext cx="9144000" cy="2387600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ФГАОУ ВПО «Казанский (Приволжский) Федеральный университет»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психологии и образования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Приволжский межрегиональный центр повышения квалификации и профессиональной переподготовки работников образования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общего образования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личностного результата учащихся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на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истории и обществознания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8523" y="4834551"/>
            <a:ext cx="8914646" cy="1249378"/>
          </a:xfrm>
        </p:spPr>
        <p:txBody>
          <a:bodyPr>
            <a:normAutofit/>
          </a:bodyPr>
          <a:lstStyle/>
          <a:p>
            <a:pPr algn="r"/>
            <a:r>
              <a:rPr lang="ru-RU" sz="1400" b="1" dirty="0" smtClean="0"/>
              <a:t>Автор проекта: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Фазылзянова Ильмира </a:t>
            </a:r>
            <a:r>
              <a:rPr lang="ru-RU" sz="1400" dirty="0" err="1" smtClean="0"/>
              <a:t>Ильдусовна</a:t>
            </a:r>
            <a:r>
              <a:rPr lang="ru-RU" sz="1400" dirty="0" smtClean="0"/>
              <a:t>, </a:t>
            </a:r>
            <a:br>
              <a:rPr lang="ru-RU" sz="1400" dirty="0" smtClean="0"/>
            </a:br>
            <a:r>
              <a:rPr lang="ru-RU" sz="1400" dirty="0" err="1" smtClean="0"/>
              <a:t>к.п.н</a:t>
            </a:r>
            <a:r>
              <a:rPr lang="ru-RU" sz="1400" dirty="0" smtClean="0"/>
              <a:t>., учитель истории и обществознания </a:t>
            </a:r>
            <a:br>
              <a:rPr lang="ru-RU" sz="1400" dirty="0" smtClean="0"/>
            </a:br>
            <a:r>
              <a:rPr lang="ru-RU" sz="1400" dirty="0" smtClean="0"/>
              <a:t>МБОУ «Гимназия №18 с татарским языком обучения»</a:t>
            </a:r>
            <a:br>
              <a:rPr lang="ru-RU" sz="1400" dirty="0" smtClean="0"/>
            </a:br>
            <a:r>
              <a:rPr lang="ru-RU" sz="1400" dirty="0" smtClean="0"/>
              <a:t>Приволжского района г. Казани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1014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97284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задания Группы 1 по всеобщей истории «Многонациональный мир: что мы знаем и думаем о нем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2709" y="1421395"/>
            <a:ext cx="8915400" cy="4997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высказывания, которые считаете верными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Европа и мир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Народы Европы всегда были самыми развитыми и опережали народы других стран.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Почти все «наследие» европейской культуры было когда-то заимствовано из культур более древних народов или народов других континентов. Сами же европейцы не создали ничего оригинального, а лишь ловко развивали присвоенные ими чужие идеи, выдавая это за свои «открытия».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Народы Европы – наследники великой античной цивилизации – несли народам других частей света культуру и благосостояние, основы правопорядка и демократии.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Европейцы (особенно в последние века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тысячелетия н.э.) несли народам всего мира лишь войны, угнетение и ограбление.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Культура современного мира создавалась совместными усилиями не только европейцев, но и народов всех частей света (хотя эта совместная деятельность была в основном неосознанной, а периоды сотрудничества перемежались с конфликтами и взаимным неприятием).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4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6872"/>
          </a:xfrm>
        </p:spPr>
        <p:txBody>
          <a:bodyPr>
            <a:normAutofit fontScale="90000"/>
          </a:bodyPr>
          <a:lstStyle/>
          <a:p>
            <a:r>
              <a:rPr lang="ru-RU" sz="2400" b="1" i="1" dirty="0"/>
              <a:t>Пример задания Группы 2 по всеобщей истории «Народы в мировом историческом процессе»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вариант ответа.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находки самых ранних ископаемых останков человека сделаны на этом континенте, можно утверждать, что древнейшие люди появились на территории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Европы 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Азии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Африки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Америки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97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24444"/>
          </a:xfrm>
        </p:spPr>
        <p:txBody>
          <a:bodyPr>
            <a:normAutofit fontScale="90000"/>
          </a:bodyPr>
          <a:lstStyle/>
          <a:p>
            <a:r>
              <a:rPr lang="ru-RU" sz="2400" b="1" i="1" dirty="0"/>
              <a:t>Пример задания Группы 1 по истории России «</a:t>
            </a:r>
            <a:r>
              <a:rPr lang="ru-RU" sz="2400" b="1" i="1" dirty="0" err="1"/>
              <a:t>Этнонациональная</a:t>
            </a:r>
            <a:r>
              <a:rPr lang="ru-RU" sz="2400" b="1" i="1" dirty="0"/>
              <a:t> многоликость России»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3719" y="1744301"/>
            <a:ext cx="8915400" cy="37776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Отметьте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высказывания, которые считаете верными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многонациональной России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Часть народов России вошла в состав России добровольно, другие же были включены в нее помимо их воли.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народы, живущие сейчас в России, были в прошлом завоеваны русскими.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народы, живущие на территории России, оказались в одном государстве с русскими путем мирного присоединения.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Присоединение к России было всегда выгодным для других народов и способствовало их дальнейшему развитию.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ряде случаев присоединение к России благотворно сказывалось на судьбе присоединенных народов, но подчас вызывало протест и стремление к независимости.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01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5259" y="624110"/>
            <a:ext cx="9641941" cy="128089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задания Группы 2 по истории России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знания и стереотипы в оценке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1750337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теме три или четыре текста, в которых описывается одно из важных событий нашей истории. Отметьте тот из них, в котором, на ваш взгляд, факты прошлого изложены верно. Свой выбор поясните.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39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9267115" cy="860658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задания Группы 3 по истории России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ли мы знаем прошлое России и населяющих их народов»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вариант ответа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государство на территории современной России, где утвердился в качестве государственной религии ислам, - 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Башкирия;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Тмутараканское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княжество;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Хазарский каганат;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Волжская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Булгария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09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проекта: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2016г. - май 2018г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Ресурсное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проекта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397465"/>
              </p:ext>
            </p:extLst>
          </p:nvPr>
        </p:nvGraphicFramePr>
        <p:xfrm>
          <a:off x="2924268" y="2133600"/>
          <a:ext cx="8419723" cy="36696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25498"/>
                <a:gridCol w="1846907"/>
                <a:gridCol w="1747318"/>
              </a:tblGrid>
              <a:tr h="3790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</a:tr>
              <a:tr h="12404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заданий по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этнонациональной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толерантности по основным разделам всеобщей истории и истории России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комплекта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имеются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</a:tr>
              <a:tr h="167107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Хрестоматии, энциклопедии, философский, политологический, социологический и др. словари,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материалы СМИ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имеются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</a:tr>
              <a:tr h="37908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Проектор, ноутбук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имеются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71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60324"/>
            <a:ext cx="8911687" cy="625268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реализации 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409322"/>
            <a:ext cx="8915400" cy="4620286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 формирования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на уроках истории и обществознания позволит обогатить содержание преподаваемого материала, использовать различные формы, методы и приемы учебно-воспитательной работы.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системы заданий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на уроках истории и обществознания позволят сформировать личностную компетентность учащегося в вопросах отношения 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этнополитическим,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этноконфессиональным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аспектам окружающего его мира.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Диагностическое изучение личностного результата учащегося на основе реализации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заданий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на уроках истории и обществознания позволяет выявить основные уровни развития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как ключевой компетентности личности учащегося: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38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9599" y="190000"/>
            <a:ext cx="8911687" cy="543787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развития </a:t>
            </a:r>
            <a:r>
              <a:rPr lang="ru-RU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учащегося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397427"/>
              </p:ext>
            </p:extLst>
          </p:nvPr>
        </p:nvGraphicFramePr>
        <p:xfrm>
          <a:off x="2281383" y="733787"/>
          <a:ext cx="9488121" cy="56835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0293"/>
                <a:gridCol w="5343775"/>
                <a:gridCol w="2574053"/>
              </a:tblGrid>
              <a:tr h="4285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знаний и умений учащегося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 учителя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</a:tr>
              <a:tr h="2199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уровень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Учащийся не может правильно ответить на вопросы на осведомленность, а в заданиях на отношение выбор явно носит случайный характер (разнобой толерантных и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интолерантных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выборов). Такой учащийся просто не владеет материалом и не привык задумываться над проблемными вопросами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Учителю следует заняться повышением его культурного уровня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</a:tr>
              <a:tr h="21982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уровень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Учащийся не блещет правильными ответами в заданиях на осведомленность, но у него преобладают толерантные оценки. В таком случае толерантность – уже сложившаяся интенция его сознания.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 неплохо бы сочетать терпимость к иному со знанием об ином. Учитель должен помочь такому учащемуся восполнить пробелы в знаниях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</a:tr>
              <a:tr h="8570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уровень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Учащийся показывает хорошее знание и чаще выбирает толерантные оценки.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Оптимальный результат для учителя и учащегося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89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9599" y="190000"/>
            <a:ext cx="8911687" cy="543787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развития </a:t>
            </a:r>
            <a:r>
              <a:rPr lang="ru-RU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учащегося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813073"/>
              </p:ext>
            </p:extLst>
          </p:nvPr>
        </p:nvGraphicFramePr>
        <p:xfrm>
          <a:off x="2281383" y="733786"/>
          <a:ext cx="9488121" cy="598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0293"/>
                <a:gridCol w="4516469"/>
                <a:gridCol w="3401359"/>
              </a:tblGrid>
              <a:tr h="4654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знаний и умений учащегося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 учителя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918" marR="27918" marT="0" marB="0"/>
                </a:tc>
              </a:tr>
              <a:tr h="1807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уровень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Уровень знаний высок, но преобладают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интолерантные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оценки. Он может интересоваться национальным вопросом в силу сложившихся у него националистических убеждений, агрессивного отношения к иным нациям и пр.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Учителю нужно обратить особое внимание на такого ученика. От учителя потребуется немало такта и усилий в работе с ним.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53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уровень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Уровень знаний низок, но интолерантные оценки преобладают. Возможно, это следствие простого невежества или формирующегося национального нигилизма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Учителю есть над чем поработать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3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 уровень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Знания средние или высокие, а интолерантные оценки сводятся к одной или двум темам.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Учителю следует выяснить, являются ли эти оценки следствием случайности или сложившегося взгляда.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последнем случае для начала целесообразно узнать, что именно повлияло на формирование такой точки зрения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11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1927" y="624110"/>
            <a:ext cx="9984509" cy="724399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критерии и показатели эффективности реализации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466996"/>
              </p:ext>
            </p:extLst>
          </p:nvPr>
        </p:nvGraphicFramePr>
        <p:xfrm>
          <a:off x="1911926" y="1154546"/>
          <a:ext cx="9984510" cy="538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8170"/>
                <a:gridCol w="3328170"/>
                <a:gridCol w="3328170"/>
              </a:tblGrid>
              <a:tr h="3927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Критерий эффективности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64" marR="462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64" marR="462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Измеритель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64" marR="46264" marT="0" marB="0"/>
                </a:tc>
              </a:tr>
              <a:tr h="4992056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выполнения заданий как показатель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сформированности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этнонациональной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толерантности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учащихся через различные формы работы: дискуссии, дебаты,  тестирование, проектную и исследовательскую работу, подготовку к олимпиадам и интеллектуальным конкурсам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64" marR="46264" marT="0" marB="0"/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Сочетание характера ответов, проверяющих компетентность учащихся в вопросах этнической истории с ответами на вопросы, признанные выявить отношение к тому или иному историческому факту, событию, явлению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64" marR="46264" marT="0" marB="0"/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 по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этнонациональной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толерантности по основным разделам всеобщей истории и истории России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64" marR="4626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420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98740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по проблеме формирования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905000"/>
            <a:ext cx="9252721" cy="4658762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«Тысячелетие» (М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illenium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Организации Объединенных Наций» (утверждена резолюцией 55/2 Генеральной Ассамблеи от 8 сентября 2000 г.).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Декларация принципов толерантности (утверждена резолюцией 5.61 Генеральной конференции ЮНЕСКО от 16 ноября 1995 г.). 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Комитета Министров государствам-членам Совета Европы по вопросам преподавания истории в Европе в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веке.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«Терпимость: преддверие мира. Учебно-преподавательское руководство по воспитанию в духе мира, прав человека и демократии» 1994 г. (документ ЮНЕСКО).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Федеральная целевая программа «Формирование установок толерантного сознания и профилактика экстремизма в российском обществе», принятая Правительством Российской Федерации (2001 - 2005 годы)» (утв. постановлением Правительства РФ от 25 августа 2001 г. № 629).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4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66982"/>
            <a:ext cx="8915400" cy="454424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Алексашина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Л.Н. Школьные курсы всеобщей истории. Уроки толерантности. / Л.Н. Алексашина // Преподавание истории и обществознания в школе. – 2004. – №10. –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24-29.</a:t>
            </a:r>
          </a:p>
          <a:p>
            <a:pPr lvl="0"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Гатагова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 Уроки толерантности или вражды? / 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Гатагова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«История» – Приложение к газете «Первое сентября» от 07.01.2004.</a:t>
            </a:r>
          </a:p>
          <a:p>
            <a:pPr lvl="0"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Дударев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М.И.,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Демьянюк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И.Ю., Полторак Д.И. Уроки истории в школе. Воспитание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толерантности: Методическое пособие. / М.И.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Дударев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 – М.: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Вентана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-Граф, 2007. – 192 с. – (Педагогическая мастерская).</a:t>
            </a:r>
          </a:p>
          <a:p>
            <a:pPr lvl="0"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Кинкулькин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А.Т. О толерантности в курсе обществоведения. / А.Т.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Кинкулькин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 Преподавание истории и обществознания в школе. –2002. – №8. – С. 21-27.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90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8879" y="624110"/>
            <a:ext cx="8815733" cy="670536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2954" y="1439500"/>
            <a:ext cx="9060176" cy="513331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как личностного результата учащихся на уроках истории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 Задачи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проблему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в преподавании истории и обществознания.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Использовать систему заданий на осмысление исторического и обществоведческого материала с целью формирования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толератности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учащихся как личностного результата.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реализации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заданий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толератности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различные формы работы на уроках истории и обществознания: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дебаты, тестирование, проектную и исследовательскую работу, подготовку к олимпиадам и интеллектуальным конкурсам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диагностическое изучение личностного результата учащегося в плане развития его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сознания и его осознанной личностной позиции 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проблемам общества.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2. 3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группа проекта: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10 -11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1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5391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Формы, методы и приемы учебно-воспитательной работы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заданиями по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2174" y="1665838"/>
            <a:ext cx="8915400" cy="48164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заданий является дополнительным материалом в помощь учителям и учащимся при изучении ключевых тем школьного курса истории и обществознания.</a:t>
            </a:r>
          </a:p>
          <a:p>
            <a:pPr marL="0" indent="0" algn="just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Данные задания предназначены для выявления:</a:t>
            </a: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пробелов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знаниях  и представлениях учащихся старших классов относительно проблем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истории. Предполагается, что существует связь между уровнем и характером знаний и представлений учащихся и их отношением к проблемам и степени развития у них толерантной установки сознания в отношении других народов;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учащихся к различным вопросам истории, которые связаны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этнонациональными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проблемами. Отношения к историческому прошлому различных народов проецируются на создаваемые в сознании подрастающего поколения их современные социально-психологические образы.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93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9168" y="742384"/>
            <a:ext cx="8879107" cy="470780"/>
          </a:xfrm>
        </p:spPr>
        <p:txBody>
          <a:bodyPr>
            <a:normAutofit fontScale="90000"/>
          </a:bodyPr>
          <a:lstStyle/>
          <a:p>
            <a:pPr lvl="0"/>
            <a:r>
              <a:rPr lang="ru-RU" altLang="ru-RU" sz="27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Группы заданий по </a:t>
            </a:r>
            <a:r>
              <a:rPr lang="ru-RU" altLang="ru-RU" sz="2700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этнонациональной</a:t>
            </a:r>
            <a:r>
              <a:rPr lang="ru-RU" altLang="ru-RU" sz="27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sz="27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толерантности </a:t>
            </a:r>
            <a:br>
              <a:rPr lang="ru-RU" altLang="ru-RU" sz="27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 всеобщей истории</a:t>
            </a:r>
            <a:r>
              <a:rPr lang="ru-RU" altLang="ru-RU" sz="44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ru-RU" altLang="ru-RU" sz="4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464707"/>
              </p:ext>
            </p:extLst>
          </p:nvPr>
        </p:nvGraphicFramePr>
        <p:xfrm>
          <a:off x="2498755" y="1557197"/>
          <a:ext cx="9180215" cy="49453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64975"/>
                <a:gridCol w="4315240"/>
              </a:tblGrid>
              <a:tr h="2627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группы заданий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Сущность заданий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</a:tr>
              <a:tr h="1256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1.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Многонациональный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мир: что мы знаем и думаем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Призваны диагностировать уровень толерантного отношения учащихся к различным народам и их взгляды на современный мир. Они посвящены общим проблемам межнациональных отношений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</a:tr>
              <a:tr h="12563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2.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Народы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мировом историческом процессе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Основаны на фактах, которые учащиеся могут знать или не знать. Выявляют отношение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отношение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учащихся к оценке событий прошлого и форме подачи материала, связанного с национальной проблематикой.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</a:tr>
              <a:tr h="990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3.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древности к современности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Выходят за рамки школьной программы, предполагая углубленный интерес учащихся к мировой истории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64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9168" y="742384"/>
            <a:ext cx="8879107" cy="470780"/>
          </a:xfrm>
        </p:spPr>
        <p:txBody>
          <a:bodyPr>
            <a:normAutofit fontScale="90000"/>
          </a:bodyPr>
          <a:lstStyle/>
          <a:p>
            <a:pPr lvl="0"/>
            <a:r>
              <a:rPr lang="ru-RU" altLang="ru-RU" sz="27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Группы заданий по </a:t>
            </a:r>
            <a:r>
              <a:rPr lang="ru-RU" altLang="ru-RU" sz="2700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этнонациональной</a:t>
            </a:r>
            <a:r>
              <a:rPr lang="ru-RU" altLang="ru-RU" sz="27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sz="27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толерантности </a:t>
            </a:r>
            <a:br>
              <a:rPr lang="ru-RU" altLang="ru-RU" sz="27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altLang="ru-RU" sz="27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 истории России</a:t>
            </a:r>
            <a:r>
              <a:rPr lang="ru-RU" altLang="ru-RU" sz="44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ru-RU" altLang="ru-RU" sz="4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786565"/>
              </p:ext>
            </p:extLst>
          </p:nvPr>
        </p:nvGraphicFramePr>
        <p:xfrm>
          <a:off x="2498755" y="1557196"/>
          <a:ext cx="9180215" cy="48547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64975"/>
                <a:gridCol w="4315240"/>
              </a:tblGrid>
              <a:tr h="17768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Название группы заданий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Сущность заданий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554" marR="38554" marT="0" marB="0"/>
                </a:tc>
              </a:tr>
              <a:tr h="178420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Группа 1.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Этнонациональная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многоликость России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Призваны диагностировать уровень толерантного отношения учащихся к различным народам и их взгляды на современный мир. Они посвящены общим проблемам межнациональных отношений</a:t>
                      </a:r>
                    </a:p>
                  </a:txBody>
                  <a:tcPr marL="68580" marR="68580" marT="0" marB="0"/>
                </a:tc>
              </a:tr>
              <a:tr h="11550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Группа 2.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Исторические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знания и стереотипы в оценке различных народов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 учащихся требуется выбрать наиболее толерантную оценку событий прошлого. </a:t>
                      </a:r>
                    </a:p>
                  </a:txBody>
                  <a:tcPr marL="68580" marR="68580" marT="0" marB="0"/>
                </a:tc>
              </a:tr>
              <a:tr h="15934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Группа 3.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Хорошо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 мы знаем прошлое России и населяющих их народов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Основаны на фактах, которые учащиеся могут знать или не знать. Выходят за рамки школьной программы, предполагая углубленный интерес учащихся к истории народов России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954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70947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использования данных заданий: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566249"/>
            <a:ext cx="9207453" cy="5097101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уровня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этнонациональной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толерантности учащихся;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специализированных классах гимназий и лицеев, где учащиеся хорошо знакомы с пройденным материалом, в качестве одной из основ плюралистического подхода к преподаванию курса истории и обществознания;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послужат основой для творческой работы, например, как материалы для дискуссий, проблемы для обсуждения в группах и т.п. при изучении соответствующих тем курса, при проведении повторения и закрепления;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содержащиеся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материалах заданий проблемы можно положить в основу индивидуальных исследовательских работ учащихся, рефератов и пр.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 как логические связи между его различными структурными элементами или для концентрации внимания учащихся на рассматриваемых явлениях;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внеклассной работы: их можно включить в олимпиады, в качестве домашнего задания, поскольку требуют работы с дополнительной литературой и справочным материалом.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02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Игра-реконструкция (ролевая игра) по теме: «Общественное движение в России при Николае </a:t>
            </a:r>
            <a:r>
              <a:rPr 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tt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Славянофилы и западники” </a:t>
            </a:r>
            <a:r>
              <a:rPr lang="tt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tt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России, 10 класс)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1" y="2133599"/>
            <a:ext cx="9071651" cy="4384895"/>
          </a:xfrm>
        </p:spPr>
        <p:txBody>
          <a:bodyPr>
            <a:normAutofit/>
          </a:bodyPr>
          <a:lstStyle/>
          <a:p>
            <a:pPr algn="just"/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задание по 3 группам по оценке деятельности Петра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являлась предметом полемики между западниками и славянофилами. Группы после вступительного слова учителя получают разные тексты о Петре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Задачи работы в группах записываются на доске: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основные оценки, содержащиеся в тексте.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для какого направления общественного движения того времени характерен данный текст.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записать в тетради.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выступление от имени представителя одного из двух направлений общественного движения.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894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168355"/>
              </p:ext>
            </p:extLst>
          </p:nvPr>
        </p:nvGraphicFramePr>
        <p:xfrm>
          <a:off x="2592923" y="293731"/>
          <a:ext cx="9384811" cy="6170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1794"/>
                <a:gridCol w="3008449"/>
                <a:gridCol w="2307284"/>
                <a:gridCol w="2307284"/>
              </a:tblGrid>
              <a:tr h="331154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 для сравнения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Эмоциональные акценты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62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</a:tr>
              <a:tr h="10836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Почему Петр решил проводить реформы?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Остро переживал отставание России, чтобы предотвратить порабощение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Глубоко ненавидел исконно русские традиции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Очевидна необходимость обновления, неизбежно заимствование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</a:tr>
              <a:tr h="18360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надо делать?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Усвоить европейский опыт в военном деле, производстве, государственном управлении, быту и культуре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Разрушить основы старой Руси и навязать ей все новое, европейское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 старомосковское, по мнению Петра, - дикость, необходимо заимствование европейского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</a:tr>
              <a:tr h="10836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Какова цена реформ?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Напряжение всех сил и многие жертвы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Разрыв с корнями, раскол русской культуры и русской нации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Слишком крутые способы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</a:tr>
              <a:tr h="14598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в итоге?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России сбросила оболочку дикости и отсталости, стала великой державой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Пропасть непонимания между дворянством и народом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Преобразования носили поверхностный характер, не затронули основ российского общества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986" marR="2998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46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</TotalTime>
  <Words>2044</Words>
  <Application>Microsoft Office PowerPoint</Application>
  <PresentationFormat>Широкоэкранный</PresentationFormat>
  <Paragraphs>180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Century Gothic</vt:lpstr>
      <vt:lpstr>Times New Roman</vt:lpstr>
      <vt:lpstr>Wingdings 3</vt:lpstr>
      <vt:lpstr>Легкий дым</vt:lpstr>
      <vt:lpstr>ФГАОУ ВПО «Казанский (Приволжский) Федеральный университет» Институт психологии и образования Приволжский межрегиональный центр повышения квалификации и профессиональной переподготовки работников образования Отделение общего образования  ПРОЕКТНАЯ РАБОТА         Формирование этнонациональной толерантности  как личностного результата учащихся                        на уроках истории и обществознания       </vt:lpstr>
      <vt:lpstr>Источники по проблеме формирования этнонациональной толерантности</vt:lpstr>
      <vt:lpstr>Цель и задачи проекта  </vt:lpstr>
      <vt:lpstr>Формы, методы и приемы учебно-воспитательной работы  с заданиями по этнонациональной толерантности </vt:lpstr>
      <vt:lpstr>Группы заданий по этнонациональной толерантности  по всеобщей истории </vt:lpstr>
      <vt:lpstr>Группы заданий по этнонациональной толерантности  по истории России </vt:lpstr>
      <vt:lpstr>Варианты использования данных заданий: </vt:lpstr>
      <vt:lpstr>Игра-реконструкция (ролевая игра) по теме: «Общественное движение в России при Николае I. Славянофилы и западники” (История России, 10 класс) </vt:lpstr>
      <vt:lpstr>Презентация PowerPoint</vt:lpstr>
      <vt:lpstr>Пример задания Группы 1 по всеобщей истории «Многонациональный мир: что мы знаем и думаем о нем» </vt:lpstr>
      <vt:lpstr>Пример задания Группы 2 по всеобщей истории «Народы в мировом историческом процессе» </vt:lpstr>
      <vt:lpstr>Пример задания Группы 1 по истории России «Этнонациональная многоликость России» </vt:lpstr>
      <vt:lpstr>Пример задания Группы 2 по истории России  «Исторические знания и стереотипы в оценке различных народов» </vt:lpstr>
      <vt:lpstr>Пример задания Группы 3 по истории России  «Хорошо ли мы знаем прошлое России и населяющих их народов» </vt:lpstr>
      <vt:lpstr>Сроки реализации проекта: сентябрь 2016г. - май 2018г.  Ресурсное обеспечение проекта </vt:lpstr>
      <vt:lpstr>Ожидаемые результаты реализации проекта </vt:lpstr>
      <vt:lpstr>Уровни развития этнонациональной толерантности учащегося </vt:lpstr>
      <vt:lpstr>Уровни развития этнонациональной толерантности учащегося </vt:lpstr>
      <vt:lpstr>Основные критерии и показатели эффективности реализации проекта </vt:lpstr>
      <vt:lpstr>Литература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ФГАОУ ВПО «Казанский (Приволжский) Федеральный университет» Институт психологии и образования Приволжский межрегиональный центр повышения квалификации и профессиональной переподготовки работников образования Отделение общего образования   ПРОЕКТНАЯ РАБОТА         Формирование этнонациональной толерантности  как личностного результата учащихся                        на уроках истории и обществознания       </dc:title>
  <dc:creator>Ильмира Фазылзянова</dc:creator>
  <cp:lastModifiedBy>Ильмира Фазылзянова</cp:lastModifiedBy>
  <cp:revision>21</cp:revision>
  <dcterms:created xsi:type="dcterms:W3CDTF">2016-04-07T15:55:41Z</dcterms:created>
  <dcterms:modified xsi:type="dcterms:W3CDTF">2016-04-07T17:05:50Z</dcterms:modified>
</cp:coreProperties>
</file>