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258" r:id="rId4"/>
    <p:sldId id="262" r:id="rId5"/>
    <p:sldId id="269" r:id="rId6"/>
    <p:sldId id="275" r:id="rId7"/>
    <p:sldId id="273" r:id="rId8"/>
    <p:sldId id="279" r:id="rId9"/>
    <p:sldId id="280" r:id="rId10"/>
    <p:sldId id="282" r:id="rId11"/>
    <p:sldId id="296" r:id="rId12"/>
    <p:sldId id="285" r:id="rId13"/>
    <p:sldId id="290" r:id="rId14"/>
    <p:sldId id="291" r:id="rId15"/>
    <p:sldId id="294" r:id="rId16"/>
    <p:sldId id="298" r:id="rId17"/>
    <p:sldId id="303" r:id="rId18"/>
    <p:sldId id="307" r:id="rId19"/>
    <p:sldId id="309" r:id="rId20"/>
    <p:sldId id="313" r:id="rId21"/>
    <p:sldId id="317" r:id="rId22"/>
    <p:sldId id="319" r:id="rId23"/>
    <p:sldId id="321" r:id="rId24"/>
    <p:sldId id="325" r:id="rId25"/>
    <p:sldId id="323" r:id="rId26"/>
    <p:sldId id="332" r:id="rId27"/>
    <p:sldId id="33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223" autoAdjust="0"/>
    <p:restoredTop sz="94660"/>
  </p:normalViewPr>
  <p:slideViewPr>
    <p:cSldViewPr>
      <p:cViewPr varScale="1">
        <p:scale>
          <a:sx n="87" d="100"/>
          <a:sy n="87" d="100"/>
        </p:scale>
        <p:origin x="9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232FB-426C-4064-B998-165D08728848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5082A-D100-4979-AC1D-E82B7CF547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750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5082A-D100-4979-AC1D-E82B7CF5473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65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сканирование000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7166"/>
            <a:ext cx="4401078" cy="6152724"/>
          </a:xfrm>
        </p:spPr>
      </p:pic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5004048" y="147392"/>
            <a:ext cx="3929090" cy="657227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84168" y="87480"/>
            <a:ext cx="198120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2786058"/>
            <a:ext cx="4346062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83895" y="357166"/>
            <a:ext cx="4781746" cy="35689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Выдающийся</a:t>
            </a:r>
          </a:p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советский </a:t>
            </a:r>
          </a:p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полководец</a:t>
            </a:r>
          </a:p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Маршал</a:t>
            </a:r>
          </a:p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Советского</a:t>
            </a:r>
          </a:p>
          <a:p>
            <a:pPr algn="ctr">
              <a:lnSpc>
                <a:spcPct val="100000"/>
              </a:lnSpc>
            </a:pPr>
            <a:r>
              <a:rPr lang="ru-RU" sz="24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Союза</a:t>
            </a:r>
          </a:p>
          <a:p>
            <a:pPr algn="ctr">
              <a:lnSpc>
                <a:spcPct val="100000"/>
              </a:lnSpc>
            </a:pPr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Георгий</a:t>
            </a:r>
          </a:p>
          <a:p>
            <a:pPr algn="ctr">
              <a:lnSpc>
                <a:spcPct val="100000"/>
              </a:lnSpc>
            </a:pPr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Константинович</a:t>
            </a:r>
          </a:p>
          <a:p>
            <a:pPr algn="ctr">
              <a:lnSpc>
                <a:spcPct val="100000"/>
              </a:lnSpc>
            </a:pPr>
            <a:r>
              <a:rPr lang="ru-RU" sz="2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Жуков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4221088"/>
            <a:ext cx="3456384" cy="22888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составлена на основании фотоальбома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«Г.К. Жуков».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Мякишева Наталья Геннадьевна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971924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анирование003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14488"/>
            <a:ext cx="4221844" cy="43566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42852"/>
            <a:ext cx="4279012" cy="650085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В Ленинград Г.К.Жуков прибыл в то время, когда Военный совет фронта обсуждал вопрос о мерах, которые следовало провести в случае невозможности удержать город. Потеря Ленинграда была бы для советских войск и для всей страны опасным осложнением стратегической обстановки, а для противника – крупнейшим выигрышем, поворотом всей группы армий «Север» для решающего удар на московском направлении. Сохранение города в руках советских войск имело и громадное морально – политическое значение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Генерал армии Г.К.Жуков пишет боевое распоряжение войскам.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5" y="142852"/>
            <a:ext cx="3786214" cy="132343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Оборона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Ленинграда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186238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сканирование000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03" y="1607615"/>
            <a:ext cx="4246035" cy="460746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85728"/>
            <a:ext cx="4136136" cy="60007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Учитывая выгодно сложившуюся общую обстановку  на ленинградском направлении, Советское Верховное Главнокомандование решило провести в районе Ладожского озера наступательную операцию с целью прорыва блокады Ленинграда. Условно эта операция была названа «Искра».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Представитель Ставки Верховного Главнокомандования маршал Г.К.Жуков в Ленинграде. 1943 год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4286280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Прорыв блокады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Ленинграда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686172" cy="121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42852"/>
            <a:ext cx="4643470" cy="63579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30 сентября 1941 года началась битва под Москвой. Ударные группировки врага стремительно продвигались вперёд, охватывая с юга и с севера всю вяземскую группировку войск Западного и Резервного фронтов.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такой тяжёлой обстановке Г.К.Жуков по заданию Верховного Главнокомандующего прибыл в ночь на 8 октября в штаб Западного фронта, чтобы разобраться в создавшейся обстановке и принять необходимые меры для улучшения положения.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На командном пункте Западного фронта.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сканирование003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62" y="1643050"/>
            <a:ext cx="4112822" cy="4278161"/>
          </a:xfrm>
        </p:spPr>
      </p:pic>
      <p:sp>
        <p:nvSpPr>
          <p:cNvPr id="10" name="Прямоугольник 9"/>
          <p:cNvSpPr/>
          <p:nvPr/>
        </p:nvSpPr>
        <p:spPr>
          <a:xfrm>
            <a:off x="642910" y="142852"/>
            <a:ext cx="3500462" cy="144655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Битва за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Москву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7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81" y="500042"/>
            <a:ext cx="4283643" cy="605580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059936" cy="607223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 декабря 1941 года под Москвой началось контрнаступление советских войск.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Красная Армия в битве под Москвой впервые за шесть месяцев войны нанесла крупнейшее поражение главной группировке гитлеровских войск.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971924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анирование000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51386"/>
            <a:ext cx="4302156" cy="43636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059936" cy="63579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 22 июля в состав Сталинградского фронта входило 38 дивизий. Из них только 16 смогли занять оборонительные позиции на главной полосе.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Им противостояли войска 6-й немецкой армии, в составе которой к этому времени находилось 18 хорошо укомплектованных дивизий.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Соотношение сил было в пользу противника: в людях – 1,2:1, в танках – 2:1, в самолётах – 3.6:1.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Генерал армии Г.К.Жуков в дни Сталинградской битвы.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14290"/>
            <a:ext cx="4174541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Сталинградская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битва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«Битва в районе Сталинграда была исключительно ожесточённой. Лично я сравниваю её лишь с битвой за Москву. С 19 ноября 1942 года по 2 февраля 1943 года было уничтожено 32 дивизии и 3 бригады противника, остальные 16 дивизий потеряли от 50 до 75 процентов личного состава. Общие потери вражеских войск в районе Дона, Волги, Сталинграда составили около 1,5 млн. человек, до 3500 танков, до 3000 самолётов и большое количество другой техники. Такие потери сил и средств катастрофически отразились на общей стратегической обстановке и до основания потрясли всю военную машину гитлеровской Германии…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Победа наших войск под Сталинградом ознаменовала собой начало коренного перелома в войне в пользу Советского Союза и начало массового изгнания вражеских войск с нашей территории…»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Из воспоминаний Г.К.Жукова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4114800" cy="12192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сканирование0024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47312"/>
            <a:ext cx="4059238" cy="412537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059936" cy="64294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«К середине марта 1943 года, - пишет Г.К.Жуков, - на всех фронтах обстановка изменилась в пользу Советского Союза. После разгрома немецких, румынских, итальянских и венгерских войск в районе Волги, Дона, Северного Кавказа, противник, неся колоссальные потери, к середине марта отошел на линию Севск – Рыльск – Сумы – Ахтырка – Краснограда – Славянск – Лисичанск – Таганрог…» 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Командующий Степным фронтом генерал – полковник И.С.Конев (справа) докладывает обстановку маршалу Г.К.Жукову.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5" y="142853"/>
            <a:ext cx="41434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Курская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битва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52400"/>
            <a:ext cx="35719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анирование004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989532"/>
            <a:ext cx="5072098" cy="51099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524000"/>
            <a:ext cx="3350318" cy="4572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Представитель Ставки ВГК Г.К.Жуков с офицерами для поручений в районе города Богодухова.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1" y="214290"/>
            <a:ext cx="3643339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Освобождение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канирование00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428736"/>
            <a:ext cx="6075709" cy="51864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Встреча маршала  Советского Союза Г.К.Жукова с жителями на многотысячном митинге в Киеве после его освобождения от фашистских захватчиков.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Представитель Ставки Верховного Главнокомандования Маршал Советского Союза  Г.К.Жуков командующий 1-м Украинским фронтом генерал армии Н.Ф.Ватутин (справа) и начальник штаба фронт генерал-лейтенант А.Н.Боголюбов над планом проведения </a:t>
            </a:r>
            <a:r>
              <a:rPr lang="ru-RU" sz="2000" b="1" dirty="0" err="1" smtClean="0">
                <a:solidFill>
                  <a:srgbClr val="002060"/>
                </a:solidFill>
              </a:rPr>
              <a:t>Корсунь</a:t>
            </a:r>
            <a:r>
              <a:rPr lang="ru-RU" sz="2000" b="1" dirty="0" smtClean="0">
                <a:solidFill>
                  <a:srgbClr val="002060"/>
                </a:solidFill>
              </a:rPr>
              <a:t> - Шевченковской операции.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сканирование004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928802"/>
            <a:ext cx="7440553" cy="48391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428604"/>
            <a:ext cx="6572296" cy="587853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меня главным было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служение  Родине. Своему народу.</a:t>
            </a:r>
          </a:p>
          <a:p>
            <a:pPr algn="ctr"/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 чистой совестью могу сказать: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сделал всё,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тобы выполнить этот свой долг…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Дни моих самых больших радостей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овпали с радостями Отечества.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Тревога Родины, её потери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огорчения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всегда волновали меня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ольше, чем личные.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прожил жизнь с сознанием,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 приношу пользу народу,</a:t>
            </a:r>
          </a:p>
          <a:p>
            <a:pPr algn="ctr"/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это главное для любой жизни.</a:t>
            </a:r>
          </a:p>
          <a:p>
            <a:pPr algn="r"/>
            <a:endParaRPr lang="ru-RU" sz="20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Г.К.Жуков</a:t>
            </a:r>
            <a:endParaRPr lang="ru-RU" sz="2000" b="1" cap="none" spc="0" dirty="0">
              <a:ln w="11430">
                <a:solidFill>
                  <a:srgbClr val="FFFF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214942" y="152400"/>
            <a:ext cx="3471858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сканирование004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214422"/>
            <a:ext cx="4889201" cy="4929221"/>
          </a:xfr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286380" y="1524000"/>
            <a:ext cx="3421756" cy="4572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Командующий 65-й армией генерал П.И.Батов докладывает маршалу Г.К.Жукову о ходе наступления.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142852"/>
            <a:ext cx="4572032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Висло –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Одерская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операция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52400"/>
            <a:ext cx="3471858" cy="12192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анирование0052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000108"/>
            <a:ext cx="4903146" cy="491646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928802"/>
            <a:ext cx="3857652" cy="4572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Командующий 1-м Белорусским фронтом Г.К.Жуков на наблюдательном пункте.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42853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Битва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Берлин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5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4298484" cy="623294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357166"/>
            <a:ext cx="3850384" cy="614366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 командном пункте командующего 1-м Белорусским фронтом под Берлином.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С красным знаменем Победы к рейхстагу!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   </a:t>
            </a:r>
            <a:r>
              <a:rPr lang="ru-RU" sz="1800" b="1" dirty="0" smtClean="0">
                <a:solidFill>
                  <a:srgbClr val="002060"/>
                </a:solidFill>
              </a:rPr>
              <a:t>(В 21 час 50 минут 30 апреля сержант М.А.Егоров и младший сержант </a:t>
            </a:r>
            <a:r>
              <a:rPr lang="ru-RU" sz="1800" b="1" dirty="0" err="1" smtClean="0">
                <a:solidFill>
                  <a:srgbClr val="002060"/>
                </a:solidFill>
              </a:rPr>
              <a:t>М.В.Кантария</a:t>
            </a:r>
            <a:r>
              <a:rPr lang="ru-RU" sz="1800" b="1" dirty="0" smtClean="0">
                <a:solidFill>
                  <a:srgbClr val="002060"/>
                </a:solidFill>
              </a:rPr>
              <a:t> водрузили врученное им Военным советом армии Знамя Победы над главным куполом рейхстага…)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5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57165"/>
            <a:ext cx="4572371" cy="627951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357166"/>
            <a:ext cx="4071966" cy="621510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Представитель Верховного Главнокомандования Советских Вооружённых Сил Г.К.Жуков открывает церемонию подписания акта о безоговорочной капитуляции фашистской Германии.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6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50" y="221979"/>
            <a:ext cx="4754854" cy="642173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214290"/>
            <a:ext cx="3786214" cy="64294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Советская делегация при подписании Декларации о поражении Германии, Берлин,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5 июня 1945 года.</a:t>
            </a:r>
          </a:p>
          <a:p>
            <a:pPr>
              <a:buNone/>
            </a:pPr>
            <a:endParaRPr lang="ru-RU" sz="2400" b="1" dirty="0" smtClean="0">
              <a:solidFill>
                <a:schemeClr val="tx2">
                  <a:lumMod val="90000"/>
                </a:schemeClr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Главнокомандующие союзными войсками после подписания Декларации о поражении Германии. Справа налево: </a:t>
            </a:r>
            <a:r>
              <a:rPr lang="ru-RU" sz="1800" b="1" dirty="0" err="1" smtClean="0">
                <a:solidFill>
                  <a:srgbClr val="002060"/>
                </a:solidFill>
              </a:rPr>
              <a:t>Делатр</a:t>
            </a:r>
            <a:r>
              <a:rPr lang="ru-RU" sz="1800" b="1" dirty="0" smtClean="0">
                <a:solidFill>
                  <a:srgbClr val="002060"/>
                </a:solidFill>
              </a:rPr>
              <a:t> де </a:t>
            </a:r>
            <a:r>
              <a:rPr lang="ru-RU" sz="1800" b="1" dirty="0" err="1" smtClean="0">
                <a:solidFill>
                  <a:srgbClr val="002060"/>
                </a:solidFill>
              </a:rPr>
              <a:t>Тассиньи</a:t>
            </a:r>
            <a:r>
              <a:rPr lang="ru-RU" sz="1800" b="1" dirty="0" smtClean="0">
                <a:solidFill>
                  <a:srgbClr val="002060"/>
                </a:solidFill>
              </a:rPr>
              <a:t>(Франция), Г.К.Жуков (СССР), Д.Эйзенхауэр (США), Б.Монтгомери (Великобритания)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5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285728"/>
            <a:ext cx="4601313" cy="634524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85728"/>
            <a:ext cx="3500462" cy="6286544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Маршал Советского Союз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Г.К.Жуков принимает </a:t>
            </a:r>
            <a:r>
              <a:rPr lang="ru-RU" sz="3200" b="1" dirty="0" smtClean="0">
                <a:solidFill>
                  <a:srgbClr val="FF0000"/>
                </a:solidFill>
              </a:rPr>
              <a:t>парад Победы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на Красной площади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в Москве </a:t>
            </a:r>
          </a:p>
          <a:p>
            <a:pPr>
              <a:buNone/>
            </a:pPr>
            <a:r>
              <a:rPr lang="ru-RU" sz="2800" b="1" dirty="0" smtClean="0"/>
              <a:t>   </a:t>
            </a:r>
            <a:r>
              <a:rPr lang="ru-RU" sz="2800" b="1" dirty="0" smtClean="0">
                <a:solidFill>
                  <a:srgbClr val="FFFF00"/>
                </a:solidFill>
              </a:rPr>
              <a:t>23 июня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  1945 года.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  <a:blipFill>
            <a:blip r:embed="rId2"/>
            <a:tile tx="0" ty="0" sx="100000" sy="100000" flip="none" algn="tl"/>
          </a:blipFill>
          <a:ln w="127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Время воспоминаний и размышлений.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сканирование0072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142984"/>
            <a:ext cx="4214842" cy="554441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285860"/>
            <a:ext cx="4210080" cy="4572000"/>
          </a:xfrm>
        </p:spPr>
        <p:txBody>
          <a:bodyPr>
            <a:normAutofit/>
          </a:bodyPr>
          <a:lstStyle/>
          <a:p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Г.К.Жуков дома в кабинете во время работы над своими воспоминаниями.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0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67437"/>
            <a:ext cx="3790239" cy="630483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59936" cy="61436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Совет министров СССР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Постановление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 24 сентября 1974 г. № 751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Об увековечении памяти Маршала Советского Союза Жукова Г.К.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6248" y="214290"/>
            <a:ext cx="4421888" cy="642942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Георгий Константинович Жуков родился 19 ноября ( по старому стилю) 1896 году в простой крестьянской семье средней России и испытал всю тяжесть дореволюционной жизни.</a:t>
            </a:r>
          </a:p>
          <a:p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С ранних лет Егор начал трудиться в поле - на сенокосе, жатве. </a:t>
            </a:r>
          </a:p>
          <a:p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Осенью 1903 года поступил в 3 – классную церковноприходскую школу и окончил её с похвальным листом.</a:t>
            </a:r>
          </a:p>
          <a:p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В 12 лет Жукова отдали учеником в скорняжную мастерскую, которую содержал в Москве брат его матери.</a:t>
            </a:r>
            <a:endParaRPr lang="ru-RU" sz="2000" b="1" dirty="0">
              <a:ln>
                <a:solidFill>
                  <a:srgbClr val="00206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9" name="Содержимое 8" descr="сканирование000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571612"/>
            <a:ext cx="3756011" cy="4572000"/>
          </a:xfrm>
        </p:spPr>
      </p:pic>
      <p:sp>
        <p:nvSpPr>
          <p:cNvPr id="11" name="Прямоугольник 10"/>
          <p:cNvSpPr/>
          <p:nvPr/>
        </p:nvSpPr>
        <p:spPr>
          <a:xfrm>
            <a:off x="500034" y="285728"/>
            <a:ext cx="35719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Ранние годы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043362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анирование001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524000"/>
            <a:ext cx="3701951" cy="514845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428604"/>
            <a:ext cx="4350450" cy="6143668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endParaRPr lang="ru-RU" sz="1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>Перебирая все вехи жизни,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главной считаю ту,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 от которой все мы ведём отсчёт.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Революция!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Каждому человеку революция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дала возможность пробовать силы,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искать, сознавать себя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частью созидательной мощи народа.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И когда пришёл час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защитить это главное завоевание,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мы знали, за что сражаемся.</a:t>
            </a:r>
          </a:p>
          <a:p>
            <a:pPr algn="ctr">
              <a:buNone/>
            </a:pPr>
            <a:endParaRPr lang="ru-RU" sz="1800" b="1" dirty="0" smtClean="0"/>
          </a:p>
          <a:p>
            <a:pPr algn="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Г.К.Жуков </a:t>
            </a:r>
          </a:p>
          <a:p>
            <a:pPr algn="ctr">
              <a:buNone/>
            </a:pPr>
            <a:endParaRPr lang="ru-RU" sz="1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85728"/>
            <a:ext cx="373050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Становление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полководца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сканирование001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03" y="984186"/>
            <a:ext cx="4969977" cy="5016581"/>
          </a:xfr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500694" y="1524000"/>
            <a:ext cx="3207442" cy="2976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357166"/>
            <a:ext cx="3394646" cy="53245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Сражение</a:t>
            </a: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Халхин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Голе</a:t>
            </a:r>
          </a:p>
          <a:p>
            <a:pPr algn="ctr"/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Комндующий</a:t>
            </a:r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1-й армейской группой </a:t>
            </a:r>
            <a:r>
              <a:rPr lang="ru-RU" sz="24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совецких</a:t>
            </a:r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войск в МНР </a:t>
            </a:r>
            <a:r>
              <a:rPr lang="ru-RU" sz="24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комкор</a:t>
            </a:r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Г.К.Жуков</a:t>
            </a:r>
            <a:endParaRPr lang="ru-RU" sz="2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«Советское правительство, отмечая особо выдающиеся заслуги советских воинов против японских агрессоров, присвоило семидесяти из них звание Героя Советского Союза. Второй Золотой Звездой Героя Советского Союза были награждены лётчики </a:t>
            </a:r>
            <a:r>
              <a:rPr lang="ru-RU" sz="2800" b="1" dirty="0" err="1" smtClean="0">
                <a:solidFill>
                  <a:srgbClr val="FF0000"/>
                </a:solidFill>
              </a:rPr>
              <a:t>Г.П.Грицевец</a:t>
            </a:r>
            <a:r>
              <a:rPr lang="ru-RU" sz="2800" b="1" dirty="0" smtClean="0">
                <a:solidFill>
                  <a:srgbClr val="FF0000"/>
                </a:solidFill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</a:rPr>
              <a:t>Я.В.Смушкевич</a:t>
            </a:r>
            <a:r>
              <a:rPr lang="ru-RU" sz="2800" b="1" dirty="0" smtClean="0">
                <a:solidFill>
                  <a:srgbClr val="FF0000"/>
                </a:solidFill>
              </a:rPr>
              <a:t>, Г.П.Кравченко.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Звание Героя Советского Союза было присвоено и мне…»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Из воспоминаний Г.К.Жукова.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нирование002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428736"/>
            <a:ext cx="4792840" cy="478634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357818" y="1357298"/>
            <a:ext cx="3350318" cy="4857784"/>
          </a:xfrm>
        </p:spPr>
        <p:txBody>
          <a:bodyPr/>
          <a:lstStyle/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Генерал армии Г.К.Жуков – командующий Киевским особым военным округом. 1940 год.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52"/>
            <a:ext cx="5578771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Накануне Великой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Отечественной войны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сканирование007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57166"/>
            <a:ext cx="2636410" cy="235745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2500306"/>
            <a:ext cx="8208102" cy="35956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967335"/>
            <a:ext cx="8368975" cy="313932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Великая 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Отечественная</a:t>
            </a:r>
          </a:p>
          <a:p>
            <a:pPr algn="ctr"/>
            <a:r>
              <a:rPr lang="ru-RU" sz="6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война</a:t>
            </a:r>
            <a:endParaRPr lang="ru-RU" sz="6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786346" cy="64294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 первого и до последнего дня войны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мне довелось работать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в Ставке Верховного Главнокомандования,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И я видел, какую гигантскую организационную работу проводили Центральный Комитет партии и Советское правительство, мобилизуя народ, вооружённые силы и народное хозяйство для разгрома немецко-фашистских полчищ.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Г.К.Жуков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сканирование002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642918"/>
            <a:ext cx="3855998" cy="5310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2D050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984</TotalTime>
  <Words>1155</Words>
  <Application>Microsoft Office PowerPoint</Application>
  <PresentationFormat>Экран (4:3)</PresentationFormat>
  <Paragraphs>135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Calibri</vt:lpstr>
      <vt:lpstr>Century Gothic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Встреча маршала  Советского Союза Г.К.Жукова с жителями на многотысячном митинге в Киеве после его освобождения от фашистских захватчиков.</vt:lpstr>
      <vt:lpstr>Представитель Ставки Верховного Главнокомандования Маршал Советского Союза  Г.К.Жуков командующий 1-м Украинским фронтом генерал армии Н.Ф.Ватутин (справа) и начальник штаба фронт генерал-лейтенант А.Н.Боголюбов над планом проведения Корсунь - Шевченковской операции.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Время воспоминаний и размышлений.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User</cp:lastModifiedBy>
  <cp:revision>127</cp:revision>
  <dcterms:created xsi:type="dcterms:W3CDTF">2010-01-15T08:07:55Z</dcterms:created>
  <dcterms:modified xsi:type="dcterms:W3CDTF">2016-12-03T06:42:10Z</dcterms:modified>
</cp:coreProperties>
</file>