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5" r:id="rId2"/>
    <p:sldId id="266" r:id="rId3"/>
    <p:sldId id="258" r:id="rId4"/>
    <p:sldId id="260" r:id="rId5"/>
    <p:sldId id="276" r:id="rId6"/>
    <p:sldId id="268" r:id="rId7"/>
    <p:sldId id="267" r:id="rId8"/>
    <p:sldId id="262" r:id="rId9"/>
    <p:sldId id="277" r:id="rId10"/>
    <p:sldId id="282" r:id="rId11"/>
    <p:sldId id="269" r:id="rId12"/>
    <p:sldId id="278" r:id="rId13"/>
    <p:sldId id="272" r:id="rId14"/>
    <p:sldId id="279" r:id="rId15"/>
    <p:sldId id="281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763570F-DAEF-49BC-BB6B-76ED83D56E64}" type="datetimeFigureOut">
              <a:rPr lang="ru-RU"/>
              <a:pPr>
                <a:defRPr/>
              </a:pPr>
              <a:t>14.04.2016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7F58146-7346-49A5-A740-AFEBE420D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60877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C5849-D171-42DF-85B0-87873E8EE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B4F79-5A29-49CE-AECA-900EC839C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A1142-A7EF-42A8-95C3-2EA8DB789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7F119-54A9-415C-AC8C-572065847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4CF3E-689C-4ECC-A20C-F2F491E4B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D5EA4-033E-4B10-9D85-EE6C23416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3DBAA-7214-495D-8E17-224C75780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C8A0-C738-4231-9C4D-1D6C16DBC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462C-5C72-425D-BEAE-F74CBD30F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687D-AC13-4825-906B-019BCC812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E9D14-DE25-4648-9C61-82B8E8BB9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564B36-A6F7-40ED-BA62-737CDC70D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Na_zarjadky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4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42875" y="4857750"/>
            <a:ext cx="8858250" cy="18542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14313" y="620688"/>
            <a:ext cx="8750300" cy="4308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«Падежные  </a:t>
            </a:r>
            <a:r>
              <a:rPr lang="ru-RU" sz="3600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окончания </a:t>
            </a:r>
            <a:endParaRPr lang="ru-RU" sz="3600" kern="10" dirty="0">
              <a:ln w="952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имён  существительных </a:t>
            </a:r>
            <a:r>
              <a:rPr lang="ru-RU" sz="3600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</a:t>
            </a:r>
            <a:endParaRPr lang="ru-RU" sz="3600" kern="10" dirty="0">
              <a:ln w="952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0099"/>
                </a:solidFill>
              </a:rPr>
              <a:t>И. п. няня  </a:t>
            </a:r>
            <a:r>
              <a:rPr lang="ru-RU" sz="3200" b="1" dirty="0" smtClean="0">
                <a:solidFill>
                  <a:srgbClr val="000099"/>
                </a:solidFill>
              </a:rPr>
              <a:t>     арм</a:t>
            </a:r>
            <a:r>
              <a:rPr lang="ru-RU" sz="3200" b="1" u="sng" dirty="0" smtClean="0">
                <a:solidFill>
                  <a:srgbClr val="000099"/>
                </a:solidFill>
              </a:rPr>
              <a:t>ия</a:t>
            </a:r>
            <a:r>
              <a:rPr lang="ru-RU" sz="3200" b="1" dirty="0" smtClean="0">
                <a:solidFill>
                  <a:srgbClr val="000099"/>
                </a:solidFill>
              </a:rPr>
              <a:t>           линия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-и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0000FF"/>
                </a:solidFill>
              </a:rPr>
              <a:t>   арми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лини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dirty="0" smtClean="0"/>
              <a:t>        </a:t>
            </a:r>
            <a:endParaRPr lang="ru-RU" dirty="0" smtClean="0"/>
          </a:p>
          <a:p>
            <a:r>
              <a:rPr lang="ru-RU" dirty="0" smtClean="0"/>
              <a:t>Д.п.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-е</a:t>
            </a:r>
            <a:r>
              <a:rPr lang="ru-RU" b="1" dirty="0" smtClean="0">
                <a:solidFill>
                  <a:srgbClr val="990099"/>
                </a:solidFill>
              </a:rPr>
              <a:t> </a:t>
            </a:r>
            <a:r>
              <a:rPr lang="ru-RU" b="1" dirty="0" smtClean="0">
                <a:solidFill>
                  <a:srgbClr val="990099"/>
                </a:solidFill>
              </a:rPr>
              <a:t>    </a:t>
            </a:r>
            <a:r>
              <a:rPr lang="ru-RU" dirty="0" smtClean="0">
                <a:solidFill>
                  <a:srgbClr val="0000FF"/>
                </a:solidFill>
              </a:rPr>
              <a:t>арми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990099"/>
                </a:solidFill>
              </a:rPr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лини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b="1" dirty="0" smtClean="0">
                <a:solidFill>
                  <a:srgbClr val="990099"/>
                </a:solidFill>
              </a:rPr>
              <a:t>   </a:t>
            </a:r>
            <a:endParaRPr lang="ru-RU" dirty="0" smtClean="0"/>
          </a:p>
          <a:p>
            <a:r>
              <a:rPr lang="ru-RU" dirty="0" smtClean="0"/>
              <a:t>В.п.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-ю</a:t>
            </a:r>
            <a:r>
              <a:rPr lang="ru-RU" b="1" dirty="0" smtClean="0">
                <a:solidFill>
                  <a:srgbClr val="990099"/>
                </a:solidFill>
              </a:rPr>
              <a:t> </a:t>
            </a:r>
            <a:r>
              <a:rPr lang="ru-RU" b="1" dirty="0" smtClean="0">
                <a:solidFill>
                  <a:srgbClr val="990099"/>
                </a:solidFill>
              </a:rPr>
              <a:t>   </a:t>
            </a:r>
            <a:r>
              <a:rPr lang="ru-RU" dirty="0" smtClean="0">
                <a:solidFill>
                  <a:srgbClr val="0000FF"/>
                </a:solidFill>
              </a:rPr>
              <a:t>арми</a:t>
            </a:r>
            <a:r>
              <a:rPr lang="ru-RU" dirty="0" smtClean="0">
                <a:solidFill>
                  <a:srgbClr val="FF0000"/>
                </a:solidFill>
              </a:rPr>
              <a:t>ю</a:t>
            </a:r>
            <a:r>
              <a:rPr lang="ru-RU" b="1" dirty="0" smtClean="0">
                <a:solidFill>
                  <a:srgbClr val="990099"/>
                </a:solidFill>
              </a:rPr>
              <a:t>           </a:t>
            </a:r>
            <a:r>
              <a:rPr lang="ru-RU" dirty="0" smtClean="0">
                <a:solidFill>
                  <a:srgbClr val="C00000"/>
                </a:solidFill>
              </a:rPr>
              <a:t>лини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/>
              <a:t>Т.п.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-ей</a:t>
            </a:r>
            <a:r>
              <a:rPr lang="ru-RU" b="1" dirty="0" smtClean="0">
                <a:solidFill>
                  <a:srgbClr val="990099"/>
                </a:solidFill>
              </a:rPr>
              <a:t> </a:t>
            </a:r>
            <a:r>
              <a:rPr lang="ru-RU" b="1" dirty="0" smtClean="0">
                <a:solidFill>
                  <a:srgbClr val="990099"/>
                </a:solidFill>
              </a:rPr>
              <a:t>  </a:t>
            </a:r>
            <a:r>
              <a:rPr lang="ru-RU" dirty="0" smtClean="0">
                <a:solidFill>
                  <a:srgbClr val="0000FF"/>
                </a:solidFill>
              </a:rPr>
              <a:t>арми</a:t>
            </a:r>
            <a:r>
              <a:rPr lang="ru-RU" dirty="0" smtClean="0">
                <a:solidFill>
                  <a:srgbClr val="FF0000"/>
                </a:solidFill>
              </a:rPr>
              <a:t>ей</a:t>
            </a:r>
            <a:r>
              <a:rPr lang="ru-RU" b="1" dirty="0" smtClean="0">
                <a:solidFill>
                  <a:srgbClr val="990099"/>
                </a:solidFill>
              </a:rPr>
              <a:t>          </a:t>
            </a:r>
            <a:r>
              <a:rPr lang="ru-RU" dirty="0" smtClean="0">
                <a:solidFill>
                  <a:srgbClr val="C00000"/>
                </a:solidFill>
              </a:rPr>
              <a:t>лини</a:t>
            </a:r>
            <a:r>
              <a:rPr lang="ru-RU" dirty="0" smtClean="0"/>
              <a:t>ей</a:t>
            </a:r>
            <a:endParaRPr lang="ru-RU" dirty="0" smtClean="0"/>
          </a:p>
          <a:p>
            <a:r>
              <a:rPr lang="ru-RU" dirty="0" smtClean="0"/>
              <a:t>П.п.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-е</a:t>
            </a:r>
            <a:r>
              <a:rPr lang="ru-RU" b="1" dirty="0" smtClean="0">
                <a:solidFill>
                  <a:srgbClr val="990099"/>
                </a:solidFill>
              </a:rPr>
              <a:t> </a:t>
            </a:r>
            <a:r>
              <a:rPr lang="ru-RU" b="1" dirty="0" smtClean="0">
                <a:solidFill>
                  <a:srgbClr val="990099"/>
                </a:solidFill>
              </a:rPr>
              <a:t>   </a:t>
            </a:r>
            <a:r>
              <a:rPr lang="ru-RU" b="1" dirty="0" smtClean="0">
                <a:solidFill>
                  <a:schemeClr val="accent2"/>
                </a:solidFill>
              </a:rPr>
              <a:t>об</a:t>
            </a:r>
            <a:r>
              <a:rPr lang="ru-RU" b="1" dirty="0" smtClean="0">
                <a:solidFill>
                  <a:srgbClr val="990099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арми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990099"/>
                </a:solidFill>
              </a:rPr>
              <a:t>       </a:t>
            </a:r>
            <a:r>
              <a:rPr lang="ru-RU" dirty="0" smtClean="0">
                <a:solidFill>
                  <a:srgbClr val="FF0000"/>
                </a:solidFill>
              </a:rPr>
              <a:t>лини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ru-RU" b="1" dirty="0" smtClean="0">
                <a:solidFill>
                  <a:srgbClr val="990099"/>
                </a:solidFill>
              </a:rPr>
              <a:t>  </a:t>
            </a:r>
            <a:endParaRPr lang="ru-RU" b="1" dirty="0" smtClean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Падежные окончания имён существительных</a:t>
            </a:r>
            <a:endParaRPr lang="ru-RU" sz="28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28009159"/>
              </p:ext>
            </p:extLst>
          </p:nvPr>
        </p:nvGraphicFramePr>
        <p:xfrm>
          <a:off x="251520" y="1268760"/>
          <a:ext cx="8712969" cy="5318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41496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Падеж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1-е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 склонение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ия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469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Именительный падеж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-а -я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-я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69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Родительный падеж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-ы - и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-и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69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Дательный падеж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-е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-и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69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Винительный падеж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-у - ю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-ю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69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Творительный падеж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-ой -ей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-ей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69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00FF"/>
                          </a:solidFill>
                        </a:rPr>
                        <a:t>Предложный падеж</a:t>
                      </a:r>
                      <a:endParaRPr lang="ru-RU" sz="2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-е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C00000"/>
                          </a:solidFill>
                        </a:rPr>
                        <a:t>-и</a:t>
                      </a:r>
                      <a:endParaRPr lang="ru-RU" sz="2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Графический диктант</a:t>
            </a:r>
            <a:endParaRPr lang="ru-RU" dirty="0"/>
          </a:p>
        </p:txBody>
      </p:sp>
      <p:pic>
        <p:nvPicPr>
          <p:cNvPr id="4" name="Объект 3" descr="Графический диктант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8424936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45699918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77338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" name="Na_zarjadk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79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фамилия</a:t>
            </a:r>
            <a:endParaRPr lang="ru-RU" dirty="0"/>
          </a:p>
        </p:txBody>
      </p:sp>
      <p:pic>
        <p:nvPicPr>
          <p:cNvPr id="2050" name="Picture 2" descr="E:\drevo_kalayk_10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7704856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79163132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  </a:t>
            </a:r>
            <a:r>
              <a:rPr lang="ru-RU" b="1" u="sng" dirty="0" smtClean="0">
                <a:solidFill>
                  <a:srgbClr val="0000FF"/>
                </a:solidFill>
                <a:latin typeface="Times New Roman" pitchFamily="18" charset="0"/>
              </a:rPr>
              <a:t>зелёный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dirty="0" smtClean="0"/>
              <a:t>Свернул к </a:t>
            </a:r>
            <a:r>
              <a:rPr lang="ru-RU" dirty="0" smtClean="0"/>
              <a:t>алле</a:t>
            </a:r>
            <a:r>
              <a:rPr lang="ru-RU" dirty="0" smtClean="0">
                <a:solidFill>
                  <a:srgbClr val="FF0000"/>
                </a:solidFill>
              </a:rPr>
              <a:t>е 1скл.,Д.п.</a:t>
            </a:r>
            <a:r>
              <a:rPr lang="ru-RU" dirty="0" smtClean="0"/>
              <a:t>,помог Мари</a:t>
            </a:r>
            <a:r>
              <a:rPr lang="ru-RU" dirty="0" smtClean="0">
                <a:solidFill>
                  <a:srgbClr val="FF0000"/>
                </a:solidFill>
              </a:rPr>
              <a:t>и Д.п.</a:t>
            </a:r>
            <a:r>
              <a:rPr lang="ru-RU" dirty="0" smtClean="0"/>
              <a:t>, </a:t>
            </a:r>
            <a:r>
              <a:rPr lang="ru-RU" dirty="0" smtClean="0"/>
              <a:t>вдоль </a:t>
            </a:r>
            <a:r>
              <a:rPr lang="ru-RU" dirty="0" smtClean="0"/>
              <a:t>акаци</a:t>
            </a:r>
            <a:r>
              <a:rPr lang="ru-RU" dirty="0" smtClean="0">
                <a:solidFill>
                  <a:srgbClr val="FF0000"/>
                </a:solidFill>
              </a:rPr>
              <a:t>и Р.п. </a:t>
            </a:r>
            <a:r>
              <a:rPr lang="ru-RU" dirty="0" smtClean="0"/>
              <a:t>,хирургическим вмешательств</a:t>
            </a:r>
            <a:r>
              <a:rPr lang="ru-RU" dirty="0" smtClean="0">
                <a:solidFill>
                  <a:srgbClr val="FF0000"/>
                </a:solidFill>
              </a:rPr>
              <a:t>ом 2 </a:t>
            </a:r>
            <a:r>
              <a:rPr lang="ru-RU" dirty="0" err="1" smtClean="0">
                <a:solidFill>
                  <a:srgbClr val="FF0000"/>
                </a:solidFill>
              </a:rPr>
              <a:t>скл.,Т.п.</a:t>
            </a:r>
            <a:r>
              <a:rPr lang="ru-RU" dirty="0" err="1" smtClean="0"/>
              <a:t>,написал</a:t>
            </a:r>
            <a:r>
              <a:rPr lang="ru-RU" dirty="0" smtClean="0"/>
              <a:t> об Австри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 err="1" smtClean="0">
                <a:solidFill>
                  <a:srgbClr val="FF0000"/>
                </a:solidFill>
              </a:rPr>
              <a:t>П.п</a:t>
            </a:r>
            <a:r>
              <a:rPr lang="ru-RU" dirty="0" smtClean="0"/>
              <a:t>, подъехал </a:t>
            </a:r>
            <a:r>
              <a:rPr lang="ru-RU" dirty="0" smtClean="0"/>
              <a:t>к </a:t>
            </a:r>
            <a:r>
              <a:rPr lang="ru-RU" dirty="0" smtClean="0"/>
              <a:t>Норвеги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</a:t>
            </a:r>
            <a:r>
              <a:rPr lang="ru-RU" dirty="0" err="1" smtClean="0"/>
              <a:t>Д.п,узнал</a:t>
            </a:r>
            <a:r>
              <a:rPr lang="ru-RU" dirty="0" smtClean="0"/>
              <a:t> </a:t>
            </a:r>
            <a:r>
              <a:rPr lang="ru-RU" dirty="0" smtClean="0"/>
              <a:t>о </a:t>
            </a:r>
            <a:r>
              <a:rPr lang="ru-RU" dirty="0" smtClean="0"/>
              <a:t>тайг</a:t>
            </a:r>
            <a:r>
              <a:rPr lang="ru-RU" dirty="0" smtClean="0">
                <a:solidFill>
                  <a:srgbClr val="FF0000"/>
                </a:solidFill>
              </a:rPr>
              <a:t>е 1 </a:t>
            </a:r>
            <a:r>
              <a:rPr lang="ru-RU" dirty="0" err="1" smtClean="0">
                <a:solidFill>
                  <a:srgbClr val="FF0000"/>
                </a:solidFill>
              </a:rPr>
              <a:t>скл.,П.п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, </a:t>
            </a:r>
            <a:r>
              <a:rPr lang="ru-RU" dirty="0" smtClean="0"/>
              <a:t>скворечник на </a:t>
            </a:r>
            <a:r>
              <a:rPr lang="ru-RU" dirty="0" smtClean="0"/>
              <a:t>яблон</a:t>
            </a:r>
            <a:r>
              <a:rPr lang="ru-RU" dirty="0" smtClean="0">
                <a:solidFill>
                  <a:srgbClr val="FF0000"/>
                </a:solidFill>
              </a:rPr>
              <a:t>е 1 </a:t>
            </a:r>
            <a:r>
              <a:rPr lang="ru-RU" dirty="0" err="1" smtClean="0">
                <a:solidFill>
                  <a:srgbClr val="FF0000"/>
                </a:solidFill>
              </a:rPr>
              <a:t>скл.П.п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  </a:t>
            </a:r>
            <a:r>
              <a:rPr lang="ru-RU" b="1" u="sng" dirty="0" smtClean="0">
                <a:solidFill>
                  <a:srgbClr val="0000FF"/>
                </a:solidFill>
                <a:latin typeface="Times New Roman" pitchFamily="18" charset="0"/>
              </a:rPr>
              <a:t>красный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dirty="0" smtClean="0"/>
              <a:t>Написал об </a:t>
            </a:r>
            <a:r>
              <a:rPr lang="ru-RU" dirty="0" smtClean="0"/>
              <a:t>арми</a:t>
            </a:r>
            <a:r>
              <a:rPr lang="ru-RU" dirty="0" smtClean="0">
                <a:solidFill>
                  <a:srgbClr val="FF0000"/>
                </a:solidFill>
              </a:rPr>
              <a:t>и П.п</a:t>
            </a:r>
            <a:r>
              <a:rPr lang="ru-RU" dirty="0" smtClean="0"/>
              <a:t>., говорили </a:t>
            </a:r>
            <a:r>
              <a:rPr lang="ru-RU" dirty="0" smtClean="0"/>
              <a:t>о </a:t>
            </a:r>
            <a:r>
              <a:rPr lang="ru-RU" dirty="0" smtClean="0"/>
              <a:t>станци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 err="1" smtClean="0">
                <a:solidFill>
                  <a:srgbClr val="FF0000"/>
                </a:solidFill>
              </a:rPr>
              <a:t>П.п</a:t>
            </a:r>
            <a:r>
              <a:rPr lang="ru-RU" dirty="0" err="1" smtClean="0"/>
              <a:t>.,узнал</a:t>
            </a:r>
            <a:r>
              <a:rPr lang="ru-RU" dirty="0" smtClean="0"/>
              <a:t> </a:t>
            </a:r>
            <a:r>
              <a:rPr lang="ru-RU" dirty="0" smtClean="0"/>
              <a:t>о </a:t>
            </a:r>
            <a:r>
              <a:rPr lang="ru-RU" dirty="0" smtClean="0"/>
              <a:t>Болгари</a:t>
            </a: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 err="1" smtClean="0">
                <a:solidFill>
                  <a:srgbClr val="FF0000"/>
                </a:solidFill>
              </a:rPr>
              <a:t>П.п</a:t>
            </a:r>
            <a:r>
              <a:rPr lang="ru-RU" dirty="0" smtClean="0"/>
              <a:t>, </a:t>
            </a:r>
            <a:r>
              <a:rPr lang="ru-RU" dirty="0" smtClean="0"/>
              <a:t>бумага для </a:t>
            </a:r>
            <a:r>
              <a:rPr lang="ru-RU" dirty="0" smtClean="0"/>
              <a:t>аппликаци</a:t>
            </a:r>
            <a:r>
              <a:rPr lang="ru-RU" dirty="0" smtClean="0">
                <a:solidFill>
                  <a:srgbClr val="FF0000"/>
                </a:solidFill>
              </a:rPr>
              <a:t>и Р.п., </a:t>
            </a:r>
            <a:r>
              <a:rPr lang="ru-RU" dirty="0" smtClean="0"/>
              <a:t>узнал </a:t>
            </a:r>
            <a:r>
              <a:rPr lang="ru-RU" dirty="0" smtClean="0"/>
              <a:t>о </a:t>
            </a:r>
            <a:r>
              <a:rPr lang="ru-RU" dirty="0" smtClean="0"/>
              <a:t>Норвеги</a:t>
            </a:r>
            <a:r>
              <a:rPr lang="ru-RU" dirty="0" smtClean="0">
                <a:solidFill>
                  <a:srgbClr val="FF0000"/>
                </a:solidFill>
              </a:rPr>
              <a:t>и П.п.</a:t>
            </a:r>
            <a:r>
              <a:rPr lang="ru-RU" dirty="0" smtClean="0"/>
              <a:t>, </a:t>
            </a:r>
            <a:r>
              <a:rPr lang="ru-RU" dirty="0" smtClean="0"/>
              <a:t>к второй </a:t>
            </a:r>
            <a:r>
              <a:rPr lang="ru-RU" dirty="0" smtClean="0"/>
              <a:t>сери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Д.п</a:t>
            </a:r>
            <a:r>
              <a:rPr lang="ru-RU" dirty="0" smtClean="0"/>
              <a:t>., </a:t>
            </a:r>
            <a:r>
              <a:rPr lang="ru-RU" dirty="0" smtClean="0"/>
              <a:t>побывать в </a:t>
            </a:r>
            <a:r>
              <a:rPr lang="ru-RU" dirty="0" smtClean="0"/>
              <a:t>Якути</a:t>
            </a:r>
            <a:r>
              <a:rPr lang="ru-RU" dirty="0" smtClean="0">
                <a:solidFill>
                  <a:srgbClr val="FF0000"/>
                </a:solidFill>
              </a:rPr>
              <a:t>и П.п.</a:t>
            </a:r>
            <a:r>
              <a:rPr lang="ru-RU" dirty="0" smtClean="0"/>
              <a:t>, </a:t>
            </a:r>
            <a:r>
              <a:rPr lang="ru-RU" dirty="0" smtClean="0"/>
              <a:t>остановился на </a:t>
            </a:r>
            <a:r>
              <a:rPr lang="ru-RU" dirty="0" smtClean="0"/>
              <a:t>лини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П.п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229600" cy="6240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Я узнал…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Я понял…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Мне было интересно…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Мне было трудно…</a:t>
            </a:r>
          </a:p>
        </p:txBody>
      </p:sp>
      <p:pic>
        <p:nvPicPr>
          <p:cNvPr id="2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389" y="4149079"/>
            <a:ext cx="1700099" cy="250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143000" y="1846430"/>
            <a:ext cx="7143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99"/>
                </a:solidFill>
              </a:rPr>
              <a:t> </a:t>
            </a:r>
            <a:endParaRPr lang="ru-RU" sz="6000" b="1" dirty="0">
              <a:solidFill>
                <a:srgbClr val="000099"/>
              </a:solidFill>
            </a:endParaRPr>
          </a:p>
        </p:txBody>
      </p:sp>
      <p:pic>
        <p:nvPicPr>
          <p:cNvPr id="17411" name="Picture 3" descr="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88" y="142875"/>
            <a:ext cx="1838325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PE03166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4383088"/>
            <a:ext cx="2346325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зеркал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548680"/>
            <a:ext cx="4464496" cy="597666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214563"/>
          </a:xfrm>
        </p:spPr>
        <p:txBody>
          <a:bodyPr/>
          <a:lstStyle/>
          <a:p>
            <a:pPr eaLnBrk="1" hangingPunct="1"/>
            <a:r>
              <a:rPr lang="ru-RU" sz="6600" b="1" smtClean="0">
                <a:latin typeface="Monotype Corsiva" pitchFamily="66" charset="0"/>
              </a:rPr>
              <a:t/>
            </a:r>
            <a:br>
              <a:rPr lang="ru-RU" sz="6600" b="1" smtClean="0">
                <a:latin typeface="Monotype Corsiva" pitchFamily="66" charset="0"/>
              </a:rPr>
            </a:br>
            <a:r>
              <a:rPr lang="ru-RU" sz="6600" b="1" smtClean="0">
                <a:latin typeface="Monotype Corsiva" pitchFamily="66" charset="0"/>
              </a:rPr>
              <a:t>Подберезовик, молодость, </a:t>
            </a:r>
            <a:br>
              <a:rPr lang="ru-RU" sz="6600" b="1" smtClean="0">
                <a:latin typeface="Monotype Corsiva" pitchFamily="66" charset="0"/>
              </a:rPr>
            </a:br>
            <a:r>
              <a:rPr lang="ru-RU" sz="6600" b="1" smtClean="0">
                <a:latin typeface="Monotype Corsiva" pitchFamily="66" charset="0"/>
              </a:rPr>
              <a:t>старушка, молоко.</a:t>
            </a:r>
            <a:r>
              <a:rPr lang="ru-RU" sz="6600" b="1" i="1" smtClean="0">
                <a:latin typeface="Monotype Corsiva" pitchFamily="66" charset="0"/>
              </a:rPr>
              <a:t/>
            </a:r>
            <a:br>
              <a:rPr lang="ru-RU" sz="6600" b="1" i="1" smtClean="0">
                <a:latin typeface="Monotype Corsiva" pitchFamily="66" charset="0"/>
              </a:rPr>
            </a:br>
            <a:endParaRPr lang="ru-RU" sz="6600" b="1" i="1" smtClean="0">
              <a:latin typeface="Monotype Corsiva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5813"/>
            <a:ext cx="8929688" cy="6072187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13800" b="1" i="1" smtClean="0">
                <a:solidFill>
                  <a:srgbClr val="FF0000"/>
                </a:solidFill>
                <a:latin typeface="Monotype Corsiva" pitchFamily="66" charset="0"/>
              </a:rPr>
              <a:t>О </a:t>
            </a:r>
            <a:r>
              <a:rPr lang="ru-RU" sz="13800" b="1" i="1" smtClean="0">
                <a:latin typeface="Monotype Corsiva" pitchFamily="66" charset="0"/>
              </a:rPr>
              <a:t>      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ru-RU" sz="13800" b="1" i="1" smtClean="0">
                <a:solidFill>
                  <a:srgbClr val="FF0000"/>
                </a:solidFill>
                <a:latin typeface="Monotype Corsiva" pitchFamily="66" charset="0"/>
              </a:rPr>
              <a:t>У</a:t>
            </a:r>
          </a:p>
          <a:p>
            <a:pPr marL="0" indent="0" algn="r" eaLnBrk="1" hangingPunct="1">
              <a:spcBef>
                <a:spcPct val="0"/>
              </a:spcBef>
              <a:buFontTx/>
              <a:buNone/>
            </a:pPr>
            <a:r>
              <a:rPr lang="ru-RU" sz="13800" b="1" i="1" smtClean="0">
                <a:solidFill>
                  <a:srgbClr val="0000FF"/>
                </a:solidFill>
                <a:latin typeface="Monotype Corsiva" pitchFamily="66" charset="0"/>
              </a:rPr>
              <a:t>Д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0" name="Rectangle 44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2924175"/>
            <a:ext cx="6011862" cy="3933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льто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М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рковь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К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ртоф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ль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М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чтать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Б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седа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Г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зонт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года</a:t>
            </a:r>
            <a:r>
              <a:rPr lang="ru-RU" dirty="0" smtClean="0"/>
              <a:t> </a:t>
            </a:r>
          </a:p>
        </p:txBody>
      </p:sp>
      <p:graphicFrame>
        <p:nvGraphicFramePr>
          <p:cNvPr id="14523" name="Group 187"/>
          <p:cNvGraphicFramePr>
            <a:graphicFrameLocks noGrp="1"/>
          </p:cNvGraphicFramePr>
          <p:nvPr>
            <p:ph type="body" sz="half" idx="1"/>
          </p:nvPr>
        </p:nvGraphicFramePr>
        <p:xfrm>
          <a:off x="0" y="0"/>
          <a:ext cx="9144000" cy="2847977"/>
        </p:xfrm>
        <a:graphic>
          <a:graphicData uri="http://schemas.openxmlformats.org/drawingml/2006/table">
            <a:tbl>
              <a:tblPr/>
              <a:tblGrid>
                <a:gridCol w="611188"/>
                <a:gridCol w="3046412"/>
                <a:gridCol w="1828800"/>
                <a:gridCol w="1828800"/>
                <a:gridCol w="1828800"/>
              </a:tblGrid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ковь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зонт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28" name="WordArt 192"/>
          <p:cNvSpPr>
            <a:spLocks noChangeArrowheads="1" noChangeShapeType="1" noTextEdit="1"/>
          </p:cNvSpPr>
          <p:nvPr/>
        </p:nvSpPr>
        <p:spPr bwMode="auto">
          <a:xfrm>
            <a:off x="250825" y="2857500"/>
            <a:ext cx="2665413" cy="50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222268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1а 3в  </a:t>
            </a:r>
          </a:p>
        </p:txBody>
      </p:sp>
      <p:sp>
        <p:nvSpPr>
          <p:cNvPr id="14529" name="WordArt 193"/>
          <p:cNvSpPr>
            <a:spLocks noChangeArrowheads="1" noChangeShapeType="1" noTextEdit="1"/>
          </p:cNvSpPr>
          <p:nvPr/>
        </p:nvSpPr>
        <p:spPr bwMode="auto">
          <a:xfrm>
            <a:off x="357188" y="3357563"/>
            <a:ext cx="25923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222268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2в 3а   </a:t>
            </a:r>
          </a:p>
        </p:txBody>
      </p:sp>
      <p:sp>
        <p:nvSpPr>
          <p:cNvPr id="14530" name="WordArt 194"/>
          <p:cNvSpPr>
            <a:spLocks noChangeArrowheads="1" noChangeShapeType="1" noTextEdit="1"/>
          </p:cNvSpPr>
          <p:nvPr/>
        </p:nvSpPr>
        <p:spPr bwMode="auto">
          <a:xfrm>
            <a:off x="250824" y="3857628"/>
            <a:ext cx="2892415" cy="5794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190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1г 3в 2а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</a:t>
            </a:r>
          </a:p>
        </p:txBody>
      </p:sp>
      <p:sp>
        <p:nvSpPr>
          <p:cNvPr id="14531" name="WordArt 195"/>
          <p:cNvSpPr>
            <a:spLocks noChangeArrowheads="1" noChangeShapeType="1" noTextEdit="1"/>
          </p:cNvSpPr>
          <p:nvPr/>
        </p:nvSpPr>
        <p:spPr bwMode="auto">
          <a:xfrm>
            <a:off x="250825" y="4357688"/>
            <a:ext cx="2035175" cy="58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222268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1б 2г   </a:t>
            </a:r>
          </a:p>
        </p:txBody>
      </p:sp>
      <p:sp>
        <p:nvSpPr>
          <p:cNvPr id="14532" name="WordArt 196"/>
          <p:cNvSpPr>
            <a:spLocks noChangeArrowheads="1" noChangeShapeType="1" noTextEdit="1"/>
          </p:cNvSpPr>
          <p:nvPr/>
        </p:nvSpPr>
        <p:spPr bwMode="auto">
          <a:xfrm>
            <a:off x="323850" y="4786322"/>
            <a:ext cx="2390762" cy="658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0">
                  <a:solidFill>
                    <a:schemeClr val="accent6">
                      <a:lumMod val="75000"/>
                    </a:schemeClr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4г 3б 1в</a:t>
            </a:r>
            <a:r>
              <a:rPr lang="ru-RU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</a:p>
        </p:txBody>
      </p:sp>
      <p:sp>
        <p:nvSpPr>
          <p:cNvPr id="14533" name="WordArt 197"/>
          <p:cNvSpPr>
            <a:spLocks noChangeArrowheads="1" noChangeShapeType="1" noTextEdit="1"/>
          </p:cNvSpPr>
          <p:nvPr/>
        </p:nvSpPr>
        <p:spPr bwMode="auto">
          <a:xfrm>
            <a:off x="323850" y="6000750"/>
            <a:ext cx="26765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222268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4б 2б 4в </a:t>
            </a:r>
          </a:p>
        </p:txBody>
      </p:sp>
      <p:sp>
        <p:nvSpPr>
          <p:cNvPr id="14534" name="WordArt 198"/>
          <p:cNvSpPr>
            <a:spLocks noChangeArrowheads="1" noChangeShapeType="1" noTextEdit="1"/>
          </p:cNvSpPr>
          <p:nvPr/>
        </p:nvSpPr>
        <p:spPr bwMode="auto">
          <a:xfrm>
            <a:off x="250825" y="5357813"/>
            <a:ext cx="246380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222268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2б 3г 4а </a:t>
            </a:r>
          </a:p>
        </p:txBody>
      </p:sp>
      <p:pic>
        <p:nvPicPr>
          <p:cNvPr id="17455" name="Picture 200" descr="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1975" y="2852738"/>
            <a:ext cx="223202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37" name="Line 201"/>
          <p:cNvSpPr>
            <a:spLocks noChangeShapeType="1"/>
          </p:cNvSpPr>
          <p:nvPr/>
        </p:nvSpPr>
        <p:spPr bwMode="auto">
          <a:xfrm>
            <a:off x="3635375" y="4941888"/>
            <a:ext cx="13684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4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28" grpId="0" animBg="1"/>
      <p:bldP spid="14528" grpId="1" animBg="1"/>
      <p:bldP spid="14529" grpId="0" animBg="1"/>
      <p:bldP spid="14529" grpId="1" animBg="1"/>
      <p:bldP spid="14531" grpId="0" animBg="1"/>
      <p:bldP spid="14531" grpId="1" animBg="1"/>
      <p:bldP spid="14533" grpId="0" animBg="1"/>
      <p:bldP spid="14533" grpId="1" animBg="1"/>
      <p:bldP spid="14534" grpId="0" animBg="1"/>
      <p:bldP spid="14534" grpId="1" animBg="1"/>
      <p:bldP spid="145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800" b="1" dirty="0" smtClean="0"/>
              <a:t>«Бегущие минутки»</a:t>
            </a:r>
            <a:endParaRPr lang="ru-RU" sz="28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….окончание</a:t>
            </a:r>
          </a:p>
          <a:p>
            <a:pPr marL="0" indent="0">
              <a:buNone/>
            </a:pPr>
            <a:r>
              <a:rPr lang="ru-RU" sz="2800" dirty="0" smtClean="0"/>
              <a:t>….существительное</a:t>
            </a:r>
          </a:p>
          <a:p>
            <a:pPr marL="0" indent="0">
              <a:buNone/>
            </a:pPr>
            <a:r>
              <a:rPr lang="ru-RU" sz="2800" dirty="0" smtClean="0"/>
              <a:t>….к 1 склонению</a:t>
            </a:r>
          </a:p>
          <a:p>
            <a:pPr marL="0" indent="0">
              <a:buNone/>
            </a:pPr>
            <a:r>
              <a:rPr lang="ru-RU" sz="2800" dirty="0" smtClean="0"/>
              <a:t>….род</a:t>
            </a:r>
          </a:p>
          <a:p>
            <a:pPr marL="0" indent="0">
              <a:buNone/>
            </a:pPr>
            <a:r>
              <a:rPr lang="ru-RU" sz="2800" dirty="0" smtClean="0"/>
              <a:t>….существительное</a:t>
            </a:r>
          </a:p>
          <a:p>
            <a:pPr marL="0" indent="0">
              <a:buNone/>
            </a:pPr>
            <a:r>
              <a:rPr lang="ru-RU" sz="2800" dirty="0" smtClean="0"/>
              <a:t>….женского рода с нулевым окончанием</a:t>
            </a:r>
          </a:p>
          <a:p>
            <a:pPr marL="0" indent="0">
              <a:buNone/>
            </a:pPr>
            <a:r>
              <a:rPr lang="ru-RU" sz="2800" dirty="0" smtClean="0"/>
              <a:t>….одушевлённые и неодушевлённые</a:t>
            </a:r>
          </a:p>
          <a:p>
            <a:pPr marL="0" indent="0">
              <a:buNone/>
            </a:pPr>
            <a:r>
              <a:rPr lang="ru-RU" sz="2800" dirty="0" smtClean="0"/>
              <a:t>….слова мужского рода с нулевым окончанием и среднего рода с окончанием –о, -е</a:t>
            </a:r>
          </a:p>
          <a:p>
            <a:pPr marL="0" indent="0">
              <a:buNone/>
            </a:pPr>
            <a:r>
              <a:rPr lang="ru-RU" sz="2800" dirty="0" smtClean="0"/>
              <a:t>….по числам и по падежам</a:t>
            </a:r>
          </a:p>
          <a:p>
            <a:pPr marL="0" indent="0">
              <a:buNone/>
            </a:pPr>
            <a:r>
              <a:rPr lang="ru-RU" sz="2800" dirty="0" smtClean="0"/>
              <a:t>….шесть</a:t>
            </a:r>
            <a:endParaRPr lang="ru-RU" sz="28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8551885"/>
      </p:ext>
    </p:extLst>
  </p:cSld>
  <p:clrMapOvr>
    <a:masterClrMapping/>
  </p:clrMapOvr>
  <p:transition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2447925"/>
          </a:xfrm>
        </p:spPr>
        <p:txBody>
          <a:bodyPr/>
          <a:lstStyle/>
          <a:p>
            <a:pPr eaLnBrk="1" hangingPunct="1"/>
            <a:r>
              <a:rPr lang="ru-RU" sz="6600" b="1" smtClean="0">
                <a:latin typeface="Monotype Corsiva" pitchFamily="66" charset="0"/>
              </a:rPr>
              <a:t/>
            </a:r>
            <a:br>
              <a:rPr lang="ru-RU" sz="6600" b="1" smtClean="0">
                <a:latin typeface="Monotype Corsiva" pitchFamily="66" charset="0"/>
              </a:rPr>
            </a:br>
            <a:r>
              <a:rPr lang="ru-RU" sz="6600" b="1" i="1" smtClean="0">
                <a:latin typeface="Monotype Corsiva" pitchFamily="66" charset="0"/>
              </a:rPr>
              <a:t/>
            </a:r>
            <a:br>
              <a:rPr lang="ru-RU" sz="6600" b="1" i="1" smtClean="0">
                <a:latin typeface="Monotype Corsiva" pitchFamily="66" charset="0"/>
              </a:rPr>
            </a:br>
            <a:endParaRPr lang="ru-RU" sz="6600" b="1" i="1" smtClean="0">
              <a:latin typeface="Monotype Corsiva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285750"/>
            <a:ext cx="8858250" cy="635793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latin typeface="Monotype Corsiva" pitchFamily="66" charset="0"/>
              </a:rPr>
              <a:t>        </a:t>
            </a:r>
            <a:r>
              <a:rPr lang="ru-RU" sz="66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600" b="1" i="1" dirty="0" smtClean="0">
                <a:latin typeface="Monotype Corsiva" pitchFamily="66" charset="0"/>
              </a:rPr>
              <a:t>                </a:t>
            </a: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СКЛОНЕНИЕ</a:t>
            </a:r>
          </a:p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ПАДЕЖИ</a:t>
            </a:r>
          </a:p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ОКОНЧАНИЯ</a:t>
            </a:r>
            <a:b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6600" b="1" i="1" dirty="0" smtClean="0">
                <a:latin typeface="Monotype Corsiva" pitchFamily="66" charset="0"/>
              </a:rPr>
              <a:t>         </a:t>
            </a:r>
          </a:p>
          <a:p>
            <a:pPr eaLnBrk="1" hangingPunct="1">
              <a:buFontTx/>
              <a:buNone/>
              <a:defRPr/>
            </a:pPr>
            <a:r>
              <a:rPr lang="ru-RU" sz="6600" b="1" i="1" dirty="0" smtClean="0">
                <a:latin typeface="Monotype Corsiva" pitchFamily="66" charset="0"/>
              </a:rPr>
              <a:t>                                    </a:t>
            </a:r>
            <a:endParaRPr lang="ru-RU" sz="6600" b="1" i="1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4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14313"/>
            <a:ext cx="142875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5000625"/>
            <a:ext cx="1944688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142875" y="952847"/>
            <a:ext cx="885825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99"/>
                </a:solidFill>
              </a:rPr>
              <a:t>ТЕМА УРОКА: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0099"/>
                </a:solidFill>
              </a:rPr>
              <a:t>«ПАДЕЖНЫЕ ОКОНЧАНИЯ ИМЁН </a:t>
            </a:r>
            <a:r>
              <a:rPr lang="ru-RU" sz="3200" b="1" dirty="0" smtClean="0">
                <a:solidFill>
                  <a:srgbClr val="000099"/>
                </a:solidFill>
              </a:rPr>
              <a:t>СУЩЕСТВИТЕЛЬНЫХ</a:t>
            </a: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rgbClr val="000099"/>
                </a:solidFill>
              </a:rPr>
              <a:t>  </a:t>
            </a:r>
            <a:endParaRPr lang="ru-RU" sz="3200" b="1" dirty="0">
              <a:solidFill>
                <a:srgbClr val="000099"/>
              </a:solidFill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</a:rPr>
              <a:t>- </a:t>
            </a:r>
            <a:r>
              <a:rPr lang="ru-RU" sz="3200" b="1" dirty="0" smtClean="0">
                <a:solidFill>
                  <a:srgbClr val="000099"/>
                </a:solidFill>
              </a:rPr>
              <a:t>ПОКАЗАТЬ, </a:t>
            </a:r>
            <a:r>
              <a:rPr lang="ru-RU" sz="3200" b="1" dirty="0">
                <a:solidFill>
                  <a:srgbClr val="000099"/>
                </a:solidFill>
              </a:rPr>
              <a:t>УМЕЕМ ЛИ МЫ </a:t>
            </a:r>
            <a:r>
              <a:rPr lang="ru-RU" sz="3200" b="1" dirty="0" smtClean="0">
                <a:solidFill>
                  <a:srgbClr val="000099"/>
                </a:solidFill>
              </a:rPr>
              <a:t>ПИСАТЬ ПАДЕЖНЫЕ </a:t>
            </a:r>
            <a:r>
              <a:rPr lang="ru-RU" sz="3200" b="1" dirty="0">
                <a:solidFill>
                  <a:srgbClr val="000099"/>
                </a:solidFill>
              </a:rPr>
              <a:t>ИМЕН СУЩЕСТВИТЕЛЬНЫХ.</a:t>
            </a:r>
          </a:p>
          <a:p>
            <a:pPr marL="514350" indent="-514350">
              <a:defRPr/>
            </a:pP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000099"/>
              </a:solidFill>
            </a:endParaRPr>
          </a:p>
          <a:p>
            <a:pPr algn="ctr">
              <a:defRPr/>
            </a:pPr>
            <a:endParaRPr lang="ru-RU" sz="3200" b="1" dirty="0">
              <a:solidFill>
                <a:srgbClr val="000099"/>
              </a:solidFill>
            </a:endParaRPr>
          </a:p>
        </p:txBody>
      </p:sp>
      <p:pic>
        <p:nvPicPr>
          <p:cNvPr id="7" name="Picture 3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2875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333399"/>
                </a:solidFill>
              </a:rPr>
              <a:t/>
            </a:r>
            <a:br>
              <a:rPr lang="ru-RU" sz="4000" b="1" smtClean="0">
                <a:solidFill>
                  <a:srgbClr val="333399"/>
                </a:solidFill>
              </a:rPr>
            </a:br>
            <a:endParaRPr lang="ru-RU" sz="4000" b="1" smtClean="0">
              <a:solidFill>
                <a:srgbClr val="333399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84776"/>
            <a:ext cx="8892480" cy="58636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i="1" u="sng" dirty="0" smtClean="0">
                <a:solidFill>
                  <a:srgbClr val="000066"/>
                </a:solidFill>
              </a:rPr>
              <a:t>Чтобы правильно писать безударное окончание существительного надо: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800" b="1" dirty="0" smtClean="0">
                <a:solidFill>
                  <a:srgbClr val="000099"/>
                </a:solidFill>
              </a:rPr>
              <a:t>  Ставлю имя существительное в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800" b="1" dirty="0" smtClean="0">
                <a:solidFill>
                  <a:srgbClr val="000099"/>
                </a:solidFill>
              </a:rPr>
              <a:t> начальную форму и определяю род 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000099"/>
                </a:solidFill>
              </a:rPr>
              <a:t>  Определяю склонение</a:t>
            </a:r>
          </a:p>
          <a:p>
            <a:pPr eaLnBrk="1" hangingPunct="1">
              <a:buNone/>
            </a:pPr>
            <a:r>
              <a:rPr lang="ru-RU" sz="2800" b="1" dirty="0" smtClean="0">
                <a:solidFill>
                  <a:srgbClr val="000099"/>
                </a:solidFill>
              </a:rPr>
              <a:t>  Узнаю падеж</a:t>
            </a:r>
          </a:p>
          <a:p>
            <a:pPr eaLnBrk="1" hangingPunct="1">
              <a:buNone/>
            </a:pPr>
            <a:r>
              <a:rPr lang="ru-RU" sz="2800" b="1" dirty="0" smtClean="0">
                <a:solidFill>
                  <a:srgbClr val="000099"/>
                </a:solidFill>
              </a:rPr>
              <a:t>Вспоминаю нужное окончание в этом склонении и падеже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000099"/>
                </a:solidFill>
              </a:rPr>
              <a:t>Записываю безударное окончание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sz="2800" b="1" dirty="0" smtClean="0">
              <a:solidFill>
                <a:srgbClr val="000099"/>
              </a:solidFill>
            </a:endParaRPr>
          </a:p>
          <a:p>
            <a:pPr eaLnBrk="1" hangingPunct="1"/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450" y="0"/>
            <a:ext cx="6275388" cy="58477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333399"/>
                </a:solidFill>
              </a:rPr>
              <a:t>Алгоритм работы</a:t>
            </a:r>
            <a:r>
              <a:rPr lang="ru-RU" sz="3200" b="1" dirty="0">
                <a:solidFill>
                  <a:srgbClr val="333399"/>
                </a:solidFill>
              </a:rPr>
              <a:t>: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76984">
            <a:off x="6834297" y="1203059"/>
            <a:ext cx="1808053" cy="227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BOOK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1888" y="6038850"/>
            <a:ext cx="166211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QUILLP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1475" y="4076700"/>
            <a:ext cx="1152525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20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8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2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6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600" b="1" dirty="0">
                <a:solidFill>
                  <a:srgbClr val="000099"/>
                </a:solidFill>
              </a:rPr>
              <a:t>И. п. няня  арм</a:t>
            </a:r>
            <a:r>
              <a:rPr lang="ru-RU" sz="3600" b="1" u="sng" dirty="0">
                <a:solidFill>
                  <a:srgbClr val="000099"/>
                </a:solidFill>
              </a:rPr>
              <a:t>ия</a:t>
            </a:r>
            <a:r>
              <a:rPr lang="ru-RU" sz="3600" b="1" dirty="0">
                <a:solidFill>
                  <a:srgbClr val="000099"/>
                </a:solidFill>
              </a:rPr>
              <a:t>  </a:t>
            </a:r>
            <a:r>
              <a:rPr lang="ru-RU" sz="3600" b="1" dirty="0" smtClean="0">
                <a:solidFill>
                  <a:srgbClr val="000099"/>
                </a:solidFill>
              </a:rPr>
              <a:t>Мар</a:t>
            </a:r>
            <a:r>
              <a:rPr lang="ru-RU" sz="3600" b="1" u="sng" dirty="0" smtClean="0">
                <a:solidFill>
                  <a:srgbClr val="000099"/>
                </a:solidFill>
              </a:rPr>
              <a:t>ия  </a:t>
            </a:r>
            <a:r>
              <a:rPr lang="ru-RU" sz="3600" b="1" dirty="0" smtClean="0">
                <a:solidFill>
                  <a:srgbClr val="000099"/>
                </a:solidFill>
              </a:rPr>
              <a:t>лин</a:t>
            </a:r>
            <a:r>
              <a:rPr lang="ru-RU" sz="3600" b="1" u="sng" dirty="0" smtClean="0">
                <a:solidFill>
                  <a:srgbClr val="000099"/>
                </a:solidFill>
              </a:rPr>
              <a:t>ия</a:t>
            </a:r>
            <a:endParaRPr lang="ru-RU" sz="36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001419"/>
          </a:xfrm>
        </p:spPr>
        <p:txBody>
          <a:bodyPr/>
          <a:lstStyle/>
          <a:p>
            <a:r>
              <a:rPr lang="ru-RU" dirty="0" smtClean="0"/>
              <a:t>Р.п.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-и</a:t>
            </a:r>
            <a:r>
              <a:rPr lang="ru-RU" dirty="0" smtClean="0"/>
              <a:t>              </a:t>
            </a:r>
            <a:endParaRPr lang="ru-RU" dirty="0" smtClean="0"/>
          </a:p>
          <a:p>
            <a:r>
              <a:rPr lang="ru-RU" dirty="0" smtClean="0"/>
              <a:t>Д.п. </a:t>
            </a:r>
            <a:r>
              <a:rPr lang="ru-RU" dirty="0" smtClean="0"/>
              <a:t>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-е</a:t>
            </a:r>
            <a:r>
              <a:rPr lang="ru-RU" b="1" dirty="0" smtClean="0">
                <a:solidFill>
                  <a:srgbClr val="990099"/>
                </a:solidFill>
              </a:rPr>
              <a:t>           </a:t>
            </a:r>
            <a:endParaRPr lang="ru-RU" dirty="0" smtClean="0"/>
          </a:p>
          <a:p>
            <a:r>
              <a:rPr lang="ru-RU" dirty="0" smtClean="0"/>
              <a:t>В.п. </a:t>
            </a:r>
            <a:r>
              <a:rPr lang="ru-RU" dirty="0" smtClean="0"/>
              <a:t>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-ю</a:t>
            </a:r>
            <a:r>
              <a:rPr lang="ru-RU" b="1" dirty="0" smtClean="0">
                <a:solidFill>
                  <a:srgbClr val="990099"/>
                </a:solidFill>
              </a:rPr>
              <a:t>           </a:t>
            </a:r>
            <a:endParaRPr lang="ru-RU" dirty="0" smtClean="0"/>
          </a:p>
          <a:p>
            <a:r>
              <a:rPr lang="ru-RU" dirty="0" smtClean="0"/>
              <a:t>Т.п. </a:t>
            </a:r>
            <a:r>
              <a:rPr lang="ru-RU" dirty="0" smtClean="0"/>
              <a:t>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-ей</a:t>
            </a:r>
            <a:r>
              <a:rPr lang="ru-RU" b="1" dirty="0" smtClean="0">
                <a:solidFill>
                  <a:srgbClr val="990099"/>
                </a:solidFill>
              </a:rPr>
              <a:t>           </a:t>
            </a:r>
            <a:endParaRPr lang="ru-RU" dirty="0" smtClean="0"/>
          </a:p>
          <a:p>
            <a:r>
              <a:rPr lang="ru-RU" dirty="0" smtClean="0"/>
              <a:t>П.п.  </a:t>
            </a:r>
            <a:r>
              <a:rPr lang="ru-RU" dirty="0" err="1" smtClean="0"/>
              <a:t>нян</a:t>
            </a:r>
            <a:r>
              <a:rPr lang="ru-RU" b="1" dirty="0" err="1" smtClean="0">
                <a:solidFill>
                  <a:srgbClr val="990099"/>
                </a:solidFill>
              </a:rPr>
              <a:t>-е</a:t>
            </a:r>
            <a:r>
              <a:rPr lang="ru-RU" b="1" dirty="0" smtClean="0">
                <a:solidFill>
                  <a:srgbClr val="990099"/>
                </a:solidFill>
              </a:rPr>
              <a:t>           </a:t>
            </a:r>
            <a:endParaRPr lang="ru-RU" b="1" dirty="0">
              <a:solidFill>
                <a:srgbClr val="990099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9504926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390</Words>
  <Application>Microsoft Office PowerPoint</Application>
  <PresentationFormat>Экран (4:3)</PresentationFormat>
  <Paragraphs>123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 </vt:lpstr>
      <vt:lpstr>Слайд 2</vt:lpstr>
      <vt:lpstr> Подберезовик, молодость,  старушка, молоко. </vt:lpstr>
      <vt:lpstr>Слайд 4</vt:lpstr>
      <vt:lpstr>«Бегущие минутки»</vt:lpstr>
      <vt:lpstr>  </vt:lpstr>
      <vt:lpstr>Слайд 7</vt:lpstr>
      <vt:lpstr> </vt:lpstr>
      <vt:lpstr>И. п. няня  армия  Мария  линия</vt:lpstr>
      <vt:lpstr>И. п. няня       армия           линия  </vt:lpstr>
      <vt:lpstr>Падежные окончания имён существительных</vt:lpstr>
      <vt:lpstr>Графический диктант</vt:lpstr>
      <vt:lpstr>Слайд 13</vt:lpstr>
      <vt:lpstr>фамилия</vt:lpstr>
      <vt:lpstr>Слайд 15</vt:lpstr>
      <vt:lpstr>Слайд 16</vt:lpstr>
      <vt:lpstr>Слайд 17</vt:lpstr>
    </vt:vector>
  </TitlesOfParts>
  <Company>пар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Идиятдинова Н Г</cp:lastModifiedBy>
  <cp:revision>38</cp:revision>
  <dcterms:created xsi:type="dcterms:W3CDTF">2008-11-25T17:10:36Z</dcterms:created>
  <dcterms:modified xsi:type="dcterms:W3CDTF">2016-04-13T21:14:33Z</dcterms:modified>
</cp:coreProperties>
</file>