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1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User\Рабочий стол\Фото Куандыкова\Школа 2016\IMG_3491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395536" y="836712"/>
            <a:ext cx="8424672" cy="518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56592" y="-243408"/>
            <a:ext cx="10513168" cy="108012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Не традиционные техники рисования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5949280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Р.Ш.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Куандыкова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учитель КОУ Омской области «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Нововаршавская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адаптивная школа -интернат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319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Вот что у нас получилось!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049" name="Picture 1" descr="G:\4 - б\DSCF50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285860"/>
            <a:ext cx="8143932" cy="5072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9097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Наша галерея</a:t>
            </a:r>
            <a:br>
              <a:rPr lang="ru-RU" b="1" i="1" dirty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Documents and Settings\user\Рабочий стол\DSC_03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928726" y="2500306"/>
            <a:ext cx="5000660" cy="2571768"/>
          </a:xfrm>
          <a:prstGeom prst="rect">
            <a:avLst/>
          </a:prstGeom>
          <a:noFill/>
        </p:spPr>
      </p:pic>
      <p:pic>
        <p:nvPicPr>
          <p:cNvPr id="1027" name="Picture 3" descr="D:\Documents and Settings\user\Рабочий стол\DSC_03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983959" y="2445537"/>
            <a:ext cx="4857784" cy="2824182"/>
          </a:xfrm>
          <a:prstGeom prst="rect">
            <a:avLst/>
          </a:prstGeom>
          <a:noFill/>
        </p:spPr>
      </p:pic>
      <p:pic>
        <p:nvPicPr>
          <p:cNvPr id="1028" name="Picture 4" descr="D:\Documents and Settings\user\Рабочий стол\DSC_033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1357298"/>
            <a:ext cx="2857520" cy="2357454"/>
          </a:xfrm>
          <a:prstGeom prst="rect">
            <a:avLst/>
          </a:prstGeom>
          <a:noFill/>
        </p:spPr>
      </p:pic>
      <p:pic>
        <p:nvPicPr>
          <p:cNvPr id="1030" name="Picture 6" descr="I:\4 - б\DSCF509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00364" y="3857628"/>
            <a:ext cx="2857520" cy="2357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55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Documents and Settings\User\Мои документы\Downloads\mb_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7950" y="357166"/>
            <a:ext cx="2500330" cy="3381375"/>
          </a:xfrm>
          <a:prstGeom prst="rect">
            <a:avLst/>
          </a:prstGeom>
          <a:noFill/>
        </p:spPr>
      </p:pic>
      <p:pic>
        <p:nvPicPr>
          <p:cNvPr id="2052" name="Picture 4" descr="C:\Documents and Settings\User\Мои документы\Downloads\mb_14_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3571876"/>
            <a:ext cx="2643205" cy="3095623"/>
          </a:xfrm>
          <a:prstGeom prst="rect">
            <a:avLst/>
          </a:prstGeom>
          <a:noFill/>
        </p:spPr>
      </p:pic>
      <p:pic>
        <p:nvPicPr>
          <p:cNvPr id="2054" name="Picture 6" descr="C:\Documents and Settings\User\Мои документы\Downloads\risuem-po-mjatoj-bumage-11-585x3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00496" y="3929066"/>
            <a:ext cx="4357718" cy="26432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642919"/>
            <a:ext cx="65722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Авторы: </a:t>
            </a: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Зацепин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Костя, Косоруков Артем, Иванова Катя, Ушакова Алена,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Слепышев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Матвей , Потапов Юра Матюшенко Саша, Сторожев Дима, Сторожев Саша, Омельченко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Ульяна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Кострицкий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Витя,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Болога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Дима; 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ученики 3-б класса «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Нововаршавской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адаптивной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школы-интернат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 </a:t>
            </a:r>
          </a:p>
          <a:p>
            <a:endParaRPr lang="ru-RU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Нетрадиционные техники рисования как средство коррекции психики позволяет преодолеть чувство страха. Владея разными навыками и способами изображения предметов или действительности окружающего мира, ребёнок получает, личностное развитие, возможность выбора, что, в свою очередь, обеспечивает занятию творческий характер.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304854"/>
          </a:xfrm>
        </p:spPr>
        <p:txBody>
          <a:bodyPr>
            <a:normAutofit/>
          </a:bodyPr>
          <a:lstStyle/>
          <a:p>
            <a:r>
              <a:rPr lang="ru-RU" sz="3100" b="1" i="1" dirty="0" smtClean="0">
                <a:solidFill>
                  <a:srgbClr val="C00000"/>
                </a:solidFill>
              </a:rPr>
              <a:t>Зачем и почему дети рисуют? Рисование - один из путей выполнения программы совершенствования организма. Рисование - большая и серьёзная работа для ребёнка</a:t>
            </a:r>
            <a:endParaRPr lang="ru-RU" sz="31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9" y="214290"/>
            <a:ext cx="8286808" cy="6643710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r>
              <a:rPr lang="ru-RU" sz="6400" dirty="0" smtClean="0">
                <a:solidFill>
                  <a:srgbClr val="C00000"/>
                </a:solidFill>
              </a:rPr>
              <a:t>Цель:</a:t>
            </a:r>
          </a:p>
          <a:p>
            <a:r>
              <a:rPr lang="ru-RU" sz="6400" dirty="0" smtClean="0">
                <a:solidFill>
                  <a:srgbClr val="C00000"/>
                </a:solidFill>
              </a:rPr>
              <a:t>Развивать потенциальные способности, заложенные в ребенке, интерес к собственным открытиям через поисковую деятельность, через различные способы рисования.</a:t>
            </a:r>
          </a:p>
          <a:p>
            <a:r>
              <a:rPr lang="ru-RU" sz="6400" u="sng" dirty="0" smtClean="0">
                <a:solidFill>
                  <a:srgbClr val="C00000"/>
                </a:solidFill>
              </a:rPr>
              <a:t>Задачи:</a:t>
            </a:r>
            <a:endParaRPr lang="ru-RU" sz="6400" dirty="0" smtClean="0">
              <a:solidFill>
                <a:srgbClr val="C00000"/>
              </a:solidFill>
            </a:endParaRPr>
          </a:p>
          <a:p>
            <a:r>
              <a:rPr lang="ru-RU" sz="6400" i="1" dirty="0" smtClean="0">
                <a:solidFill>
                  <a:srgbClr val="C00000"/>
                </a:solidFill>
              </a:rPr>
              <a:t>Развивающие:</a:t>
            </a:r>
            <a:endParaRPr lang="ru-RU" sz="6400" dirty="0" smtClean="0">
              <a:solidFill>
                <a:srgbClr val="C00000"/>
              </a:solidFill>
            </a:endParaRPr>
          </a:p>
          <a:p>
            <a:r>
              <a:rPr lang="ru-RU" sz="6400" dirty="0" smtClean="0">
                <a:solidFill>
                  <a:srgbClr val="C00000"/>
                </a:solidFill>
              </a:rPr>
              <a:t>-Развивать художественный вкус, фантазию, изобретательность, пространственное воображение.</a:t>
            </a:r>
          </a:p>
          <a:p>
            <a:r>
              <a:rPr lang="ru-RU" sz="6400" dirty="0" smtClean="0">
                <a:solidFill>
                  <a:srgbClr val="C00000"/>
                </a:solidFill>
              </a:rPr>
              <a:t>- Формировать умения и навыки, необходимые для создания творческих работ.</a:t>
            </a:r>
          </a:p>
          <a:p>
            <a:r>
              <a:rPr lang="ru-RU" sz="6400" i="1" dirty="0" smtClean="0">
                <a:solidFill>
                  <a:srgbClr val="C00000"/>
                </a:solidFill>
              </a:rPr>
              <a:t>Образовательные:</a:t>
            </a:r>
            <a:endParaRPr lang="ru-RU" sz="6400" dirty="0" smtClean="0">
              <a:solidFill>
                <a:srgbClr val="C00000"/>
              </a:solidFill>
            </a:endParaRPr>
          </a:p>
          <a:p>
            <a:r>
              <a:rPr lang="ru-RU" sz="6400" dirty="0" smtClean="0">
                <a:solidFill>
                  <a:srgbClr val="C00000"/>
                </a:solidFill>
              </a:rPr>
              <a:t>– Знакомить детей различными видами изобразительной деятельности, многообразием художественных материалов и приёмами работы с ними, закреплять приобретённые умения и навыки и показывать детям широту их возможного применения.</a:t>
            </a:r>
          </a:p>
          <a:p>
            <a:r>
              <a:rPr lang="ru-RU" sz="6400" i="1" dirty="0" smtClean="0">
                <a:solidFill>
                  <a:srgbClr val="C00000"/>
                </a:solidFill>
              </a:rPr>
              <a:t>Воспитательные:</a:t>
            </a:r>
            <a:endParaRPr lang="ru-RU" sz="6400" dirty="0" smtClean="0">
              <a:solidFill>
                <a:srgbClr val="C00000"/>
              </a:solidFill>
            </a:endParaRPr>
          </a:p>
          <a:p>
            <a:r>
              <a:rPr lang="ru-RU" sz="6400" dirty="0" smtClean="0">
                <a:solidFill>
                  <a:srgbClr val="C00000"/>
                </a:solidFill>
              </a:rPr>
              <a:t>– Воспитание трудолюбия и желания добиваться успеха собственным трудом, внимания, аккуратности, целеустремлённости, творческую самореализацию.</a:t>
            </a:r>
          </a:p>
          <a:p>
            <a:endParaRPr lang="ru-RU" sz="6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643051"/>
            <a:ext cx="5271569" cy="3000396"/>
          </a:xfrm>
        </p:spPr>
        <p:txBody>
          <a:bodyPr/>
          <a:lstStyle/>
          <a:p>
            <a:r>
              <a:rPr lang="ru-RU" dirty="0" smtClean="0"/>
              <a:t>«… Это правда! </a:t>
            </a:r>
          </a:p>
          <a:p>
            <a:r>
              <a:rPr lang="ru-RU" dirty="0" smtClean="0"/>
              <a:t>Ну чего же тут скрывать? </a:t>
            </a:r>
          </a:p>
          <a:p>
            <a:r>
              <a:rPr lang="ru-RU" dirty="0" smtClean="0"/>
              <a:t>Дети любят, очень любят рисовать! </a:t>
            </a:r>
          </a:p>
          <a:p>
            <a:r>
              <a:rPr lang="ru-RU" dirty="0" smtClean="0"/>
              <a:t>На бумаге, на асфальте, на стене.</a:t>
            </a:r>
          </a:p>
          <a:p>
            <a:r>
              <a:rPr lang="ru-RU" dirty="0" smtClean="0"/>
              <a:t> И в трамвае на окне….»</a:t>
            </a:r>
            <a:endParaRPr lang="ru-RU" dirty="0"/>
          </a:p>
        </p:txBody>
      </p:sp>
      <p:pic>
        <p:nvPicPr>
          <p:cNvPr id="9218" name="Picture 2" descr="http://detsad5.ucoz.ru/_pu/0/817938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074" y="285728"/>
            <a:ext cx="2686048" cy="3500462"/>
          </a:xfrm>
          <a:prstGeom prst="rect">
            <a:avLst/>
          </a:prstGeom>
          <a:noFill/>
        </p:spPr>
      </p:pic>
      <p:pic>
        <p:nvPicPr>
          <p:cNvPr id="9221" name="Picture 5" descr="C:\Documents and Settings\User\Мои документы\Downloads\213768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4000504"/>
            <a:ext cx="4071966" cy="2500310"/>
          </a:xfrm>
          <a:prstGeom prst="rect">
            <a:avLst/>
          </a:prstGeom>
          <a:noFill/>
        </p:spPr>
      </p:pic>
      <p:pic>
        <p:nvPicPr>
          <p:cNvPr id="9222" name="Picture 6" descr="C:\Documents and Settings\User\Мои документы\Downloads\rId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4000504"/>
            <a:ext cx="3929090" cy="25145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i="1" dirty="0">
                <a:solidFill>
                  <a:srgbClr val="C00000"/>
                </a:solidFill>
              </a:rPr>
              <a:t>Сегодня мы подготовили для вас необычный мастер класс </a:t>
            </a:r>
            <a:r>
              <a:rPr lang="ru-RU" sz="2800" b="1" i="1" dirty="0" smtClean="0">
                <a:solidFill>
                  <a:srgbClr val="C00000"/>
                </a:solidFill>
              </a:rPr>
              <a:t> рисование 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на мокрой бумаге.</a:t>
            </a:r>
            <a:r>
              <a:rPr lang="ru-RU" sz="2800" b="1" i="1" dirty="0">
                <a:solidFill>
                  <a:srgbClr val="C00000"/>
                </a:solidFill>
              </a:rPr>
              <a:t/>
            </a:r>
            <a:br>
              <a:rPr lang="ru-RU" sz="2800" b="1" i="1" dirty="0">
                <a:solidFill>
                  <a:srgbClr val="C00000"/>
                </a:solidFill>
              </a:rPr>
            </a:b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136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87220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Готовим материалы: альбомный лист, вода</a:t>
            </a:r>
            <a:r>
              <a:rPr lang="ru-RU" sz="2800" b="1" dirty="0" smtClean="0">
                <a:solidFill>
                  <a:srgbClr val="C00000"/>
                </a:solidFill>
              </a:rPr>
              <a:t>, карандаш, </a:t>
            </a:r>
            <a:r>
              <a:rPr lang="ru-RU" sz="2800" b="1" dirty="0">
                <a:solidFill>
                  <a:srgbClr val="C00000"/>
                </a:solidFill>
              </a:rPr>
              <a:t>кисточка, краски и  салфетки.</a:t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E:\4 - б\DSCF50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7632848" cy="439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798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Подготовим наш лист. Намочим салфетку и протрем ею альбомный лист. </a:t>
            </a:r>
          </a:p>
        </p:txBody>
      </p:sp>
      <p:pic>
        <p:nvPicPr>
          <p:cNvPr id="2050" name="Picture 2" descr="E:\4 - б\DSCF50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7560840" cy="4464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3754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Начинаем постепенно комкать и мять лист. Стараемся делать это аккуратно, чтоб не порвать </a:t>
            </a:r>
            <a:r>
              <a:rPr lang="ru-RU" sz="2800" b="1" i="1" dirty="0" smtClean="0">
                <a:solidFill>
                  <a:srgbClr val="C00000"/>
                </a:solidFill>
              </a:rPr>
              <a:t>бумагу.</a:t>
            </a:r>
            <a:r>
              <a:rPr lang="ru-RU" sz="2800" b="1" i="1" dirty="0">
                <a:solidFill>
                  <a:srgbClr val="C00000"/>
                </a:solidFill>
              </a:rPr>
              <a:t/>
            </a:r>
            <a:br>
              <a:rPr lang="ru-RU" sz="2800" b="1" i="1" dirty="0">
                <a:solidFill>
                  <a:srgbClr val="C00000"/>
                </a:solidFill>
              </a:rPr>
            </a:b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E:\4 - б\DSCF50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2348880"/>
            <a:ext cx="3937361" cy="4005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4 - б\DSCF50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73265"/>
            <a:ext cx="4060799" cy="39806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1168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sz="3100" b="1" i="1" dirty="0">
                <a:solidFill>
                  <a:srgbClr val="C00000"/>
                </a:solidFill>
              </a:rPr>
              <a:t>Расправляем лист и пока он еще сырой, его поверхность стала неровной и, возможно, даже </a:t>
            </a:r>
            <a:r>
              <a:rPr lang="ru-RU" sz="3100" b="1" i="1" dirty="0" smtClean="0">
                <a:solidFill>
                  <a:srgbClr val="C00000"/>
                </a:solidFill>
              </a:rPr>
              <a:t>шершавой.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E:\4 - б\DSCF507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472" y="2636912"/>
            <a:ext cx="3852936" cy="3789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4 - б\DSCF508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3528392" cy="3789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3667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088232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solidFill>
                  <a:srgbClr val="C00000"/>
                </a:solidFill>
              </a:rPr>
              <a:t>Н</a:t>
            </a:r>
            <a:r>
              <a:rPr lang="ru-RU" sz="3100" b="1" i="1" dirty="0" smtClean="0">
                <a:solidFill>
                  <a:srgbClr val="C00000"/>
                </a:solidFill>
              </a:rPr>
              <a:t>ачинаем </a:t>
            </a:r>
            <a:r>
              <a:rPr lang="ru-RU" sz="3100" b="1" i="1" dirty="0">
                <a:solidFill>
                  <a:srgbClr val="C00000"/>
                </a:solidFill>
              </a:rPr>
              <a:t>рисовать все, что </a:t>
            </a:r>
            <a:r>
              <a:rPr lang="ru-RU" sz="3100" b="1" i="1" dirty="0" smtClean="0">
                <a:solidFill>
                  <a:srgbClr val="C00000"/>
                </a:solidFill>
              </a:rPr>
              <a:t>захочется</a:t>
            </a:r>
            <a:r>
              <a:rPr lang="ru-RU" sz="3100" i="1" dirty="0" smtClean="0">
                <a:solidFill>
                  <a:srgbClr val="C00000"/>
                </a:solidFill>
              </a:rPr>
              <a:t>. </a:t>
            </a:r>
            <a:r>
              <a:rPr lang="ru-RU" sz="3100" b="1" i="1" dirty="0">
                <a:solidFill>
                  <a:srgbClr val="C00000"/>
                </a:solidFill>
              </a:rPr>
              <a:t>Работы, выполненные на таком листе бумаги смотрятся совсем по-другому, чем на гладком фоне. </a:t>
            </a:r>
            <a:r>
              <a:rPr lang="ru-RU" dirty="0" smtClean="0"/>
              <a:t>эффектов</a:t>
            </a:r>
            <a:endParaRPr lang="ru-RU" dirty="0"/>
          </a:p>
        </p:txBody>
      </p:sp>
      <p:pic>
        <p:nvPicPr>
          <p:cNvPr id="5122" name="Picture 2" descr="E:\4 - б\DSCF50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7450"/>
            <a:ext cx="3168352" cy="2398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4 - б\DSCF50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213" y="2137450"/>
            <a:ext cx="3459115" cy="21488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4 - б\DSCF50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4143380"/>
            <a:ext cx="3286148" cy="2464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4 - б\DSCF508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9" y="4098328"/>
            <a:ext cx="3171772" cy="23550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5117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232</TotalTime>
  <Words>358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Не традиционные техники рисования</vt:lpstr>
      <vt:lpstr>Зачем и почему дети рисуют? Рисование - один из путей выполнения программы совершенствования организма. Рисование - большая и серьёзная работа для ребёнка</vt:lpstr>
      <vt:lpstr>Слайд 3</vt:lpstr>
      <vt:lpstr>Сегодня мы подготовили для вас необычный мастер класс  рисование  на мокрой бумаге. </vt:lpstr>
      <vt:lpstr>Готовим материалы: альбомный лист, вода, карандаш, кисточка, краски и  салфетки. </vt:lpstr>
      <vt:lpstr>Подготовим наш лист. Намочим салфетку и протрем ею альбомный лист. </vt:lpstr>
      <vt:lpstr>Начинаем постепенно комкать и мять лист. Стараемся делать это аккуратно, чтоб не порвать бумагу. </vt:lpstr>
      <vt:lpstr>Расправляем лист и пока он еще сырой, его поверхность стала неровной и, возможно, даже шершавой. </vt:lpstr>
      <vt:lpstr>Начинаем рисовать все, что захочется. Работы, выполненные на таком листе бумаги смотрятся совсем по-другому, чем на гладком фоне. эффектов</vt:lpstr>
      <vt:lpstr>Вот что у нас получилось!  </vt:lpstr>
      <vt:lpstr>Наша галерея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на мятой бумаге</dc:title>
  <dc:creator>User</dc:creator>
  <cp:lastModifiedBy>User</cp:lastModifiedBy>
  <cp:revision>30</cp:revision>
  <dcterms:created xsi:type="dcterms:W3CDTF">2015-09-16T06:24:51Z</dcterms:created>
  <dcterms:modified xsi:type="dcterms:W3CDTF">2016-12-03T12:43:23Z</dcterms:modified>
</cp:coreProperties>
</file>