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21"/>
  </p:notesMasterIdLst>
  <p:sldIdLst>
    <p:sldId id="258" r:id="rId2"/>
    <p:sldId id="259" r:id="rId3"/>
    <p:sldId id="260" r:id="rId4"/>
    <p:sldId id="261" r:id="rId5"/>
    <p:sldId id="264" r:id="rId6"/>
    <p:sldId id="262"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Lst>
  <p:sldSz cx="9144000" cy="6858000" type="screen4x3"/>
  <p:notesSz cx="6858000" cy="9144000"/>
  <p:photoAlbum/>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63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87C626-B64C-4104-9058-54B5FDA88428}" type="datetimeFigureOut">
              <a:rPr lang="ru-RU" smtClean="0"/>
              <a:t>03.12.2016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6CDED1-1507-43F1-93F5-7347F654F869}" type="slidenum">
              <a:rPr lang="ru-RU" smtClean="0"/>
              <a:t>‹#›</a:t>
            </a:fld>
            <a:endParaRPr lang="ru-RU"/>
          </a:p>
        </p:txBody>
      </p:sp>
    </p:spTree>
    <p:extLst>
      <p:ext uri="{BB962C8B-B14F-4D97-AF65-F5344CB8AC3E}">
        <p14:creationId xmlns:p14="http://schemas.microsoft.com/office/powerpoint/2010/main" val="1425977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Фамилия Имя Отчество</a:t>
            </a:r>
          </a:p>
        </p:txBody>
      </p:sp>
      <p:sp>
        <p:nvSpPr>
          <p:cNvPr id="4" name="Номер слайда 3"/>
          <p:cNvSpPr>
            <a:spLocks noGrp="1"/>
          </p:cNvSpPr>
          <p:nvPr>
            <p:ph type="sldNum" sz="quarter" idx="10"/>
          </p:nvPr>
        </p:nvSpPr>
        <p:spPr/>
        <p:txBody>
          <a:bodyPr/>
          <a:lstStyle/>
          <a:p>
            <a:fld id="{A46CDED1-1507-43F1-93F5-7347F654F869}" type="slidenum">
              <a:rPr lang="ru-RU" smtClean="0"/>
              <a:t>2</a:t>
            </a:fld>
            <a:endParaRPr lang="ru-RU"/>
          </a:p>
        </p:txBody>
      </p:sp>
    </p:spTree>
    <p:extLst>
      <p:ext uri="{BB962C8B-B14F-4D97-AF65-F5344CB8AC3E}">
        <p14:creationId xmlns:p14="http://schemas.microsoft.com/office/powerpoint/2010/main" val="23079262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33787" y="4243845"/>
            <a:ext cx="2307831" cy="276940"/>
          </a:xfrm>
          <a:prstGeom prst="rect">
            <a:avLst/>
          </a:prstGeom>
        </p:spPr>
      </p:pic>
      <p:sp>
        <p:nvSpPr>
          <p:cNvPr id="9" name="Rectangle 8"/>
          <p:cNvSpPr/>
          <p:nvPr/>
        </p:nvSpPr>
        <p:spPr>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ru-RU"/>
              <a:t>Образец заголовка</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8ACC55A8-2726-4C2B-B21F-061731A13142}" type="datetimeFigureOut">
              <a:rPr lang="ru-RU" smtClean="0"/>
              <a:t>03.12.2016</a:t>
            </a:fld>
            <a:endParaRPr lang="ru-RU"/>
          </a:p>
        </p:txBody>
      </p:sp>
      <p:sp>
        <p:nvSpPr>
          <p:cNvPr id="5" name="Footer Placeholder 4"/>
          <p:cNvSpPr>
            <a:spLocks noGrp="1"/>
          </p:cNvSpPr>
          <p:nvPr>
            <p:ph type="ftr" sz="quarter" idx="11"/>
          </p:nvPr>
        </p:nvSpPr>
        <p:spPr>
          <a:xfrm>
            <a:off x="533401" y="5936189"/>
            <a:ext cx="4021666" cy="365125"/>
          </a:xfrm>
        </p:spPr>
        <p:txBody>
          <a:bodyPr/>
          <a:lstStyle/>
          <a:p>
            <a:endParaRPr lang="ru-RU"/>
          </a:p>
        </p:txBody>
      </p:sp>
      <p:sp>
        <p:nvSpPr>
          <p:cNvPr id="6" name="Slide Number Placeholder 5"/>
          <p:cNvSpPr>
            <a:spLocks noGrp="1"/>
          </p:cNvSpPr>
          <p:nvPr>
            <p:ph type="sldNum" sz="quarter" idx="12"/>
          </p:nvPr>
        </p:nvSpPr>
        <p:spPr>
          <a:xfrm>
            <a:off x="7010399" y="2750337"/>
            <a:ext cx="1370293" cy="1356442"/>
          </a:xfrm>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1850292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26" name="Rectangle 25"/>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ACC55A8-2726-4C2B-B21F-061731A13142}" type="datetimeFigureOut">
              <a:rPr lang="ru-RU" smtClean="0"/>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7856438" y="4711310"/>
            <a:ext cx="1149836" cy="1090789"/>
          </a:xfrm>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3061859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24" name="Rectangle 23"/>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ACC55A8-2726-4C2B-B21F-061731A13142}" type="datetimeFigureOut">
              <a:rPr lang="ru-RU" smtClean="0"/>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7856438" y="4711616"/>
            <a:ext cx="1149836" cy="1090789"/>
          </a:xfrm>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1581537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32" name="Rectangle 31"/>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ACC55A8-2726-4C2B-B21F-061731A13142}" type="datetimeFigureOut">
              <a:rPr lang="ru-RU" smtClean="0"/>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7856438" y="4709926"/>
            <a:ext cx="1149836" cy="1090789"/>
          </a:xfrm>
        </p:spPr>
        <p:txBody>
          <a:bodyPr/>
          <a:lstStyle/>
          <a:p>
            <a:fld id="{753CDF92-C4C2-4E04-A0F1-BEE29F69F96D}" type="slidenum">
              <a:rPr lang="ru-RU" smtClean="0"/>
              <a:t>‹#›</a:t>
            </a:fld>
            <a:endParaRPr lang="ru-RU"/>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6205081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25" name="Rectangle 24"/>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ACC55A8-2726-4C2B-B21F-061731A13142}" type="datetimeFigureOut">
              <a:rPr lang="ru-RU" smtClean="0"/>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7856438" y="4709926"/>
            <a:ext cx="1149836" cy="1090789"/>
          </a:xfrm>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3123168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26" name="Rectangle 25"/>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ru-RU"/>
              <a:t>Образец заголовка</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8ACC55A8-2726-4C2B-B21F-061731A13142}" type="datetimeFigureOut">
              <a:rPr lang="ru-RU" smtClean="0"/>
              <a:t>03.12.2016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4037247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37" name="Rectangle 36"/>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8ACC55A8-2726-4C2B-B21F-061731A13142}" type="datetimeFigureOut">
              <a:rPr lang="ru-RU" smtClean="0"/>
              <a:t>03.12.2016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2672125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19" name="Rectangle 18"/>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ACC55A8-2726-4C2B-B21F-061731A13142}" type="datetimeFigureOut">
              <a:rPr lang="ru-RU" smtClean="0"/>
              <a:t>03.12.2016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260780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grpSp>
        <p:nvGrpSpPr>
          <p:cNvPr id="14" name="Group 13"/>
          <p:cNvGrpSpPr/>
          <p:nvPr/>
        </p:nvGrpSpPr>
        <p:grpSpPr>
          <a:xfrm rot="5400000">
            <a:off x="4575305" y="2747178"/>
            <a:ext cx="6862555" cy="1368199"/>
            <a:chOff x="2281445" y="609600"/>
            <a:chExt cx="6862555" cy="1368199"/>
          </a:xfrm>
        </p:grpSpPr>
        <p:sp>
          <p:nvSpPr>
            <p:cNvPr id="12" name="Rectangle 11"/>
            <p:cNvSpPr/>
            <p:nvPr/>
          </p:nvSpPr>
          <p:spPr>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8ACC55A8-2726-4C2B-B21F-061731A13142}" type="datetimeFigureOut">
              <a:rPr lang="ru-RU" smtClean="0"/>
              <a:t>03.12.2016</a:t>
            </a:fld>
            <a:endParaRPr lang="ru-RU"/>
          </a:p>
        </p:txBody>
      </p:sp>
      <p:sp>
        <p:nvSpPr>
          <p:cNvPr id="5" name="Footer Placeholder 4"/>
          <p:cNvSpPr>
            <a:spLocks noGrp="1"/>
          </p:cNvSpPr>
          <p:nvPr>
            <p:ph type="ftr" sz="quarter" idx="11"/>
          </p:nvPr>
        </p:nvSpPr>
        <p:spPr>
          <a:xfrm>
            <a:off x="510241" y="5936189"/>
            <a:ext cx="4518959" cy="365125"/>
          </a:xfrm>
        </p:spPr>
        <p:txBody>
          <a:bodyPr/>
          <a:lstStyle/>
          <a:p>
            <a:endParaRPr lang="ru-RU"/>
          </a:p>
        </p:txBody>
      </p:sp>
      <p:sp>
        <p:nvSpPr>
          <p:cNvPr id="6" name="Slide Number Placeholder 5"/>
          <p:cNvSpPr>
            <a:spLocks noGrp="1"/>
          </p:cNvSpPr>
          <p:nvPr>
            <p:ph type="sldNum" sz="quarter" idx="12"/>
          </p:nvPr>
        </p:nvSpPr>
        <p:spPr>
          <a:xfrm>
            <a:off x="7431152" y="5432500"/>
            <a:ext cx="1149636" cy="1273100"/>
          </a:xfrm>
        </p:spPr>
        <p:txBody>
          <a:bodyPr anchor="t"/>
          <a:lstStyle>
            <a:lvl1pPr algn="ctr">
              <a:defRPr/>
            </a:lvl1pPr>
          </a:lstStyle>
          <a:p>
            <a:fld id="{753CDF92-C4C2-4E04-A0F1-BEE29F69F96D}" type="slidenum">
              <a:rPr lang="ru-RU" smtClean="0"/>
              <a:t>‹#›</a:t>
            </a:fld>
            <a:endParaRPr lang="ru-RU"/>
          </a:p>
        </p:txBody>
      </p:sp>
    </p:spTree>
    <p:extLst>
      <p:ext uri="{BB962C8B-B14F-4D97-AF65-F5344CB8AC3E}">
        <p14:creationId xmlns:p14="http://schemas.microsoft.com/office/powerpoint/2010/main" val="2104006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grpSp>
        <p:nvGrpSpPr>
          <p:cNvPr id="27" name="Group 26"/>
          <p:cNvGrpSpPr/>
          <p:nvPr/>
        </p:nvGrpSpPr>
        <p:grpSpPr>
          <a:xfrm>
            <a:off x="0" y="609600"/>
            <a:ext cx="9161969" cy="1677035"/>
            <a:chOff x="0" y="2895600"/>
            <a:chExt cx="9161969" cy="1677035"/>
          </a:xfrm>
        </p:grpSpPr>
        <p:pic>
          <p:nvPicPr>
            <p:cNvPr id="28" name="Picture 27"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30" name="Rectangle 2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ACC55A8-2726-4C2B-B21F-061731A13142}" type="datetimeFigureOut">
              <a:rPr lang="ru-RU" smtClean="0"/>
              <a:t>03.12.2016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3329266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21" name="Rectangle 20"/>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ru-RU"/>
              <a:t>Образец заголовка</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5365810" y="5936188"/>
            <a:ext cx="2057400" cy="365125"/>
          </a:xfrm>
        </p:spPr>
        <p:txBody>
          <a:bodyPr/>
          <a:lstStyle/>
          <a:p>
            <a:fld id="{8ACC55A8-2726-4C2B-B21F-061731A13142}" type="datetimeFigureOut">
              <a:rPr lang="ru-RU" smtClean="0"/>
              <a:t>03.12.2016</a:t>
            </a:fld>
            <a:endParaRPr lang="ru-RU"/>
          </a:p>
        </p:txBody>
      </p:sp>
      <p:sp>
        <p:nvSpPr>
          <p:cNvPr id="5" name="Footer Placeholder 4"/>
          <p:cNvSpPr>
            <a:spLocks noGrp="1"/>
          </p:cNvSpPr>
          <p:nvPr>
            <p:ph type="ftr" sz="quarter" idx="11"/>
          </p:nvPr>
        </p:nvSpPr>
        <p:spPr>
          <a:xfrm>
            <a:off x="533400" y="5936189"/>
            <a:ext cx="4834673" cy="365125"/>
          </a:xfrm>
        </p:spPr>
        <p:txBody>
          <a:bodyPr/>
          <a:lstStyle/>
          <a:p>
            <a:endParaRPr lang="ru-RU"/>
          </a:p>
        </p:txBody>
      </p:sp>
      <p:sp>
        <p:nvSpPr>
          <p:cNvPr id="6" name="Slide Number Placeholder 5"/>
          <p:cNvSpPr>
            <a:spLocks noGrp="1"/>
          </p:cNvSpPr>
          <p:nvPr>
            <p:ph type="sldNum" sz="quarter" idx="12"/>
          </p:nvPr>
        </p:nvSpPr>
        <p:spPr>
          <a:xfrm>
            <a:off x="7856438" y="2869896"/>
            <a:ext cx="1149836" cy="1090789"/>
          </a:xfrm>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3254428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ACC55A8-2726-4C2B-B21F-061731A13142}" type="datetimeFigureOut">
              <a:rPr lang="ru-RU" smtClean="0"/>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740075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31" name="Rectangle 30"/>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531638" y="3030009"/>
            <a:ext cx="3367045"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061129" y="3030009"/>
            <a:ext cx="3367044"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ACC55A8-2726-4C2B-B21F-061731A13142}" type="datetimeFigureOut">
              <a:rPr lang="ru-RU" smtClean="0"/>
              <a:t>03.12.2016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1383148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grpSp>
        <p:nvGrpSpPr>
          <p:cNvPr id="15" name="Group 14"/>
          <p:cNvGrpSpPr/>
          <p:nvPr/>
        </p:nvGrpSpPr>
        <p:grpSpPr>
          <a:xfrm>
            <a:off x="0" y="609600"/>
            <a:ext cx="9161969" cy="1677035"/>
            <a:chOff x="0" y="2895600"/>
            <a:chExt cx="9161969" cy="1677035"/>
          </a:xfrm>
        </p:grpSpPr>
        <p:pic>
          <p:nvPicPr>
            <p:cNvPr id="16" name="Picture 15"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18" name="Rectangle 17"/>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ACC55A8-2726-4C2B-B21F-061731A13142}" type="datetimeFigureOut">
              <a:rPr lang="ru-RU" smtClean="0"/>
              <a:t>03.12.2016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3269579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cstate="email">
            <a:extLst>
              <a:ext uri="{28A0092B-C50C-407E-A947-70E740481C1C}">
                <a14:useLocalDpi xmlns:a14="http://schemas.microsoft.com/office/drawing/2010/main"/>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8ACC55A8-2726-4C2B-B21F-061731A13142}" type="datetimeFigureOut">
              <a:rPr lang="ru-RU" smtClean="0"/>
              <a:t>03.12.2016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391470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ACC55A8-2726-4C2B-B21F-061731A13142}" type="datetimeFigureOut">
              <a:rPr lang="ru-RU" smtClean="0"/>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2283186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cstate="email">
              <a:extLst>
                <a:ext uri="{28A0092B-C50C-407E-A947-70E740481C1C}">
                  <a14:useLocalDpi xmlns:a14="http://schemas.microsoft.com/office/drawing/2010/main"/>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email">
              <a:extLst>
                <a:ext uri="{28A0092B-C50C-407E-A947-70E740481C1C}">
                  <a14:useLocalDpi xmlns:a14="http://schemas.microsoft.com/office/drawing/2010/main"/>
                </a:ext>
              </a:extLst>
            </a:blip>
            <a:srcRect r="9871"/>
            <a:stretch/>
          </p:blipFill>
          <p:spPr>
            <a:xfrm>
              <a:off x="7717217" y="4259262"/>
              <a:ext cx="1444752" cy="144270"/>
            </a:xfrm>
            <a:prstGeom prst="rect">
              <a:avLst/>
            </a:prstGeom>
          </p:spPr>
        </p:pic>
        <p:sp>
          <p:nvSpPr>
            <p:cNvPr id="20" name="Rectangle 19"/>
            <p:cNvSpPr/>
            <p:nvPr/>
          </p:nvSpPr>
          <p:spPr>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ACC55A8-2726-4C2B-B21F-061731A13142}" type="datetimeFigureOut">
              <a:rPr lang="ru-RU" smtClean="0"/>
              <a:t>03.12.2016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53CDF92-C4C2-4E04-A0F1-BEE29F69F96D}" type="slidenum">
              <a:rPr lang="ru-RU" smtClean="0"/>
              <a:t>‹#›</a:t>
            </a:fld>
            <a:endParaRPr lang="ru-RU"/>
          </a:p>
        </p:txBody>
      </p:sp>
    </p:spTree>
    <p:extLst>
      <p:ext uri="{BB962C8B-B14F-4D97-AF65-F5344CB8AC3E}">
        <p14:creationId xmlns:p14="http://schemas.microsoft.com/office/powerpoint/2010/main" val="1711102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7" name="Picture 3" descr="C:\Users\James\Desktop\msft\Berlin\build Assets\hashOverlaySD-FullResolve.png"/>
          <p:cNvPicPr>
            <a:picLocks noChangeAspect="1" noChangeArrowheads="1"/>
          </p:cNvPicPr>
          <p:nvPr/>
        </p:nvPicPr>
        <p:blipFill>
          <a:blip r:embed="rId19" cstate="email">
            <a:alphaModFix amt="10000"/>
            <a:extLst>
              <a:ext uri="{28A0092B-C50C-407E-A947-70E740481C1C}">
                <a14:useLocalDpi xmlns:a14="http://schemas.microsoft.com/office/drawing/2010/main"/>
              </a:ext>
            </a:extLst>
          </a:blip>
          <a:srcRect/>
          <a:stretch>
            <a:fillRect/>
          </a:stretch>
        </p:blipFill>
        <p:spPr bwMode="auto">
          <a:xfrm>
            <a:off x="0" y="1"/>
            <a:ext cx="9144000" cy="6858000"/>
          </a:xfrm>
          <a:prstGeom prst="rect">
            <a:avLst/>
          </a:prstGeom>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531639" y="753228"/>
            <a:ext cx="6896534" cy="108093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533400" y="2336873"/>
            <a:ext cx="6887389" cy="359931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367881"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ACC55A8-2726-4C2B-B21F-061731A13142}" type="datetimeFigureOut">
              <a:rPr lang="ru-RU" smtClean="0"/>
              <a:t>03.12.2016</a:t>
            </a:fld>
            <a:endParaRPr lang="ru-RU"/>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7848600" y="753228"/>
            <a:ext cx="115767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753CDF92-C4C2-4E04-A0F1-BEE29F69F96D}" type="slidenum">
              <a:rPr lang="ru-RU" smtClean="0"/>
              <a:t>‹#›</a:t>
            </a:fld>
            <a:endParaRPr lang="ru-RU"/>
          </a:p>
        </p:txBody>
      </p:sp>
    </p:spTree>
    <p:extLst>
      <p:ext uri="{BB962C8B-B14F-4D97-AF65-F5344CB8AC3E}">
        <p14:creationId xmlns:p14="http://schemas.microsoft.com/office/powerpoint/2010/main" val="3777050559"/>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8.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5.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5.xml"/><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371600"/>
            <a:ext cx="7851648" cy="1985392"/>
          </a:xfrm>
        </p:spPr>
        <p:txBody>
          <a:bodyPr/>
          <a:lstStyle/>
          <a:p>
            <a:r>
              <a:rPr lang="ru-RU" dirty="0"/>
              <a:t>Педагогический опыт работы</a:t>
            </a:r>
          </a:p>
        </p:txBody>
      </p:sp>
      <p:sp>
        <p:nvSpPr>
          <p:cNvPr id="3" name="Подзаголовок 2"/>
          <p:cNvSpPr>
            <a:spLocks noGrp="1"/>
          </p:cNvSpPr>
          <p:nvPr>
            <p:ph type="subTitle" idx="1"/>
          </p:nvPr>
        </p:nvSpPr>
        <p:spPr/>
        <p:txBody>
          <a:bodyPr>
            <a:normAutofit/>
          </a:bodyPr>
          <a:lstStyle/>
          <a:p>
            <a:r>
              <a:rPr lang="ru-RU" sz="2400" i="1" dirty="0"/>
              <a:t>Описание методики и технологии </a:t>
            </a:r>
          </a:p>
        </p:txBody>
      </p:sp>
    </p:spTree>
    <p:extLst>
      <p:ext uri="{BB962C8B-B14F-4D97-AF65-F5344CB8AC3E}">
        <p14:creationId xmlns:p14="http://schemas.microsoft.com/office/powerpoint/2010/main" val="33412170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9438" y="116632"/>
            <a:ext cx="5987732" cy="1080120"/>
          </a:xfrm>
        </p:spPr>
        <p:txBody>
          <a:bodyPr>
            <a:normAutofit/>
          </a:bodyPr>
          <a:lstStyle/>
          <a:p>
            <a:pPr algn="ctr"/>
            <a:r>
              <a:rPr lang="ru-RU" sz="3600" i="1" dirty="0"/>
              <a:t>Содержание опыта</a:t>
            </a:r>
          </a:p>
        </p:txBody>
      </p:sp>
      <p:sp>
        <p:nvSpPr>
          <p:cNvPr id="3" name="Текст 2"/>
          <p:cNvSpPr>
            <a:spLocks noGrp="1"/>
          </p:cNvSpPr>
          <p:nvPr>
            <p:ph type="body" sz="half" idx="13"/>
          </p:nvPr>
        </p:nvSpPr>
        <p:spPr>
          <a:xfrm>
            <a:off x="755576" y="1412776"/>
            <a:ext cx="6221593" cy="2376264"/>
          </a:xfrm>
        </p:spPr>
        <p:txBody>
          <a:bodyPr>
            <a:noAutofit/>
          </a:bodyPr>
          <a:lstStyle/>
          <a:p>
            <a:pPr algn="just"/>
            <a:r>
              <a:rPr lang="ru-RU" sz="2400" dirty="0"/>
              <a:t>Приобретённый при работе с детьми опыт в своей основе имеет стремление как можно качественнее реализовать </a:t>
            </a:r>
            <a:r>
              <a:rPr lang="ru-RU" sz="2400" dirty="0">
                <a:solidFill>
                  <a:schemeClr val="accent3">
                    <a:lumMod val="50000"/>
                  </a:schemeClr>
                </a:solidFill>
              </a:rPr>
              <a:t>цель моей образовательной программы – </a:t>
            </a:r>
            <a:r>
              <a:rPr lang="ru-RU" sz="2400" dirty="0"/>
              <a:t>формирование практических навыков выполнения различных сувениров в технике канзаши.   </a:t>
            </a:r>
          </a:p>
        </p:txBody>
      </p:sp>
      <p:sp>
        <p:nvSpPr>
          <p:cNvPr id="4" name="Текст 3"/>
          <p:cNvSpPr>
            <a:spLocks noGrp="1"/>
          </p:cNvSpPr>
          <p:nvPr>
            <p:ph type="body" sz="half" idx="2"/>
          </p:nvPr>
        </p:nvSpPr>
        <p:spPr/>
        <p:txBody>
          <a:bodyPr/>
          <a:lstStyle/>
          <a:p>
            <a:endParaRPr lang="ru-RU" dirty="0"/>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81616" y="3501008"/>
            <a:ext cx="3528392" cy="2613314"/>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005064"/>
            <a:ext cx="3856067" cy="2852936"/>
          </a:xfrm>
          <a:prstGeom prst="rect">
            <a:avLst/>
          </a:prstGeom>
        </p:spPr>
      </p:pic>
    </p:spTree>
    <p:extLst>
      <p:ext uri="{BB962C8B-B14F-4D97-AF65-F5344CB8AC3E}">
        <p14:creationId xmlns:p14="http://schemas.microsoft.com/office/powerpoint/2010/main" val="462204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1639" y="260648"/>
            <a:ext cx="6896534" cy="2520280"/>
          </a:xfrm>
        </p:spPr>
        <p:txBody>
          <a:bodyPr>
            <a:normAutofit fontScale="90000"/>
          </a:bodyPr>
          <a:lstStyle/>
          <a:p>
            <a:pPr algn="just"/>
            <a:r>
              <a:rPr lang="ru-RU" sz="2200" dirty="0">
                <a:solidFill>
                  <a:srgbClr val="FFFF00"/>
                </a:solidFill>
              </a:rPr>
              <a:t>«Через творчество - к жизненной миссии»</a:t>
            </a:r>
            <a:br>
              <a:rPr lang="ru-RU" sz="2000" dirty="0"/>
            </a:br>
            <a:br>
              <a:rPr lang="ru-RU" sz="2000" dirty="0"/>
            </a:br>
            <a:r>
              <a:rPr lang="ru-RU" sz="2000" dirty="0"/>
              <a:t>    Канзаши – это оригинальные украшения для волос, пришедшие к нам от миниатюрных японок. История украшения уходит в прошлое японской моды примерно на четыре века назад. Именно в то время японки отдавали предпочтение сложным прическам, сооружая их с помощью эффектно оформленных шпилек, гребней и т.д.</a:t>
            </a:r>
            <a:br>
              <a:rPr lang="ru-RU" sz="2000" dirty="0"/>
            </a:br>
            <a:endParaRPr lang="ru-RU" sz="2000"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364088" y="2493423"/>
            <a:ext cx="3514973" cy="3442767"/>
          </a:xfrm>
          <a:prstGeom prst="rect">
            <a:avLst/>
          </a:prstGeom>
        </p:spPr>
      </p:pic>
      <p:sp>
        <p:nvSpPr>
          <p:cNvPr id="4" name="Текст 3"/>
          <p:cNvSpPr>
            <a:spLocks noGrp="1"/>
          </p:cNvSpPr>
          <p:nvPr>
            <p:ph type="body" sz="half" idx="2"/>
          </p:nvPr>
        </p:nvSpPr>
        <p:spPr>
          <a:xfrm>
            <a:off x="533401" y="2996952"/>
            <a:ext cx="2796240" cy="2939238"/>
          </a:xfrm>
        </p:spPr>
        <p:txBody>
          <a:bodyPr/>
          <a:lstStyle/>
          <a:p>
            <a:endParaRPr lang="ru-RU" dirty="0"/>
          </a:p>
        </p:txBody>
      </p:sp>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rot="10800000">
            <a:off x="131974" y="2780928"/>
            <a:ext cx="1808113" cy="3058666"/>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485114" y="3717032"/>
            <a:ext cx="3886200" cy="2914650"/>
          </a:xfrm>
          <a:prstGeom prst="rect">
            <a:avLst/>
          </a:prstGeom>
        </p:spPr>
      </p:pic>
    </p:spTree>
    <p:extLst>
      <p:ext uri="{BB962C8B-B14F-4D97-AF65-F5344CB8AC3E}">
        <p14:creationId xmlns:p14="http://schemas.microsoft.com/office/powerpoint/2010/main" val="67506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down)">
                                      <p:cBhvr>
                                        <p:cTn id="43" dur="580">
                                          <p:stCondLst>
                                            <p:cond delay="0"/>
                                          </p:stCondLst>
                                        </p:cTn>
                                        <p:tgtEl>
                                          <p:spTgt spid="3"/>
                                        </p:tgtEl>
                                      </p:cBhvr>
                                    </p:animEffect>
                                    <p:anim calcmode="lin" valueType="num">
                                      <p:cBhvr>
                                        <p:cTn id="4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gtEl>
                                      </p:cBhvr>
                                      <p:to x="100000" y="60000"/>
                                    </p:animScale>
                                    <p:animScale>
                                      <p:cBhvr>
                                        <p:cTn id="50" dur="166" decel="50000">
                                          <p:stCondLst>
                                            <p:cond delay="676"/>
                                          </p:stCondLst>
                                        </p:cTn>
                                        <p:tgtEl>
                                          <p:spTgt spid="3"/>
                                        </p:tgtEl>
                                      </p:cBhvr>
                                      <p:to x="100000" y="100000"/>
                                    </p:animScale>
                                    <p:animScale>
                                      <p:cBhvr>
                                        <p:cTn id="51" dur="26">
                                          <p:stCondLst>
                                            <p:cond delay="1312"/>
                                          </p:stCondLst>
                                        </p:cTn>
                                        <p:tgtEl>
                                          <p:spTgt spid="3"/>
                                        </p:tgtEl>
                                      </p:cBhvr>
                                      <p:to x="100000" y="80000"/>
                                    </p:animScale>
                                    <p:animScale>
                                      <p:cBhvr>
                                        <p:cTn id="52" dur="166" decel="50000">
                                          <p:stCondLst>
                                            <p:cond delay="1338"/>
                                          </p:stCondLst>
                                        </p:cTn>
                                        <p:tgtEl>
                                          <p:spTgt spid="3"/>
                                        </p:tgtEl>
                                      </p:cBhvr>
                                      <p:to x="100000" y="100000"/>
                                    </p:animScale>
                                    <p:animScale>
                                      <p:cBhvr>
                                        <p:cTn id="53" dur="26">
                                          <p:stCondLst>
                                            <p:cond delay="1642"/>
                                          </p:stCondLst>
                                        </p:cTn>
                                        <p:tgtEl>
                                          <p:spTgt spid="3"/>
                                        </p:tgtEl>
                                      </p:cBhvr>
                                      <p:to x="100000" y="90000"/>
                                    </p:animScale>
                                    <p:animScale>
                                      <p:cBhvr>
                                        <p:cTn id="54" dur="166" decel="50000">
                                          <p:stCondLst>
                                            <p:cond delay="1668"/>
                                          </p:stCondLst>
                                        </p:cTn>
                                        <p:tgtEl>
                                          <p:spTgt spid="3"/>
                                        </p:tgtEl>
                                      </p:cBhvr>
                                      <p:to x="100000" y="100000"/>
                                    </p:animScale>
                                    <p:animScale>
                                      <p:cBhvr>
                                        <p:cTn id="55" dur="26">
                                          <p:stCondLst>
                                            <p:cond delay="1808"/>
                                          </p:stCondLst>
                                        </p:cTn>
                                        <p:tgtEl>
                                          <p:spTgt spid="3"/>
                                        </p:tgtEl>
                                      </p:cBhvr>
                                      <p:to x="100000" y="95000"/>
                                    </p:animScale>
                                    <p:animScale>
                                      <p:cBhvr>
                                        <p:cTn id="56"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1641" y="3255835"/>
            <a:ext cx="6894770" cy="544482"/>
          </a:xfrm>
        </p:spPr>
        <p:txBody>
          <a:bodyPr/>
          <a:lstStyle/>
          <a:p>
            <a:r>
              <a:rPr lang="ru-RU" dirty="0"/>
              <a:t>Содержание опыта</a:t>
            </a:r>
          </a:p>
        </p:txBody>
      </p:sp>
      <p:pic>
        <p:nvPicPr>
          <p:cNvPr id="5" name="Рисунок 4"/>
          <p:cNvPicPr>
            <a:picLocks noGrp="1" noChangeAspect="1"/>
          </p:cNvPicPr>
          <p:nvPr>
            <p:ph type="pic" idx="1"/>
          </p:nvPr>
        </p:nvPicPr>
        <p:blipFill>
          <a:blip r:embed="rId2" cstate="email">
            <a:extLst>
              <a:ext uri="{28A0092B-C50C-407E-A947-70E740481C1C}">
                <a14:useLocalDpi xmlns:a14="http://schemas.microsoft.com/office/drawing/2010/main"/>
              </a:ext>
            </a:extLst>
          </a:blip>
          <a:srcRect t="23542" b="23542"/>
          <a:stretch>
            <a:fillRect/>
          </a:stretch>
        </p:blipFill>
        <p:spPr>
          <a:xfrm>
            <a:off x="323850" y="115888"/>
            <a:ext cx="6896100" cy="2953072"/>
          </a:xfrm>
        </p:spPr>
      </p:pic>
      <p:sp>
        <p:nvSpPr>
          <p:cNvPr id="4" name="Текст 3"/>
          <p:cNvSpPr>
            <a:spLocks noGrp="1"/>
          </p:cNvSpPr>
          <p:nvPr>
            <p:ph type="body" sz="half" idx="2"/>
          </p:nvPr>
        </p:nvSpPr>
        <p:spPr>
          <a:xfrm>
            <a:off x="531639" y="3800317"/>
            <a:ext cx="6894772" cy="2941051"/>
          </a:xfrm>
        </p:spPr>
        <p:txBody>
          <a:bodyPr>
            <a:normAutofit/>
          </a:bodyPr>
          <a:lstStyle/>
          <a:p>
            <a:r>
              <a:rPr lang="ru-RU" sz="1800" b="1" i="1" dirty="0">
                <a:solidFill>
                  <a:schemeClr val="accent2">
                    <a:lumMod val="50000"/>
                  </a:schemeClr>
                </a:solidFill>
              </a:rPr>
              <a:t>Задачи программы </a:t>
            </a:r>
          </a:p>
          <a:p>
            <a:r>
              <a:rPr lang="ru-RU" sz="1800" b="1" i="1" dirty="0">
                <a:solidFill>
                  <a:schemeClr val="accent2">
                    <a:lumMod val="50000"/>
                  </a:schemeClr>
                </a:solidFill>
              </a:rPr>
              <a:t>Обучающие:</a:t>
            </a:r>
          </a:p>
          <a:p>
            <a:r>
              <a:rPr lang="ru-RU" sz="1800" dirty="0"/>
              <a:t>•обучать навыкам работы с атласными лентами и тканью в технике </a:t>
            </a:r>
            <a:r>
              <a:rPr lang="ru-RU" sz="1800" dirty="0" err="1"/>
              <a:t>Канзаши</a:t>
            </a:r>
            <a:r>
              <a:rPr lang="ru-RU" sz="1800" dirty="0"/>
              <a:t>;</a:t>
            </a:r>
          </a:p>
          <a:p>
            <a:r>
              <a:rPr lang="ru-RU" sz="1800" dirty="0"/>
              <a:t>•знать, что такое </a:t>
            </a:r>
            <a:r>
              <a:rPr lang="ru-RU" sz="1800" dirty="0" err="1"/>
              <a:t>Канзаши</a:t>
            </a:r>
            <a:r>
              <a:rPr lang="ru-RU" sz="1800" dirty="0"/>
              <a:t>;</a:t>
            </a:r>
          </a:p>
          <a:p>
            <a:r>
              <a:rPr lang="ru-RU" sz="1800" dirty="0"/>
              <a:t>•обучать основным геометрическим понятиям и базовым формам;</a:t>
            </a:r>
          </a:p>
          <a:p>
            <a:r>
              <a:rPr lang="ru-RU" sz="1800" dirty="0"/>
              <a:t>•обучать правильно использовать цветовую гамму.</a:t>
            </a:r>
          </a:p>
          <a:p>
            <a:endParaRPr lang="ru-RU" dirty="0"/>
          </a:p>
        </p:txBody>
      </p:sp>
    </p:spTree>
    <p:extLst>
      <p:ext uri="{BB962C8B-B14F-4D97-AF65-F5344CB8AC3E}">
        <p14:creationId xmlns:p14="http://schemas.microsoft.com/office/powerpoint/2010/main" val="73903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Содержание опыта</a:t>
            </a:r>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929602" y="2013043"/>
            <a:ext cx="2785467" cy="2272382"/>
          </a:xfrm>
        </p:spPr>
      </p:pic>
      <p:sp>
        <p:nvSpPr>
          <p:cNvPr id="4" name="Текст 3"/>
          <p:cNvSpPr>
            <a:spLocks noGrp="1"/>
          </p:cNvSpPr>
          <p:nvPr>
            <p:ph type="body" sz="half" idx="2"/>
          </p:nvPr>
        </p:nvSpPr>
        <p:spPr>
          <a:xfrm>
            <a:off x="251520" y="2060848"/>
            <a:ext cx="3078121" cy="4392488"/>
          </a:xfrm>
        </p:spPr>
        <p:txBody>
          <a:bodyPr>
            <a:normAutofit/>
          </a:bodyPr>
          <a:lstStyle/>
          <a:p>
            <a:r>
              <a:rPr lang="ru-RU" sz="1800" b="1" i="1" dirty="0">
                <a:solidFill>
                  <a:schemeClr val="accent2">
                    <a:lumMod val="50000"/>
                  </a:schemeClr>
                </a:solidFill>
              </a:rPr>
              <a:t>Задачи программы</a:t>
            </a:r>
          </a:p>
          <a:p>
            <a:r>
              <a:rPr lang="ru-RU" sz="1800" b="1" i="1" dirty="0">
                <a:solidFill>
                  <a:schemeClr val="accent2">
                    <a:lumMod val="50000"/>
                  </a:schemeClr>
                </a:solidFill>
              </a:rPr>
              <a:t>Развивающие:</a:t>
            </a:r>
          </a:p>
          <a:p>
            <a:r>
              <a:rPr lang="ru-RU" sz="1800" dirty="0"/>
              <a:t>•развивать у детей художественный вкус и творческий потенциал; </a:t>
            </a:r>
          </a:p>
          <a:p>
            <a:r>
              <a:rPr lang="ru-RU" sz="1800" dirty="0"/>
              <a:t>•развивать образное мышления и воображение; </a:t>
            </a:r>
          </a:p>
          <a:p>
            <a:r>
              <a:rPr lang="ru-RU" sz="1800" dirty="0"/>
              <a:t>•развивать мелкую моторику и координацию движения рук.</a:t>
            </a:r>
          </a:p>
          <a:p>
            <a:r>
              <a:rPr lang="ru-RU" sz="1800" dirty="0"/>
              <a:t>•развивать у детей эстетическое восприятие окружающего мира.</a:t>
            </a:r>
          </a:p>
          <a:p>
            <a:endParaRPr lang="ru-RU" dirty="0"/>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29641" y="4979209"/>
            <a:ext cx="2882960" cy="1844824"/>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52009" y="2204864"/>
            <a:ext cx="2952328" cy="2708920"/>
          </a:xfrm>
          <a:prstGeom prst="rect">
            <a:avLst/>
          </a:prstGeom>
        </p:spPr>
      </p:pic>
    </p:spTree>
    <p:extLst>
      <p:ext uri="{BB962C8B-B14F-4D97-AF65-F5344CB8AC3E}">
        <p14:creationId xmlns:p14="http://schemas.microsoft.com/office/powerpoint/2010/main" val="91395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Содержание опыта</a:t>
            </a:r>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131840" y="1988840"/>
            <a:ext cx="3456384" cy="2808312"/>
          </a:xfrm>
        </p:spPr>
      </p:pic>
      <p:sp>
        <p:nvSpPr>
          <p:cNvPr id="4" name="Текст 3"/>
          <p:cNvSpPr>
            <a:spLocks noGrp="1"/>
          </p:cNvSpPr>
          <p:nvPr>
            <p:ph type="body" sz="half" idx="2"/>
          </p:nvPr>
        </p:nvSpPr>
        <p:spPr>
          <a:xfrm>
            <a:off x="179512" y="1988840"/>
            <a:ext cx="3150129" cy="4608512"/>
          </a:xfrm>
        </p:spPr>
        <p:txBody>
          <a:bodyPr/>
          <a:lstStyle/>
          <a:p>
            <a:r>
              <a:rPr lang="ru-RU" sz="1800" b="1" i="1" dirty="0">
                <a:solidFill>
                  <a:schemeClr val="accent2">
                    <a:lumMod val="50000"/>
                  </a:schemeClr>
                </a:solidFill>
              </a:rPr>
              <a:t>Задачи программы</a:t>
            </a:r>
          </a:p>
          <a:p>
            <a:r>
              <a:rPr lang="ru-RU" sz="1800" b="1" i="1" dirty="0">
                <a:solidFill>
                  <a:schemeClr val="accent2">
                    <a:lumMod val="50000"/>
                  </a:schemeClr>
                </a:solidFill>
              </a:rPr>
              <a:t>Воспитательные:</a:t>
            </a:r>
          </a:p>
          <a:p>
            <a:r>
              <a:rPr lang="ru-RU" sz="1800" dirty="0"/>
              <a:t>•воспитывать уважение к труду; </a:t>
            </a:r>
          </a:p>
          <a:p>
            <a:r>
              <a:rPr lang="ru-RU" sz="1800" dirty="0"/>
              <a:t>•формировать чувства коллективизма; </a:t>
            </a:r>
          </a:p>
          <a:p>
            <a:r>
              <a:rPr lang="ru-RU" sz="1800" dirty="0"/>
              <a:t>•воспитывать аккуратность;  </a:t>
            </a:r>
          </a:p>
          <a:p>
            <a:r>
              <a:rPr lang="ru-RU" sz="1800" dirty="0"/>
              <a:t>•формировать упорство в достижении желаемого результата.</a:t>
            </a:r>
          </a:p>
          <a:p>
            <a:endParaRPr lang="ru-RU" dirty="0"/>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8104" y="3861048"/>
            <a:ext cx="3507854" cy="2996952"/>
          </a:xfrm>
          <a:prstGeom prst="rect">
            <a:avLst/>
          </a:prstGeom>
        </p:spPr>
      </p:pic>
    </p:spTree>
    <p:extLst>
      <p:ext uri="{BB962C8B-B14F-4D97-AF65-F5344CB8AC3E}">
        <p14:creationId xmlns:p14="http://schemas.microsoft.com/office/powerpoint/2010/main" val="208369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style.rotation</p:attrName>
                                        </p:attrNameLst>
                                      </p:cBhvr>
                                      <p:tavLst>
                                        <p:tav tm="0">
                                          <p:val>
                                            <p:fltVal val="90"/>
                                          </p:val>
                                        </p:tav>
                                        <p:tav tm="100000">
                                          <p:val>
                                            <p:fltVal val="0"/>
                                          </p:val>
                                        </p:tav>
                                      </p:tavLst>
                                    </p:anim>
                                    <p:animEffect transition="in" filter="fade">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Содержание опыта</a:t>
            </a:r>
          </a:p>
        </p:txBody>
      </p:sp>
      <p:sp>
        <p:nvSpPr>
          <p:cNvPr id="3" name="Объект 2"/>
          <p:cNvSpPr>
            <a:spLocks noGrp="1"/>
          </p:cNvSpPr>
          <p:nvPr>
            <p:ph idx="1"/>
          </p:nvPr>
        </p:nvSpPr>
        <p:spPr>
          <a:xfrm>
            <a:off x="533401" y="2336873"/>
            <a:ext cx="5550768" cy="3599316"/>
          </a:xfrm>
        </p:spPr>
        <p:txBody>
          <a:bodyPr/>
          <a:lstStyle/>
          <a:p>
            <a:pPr marL="0" indent="0">
              <a:buNone/>
            </a:pPr>
            <a:r>
              <a:rPr lang="ru-RU" dirty="0"/>
              <a:t>Используемые нетрадиционные формы работы:</a:t>
            </a:r>
          </a:p>
          <a:p>
            <a:pPr>
              <a:buFontTx/>
              <a:buChar char="-"/>
            </a:pPr>
            <a:r>
              <a:rPr lang="ru-RU" dirty="0"/>
              <a:t>Занятие – соревнование</a:t>
            </a:r>
          </a:p>
          <a:p>
            <a:pPr>
              <a:buFontTx/>
              <a:buChar char="-"/>
            </a:pPr>
            <a:r>
              <a:rPr lang="ru-RU" dirty="0"/>
              <a:t>Занятие – семинар</a:t>
            </a:r>
          </a:p>
          <a:p>
            <a:pPr>
              <a:buFontTx/>
              <a:buChar char="-"/>
            </a:pPr>
            <a:r>
              <a:rPr lang="ru-RU" dirty="0"/>
              <a:t>Занятие - путешествие</a:t>
            </a:r>
          </a:p>
          <a:p>
            <a:pPr>
              <a:buFontTx/>
              <a:buChar char="-"/>
            </a:pPr>
            <a:r>
              <a:rPr lang="ru-RU" dirty="0"/>
              <a:t>Занятие – фотосессия</a:t>
            </a:r>
          </a:p>
          <a:p>
            <a:pPr>
              <a:buFontTx/>
              <a:buChar char="-"/>
            </a:pPr>
            <a:r>
              <a:rPr lang="ru-RU" dirty="0"/>
              <a:t>Подготовка и оформление </a:t>
            </a:r>
          </a:p>
          <a:p>
            <a:pPr marL="0" indent="0">
              <a:buNone/>
            </a:pPr>
            <a:r>
              <a:rPr lang="ru-RU" dirty="0"/>
              <a:t>выставок</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92080" y="2564903"/>
            <a:ext cx="3672409" cy="3371285"/>
          </a:xfrm>
          <a:prstGeom prst="rect">
            <a:avLst/>
          </a:prstGeom>
          <a:ln>
            <a:noFill/>
          </a:ln>
          <a:effectLst>
            <a:softEdge rad="112500"/>
          </a:effectLst>
        </p:spPr>
      </p:pic>
    </p:spTree>
    <p:extLst>
      <p:ext uri="{BB962C8B-B14F-4D97-AF65-F5344CB8AC3E}">
        <p14:creationId xmlns:p14="http://schemas.microsoft.com/office/powerpoint/2010/main" val="2881991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Наши результаты</a:t>
            </a: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490300" y="2111699"/>
            <a:ext cx="3783459" cy="361037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6" name="Объект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4139952" y="2348382"/>
            <a:ext cx="2699147" cy="3598863"/>
          </a:xfrm>
          <a:prstGeom prst="rect">
            <a:avLst/>
          </a:prstGeom>
          <a:ln>
            <a:noFill/>
          </a:ln>
          <a:effectLst>
            <a:softEdge rad="112500"/>
          </a:effectLst>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01598" y="4719493"/>
            <a:ext cx="2576040" cy="19540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943568" y="1834167"/>
            <a:ext cx="2004672" cy="2566166"/>
          </a:xfrm>
          <a:prstGeom prst="rect">
            <a:avLst/>
          </a:prstGeom>
          <a:ln>
            <a:noFill/>
          </a:ln>
          <a:effectLst>
            <a:softEdge rad="112500"/>
          </a:effectLst>
        </p:spPr>
      </p:pic>
    </p:spTree>
    <p:extLst>
      <p:ext uri="{BB962C8B-B14F-4D97-AF65-F5344CB8AC3E}">
        <p14:creationId xmlns:p14="http://schemas.microsoft.com/office/powerpoint/2010/main" val="1866312991"/>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Наши результаты</a:t>
            </a: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a:ext>
            </a:extLst>
          </a:blip>
          <a:stretch>
            <a:fillRect/>
          </a:stretch>
        </p:blipFill>
        <p:spPr>
          <a:xfrm>
            <a:off x="33417" y="2678959"/>
            <a:ext cx="3888431" cy="4032448"/>
          </a:xfrm>
        </p:spPr>
      </p:pic>
      <p:pic>
        <p:nvPicPr>
          <p:cNvPr id="8" name="Объект 7"/>
          <p:cNvPicPr>
            <a:picLocks noGrp="1" noChangeAspect="1"/>
          </p:cNvPicPr>
          <p:nvPr>
            <p:ph sz="quarter" idx="4"/>
          </p:nvPr>
        </p:nvPicPr>
        <p:blipFill>
          <a:blip r:embed="rId3" cstate="email">
            <a:extLst>
              <a:ext uri="{28A0092B-C50C-407E-A947-70E740481C1C}">
                <a14:useLocalDpi xmlns:a14="http://schemas.microsoft.com/office/drawing/2010/main"/>
              </a:ext>
            </a:extLst>
          </a:blip>
          <a:stretch>
            <a:fillRect/>
          </a:stretch>
        </p:blipFill>
        <p:spPr>
          <a:xfrm rot="5400000">
            <a:off x="3704803" y="2351981"/>
            <a:ext cx="2905125" cy="217884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Рисунок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6151830" y="1354671"/>
            <a:ext cx="2565251" cy="21053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Рисунок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43021" y="3284984"/>
            <a:ext cx="1778317" cy="2492896"/>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1" name="Рисунок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92294" y="4778274"/>
            <a:ext cx="1778924" cy="1999211"/>
          </a:xfrm>
          <a:prstGeom prst="rect">
            <a:avLst/>
          </a:prstGeom>
          <a:ln>
            <a:noFill/>
          </a:ln>
          <a:effectLst>
            <a:softEdge rad="112500"/>
          </a:effectLst>
        </p:spPr>
      </p:pic>
    </p:spTree>
    <p:extLst>
      <p:ext uri="{BB962C8B-B14F-4D97-AF65-F5344CB8AC3E}">
        <p14:creationId xmlns:p14="http://schemas.microsoft.com/office/powerpoint/2010/main" val="25606915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Наши результаты</a:t>
            </a: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a:ext>
            </a:extLst>
          </a:blip>
          <a:stretch>
            <a:fillRect/>
          </a:stretch>
        </p:blipFill>
        <p:spPr>
          <a:xfrm>
            <a:off x="60866" y="2060848"/>
            <a:ext cx="4320479" cy="365931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Объект 7"/>
          <p:cNvPicPr>
            <a:picLocks noGrp="1" noChangeAspect="1"/>
          </p:cNvPicPr>
          <p:nvPr>
            <p:ph sz="quarter" idx="4"/>
          </p:nvPr>
        </p:nvPicPr>
        <p:blipFill>
          <a:blip r:embed="rId3">
            <a:extLst>
              <a:ext uri="{28A0092B-C50C-407E-A947-70E740481C1C}">
                <a14:useLocalDpi xmlns:a14="http://schemas.microsoft.com/office/drawing/2010/main"/>
              </a:ext>
            </a:extLst>
          </a:blip>
          <a:stretch>
            <a:fillRect/>
          </a:stretch>
        </p:blipFill>
        <p:spPr>
          <a:xfrm>
            <a:off x="6332285" y="1484784"/>
            <a:ext cx="2795513" cy="3586783"/>
          </a:xfrm>
          <a:prstGeom prst="ellipse">
            <a:avLst/>
          </a:prstGeom>
          <a:ln>
            <a:noFill/>
          </a:ln>
          <a:effectLst>
            <a:softEdge rad="112500"/>
          </a:effectLst>
        </p:spPr>
      </p:pic>
      <p:pic>
        <p:nvPicPr>
          <p:cNvPr id="9" name="Рисунок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75144" y="4293096"/>
            <a:ext cx="3168352" cy="2564904"/>
          </a:xfrm>
          <a:prstGeom prst="rect">
            <a:avLst/>
          </a:prstGeom>
          <a:ln>
            <a:noFill/>
          </a:ln>
          <a:effectLst>
            <a:softEdge rad="112500"/>
          </a:effectLst>
        </p:spPr>
      </p:pic>
    </p:spTree>
    <p:extLst>
      <p:ext uri="{BB962C8B-B14F-4D97-AF65-F5344CB8AC3E}">
        <p14:creationId xmlns:p14="http://schemas.microsoft.com/office/powerpoint/2010/main" val="36748358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620688"/>
            <a:ext cx="9320180" cy="1200329"/>
          </a:xfrm>
          <a:prstGeom prst="rect">
            <a:avLst/>
          </a:prstGeom>
          <a:noFill/>
        </p:spPr>
        <p:txBody>
          <a:bodyPr wrap="none" lIns="91440" tIns="45720" rIns="91440" bIns="45720">
            <a:spAutoFit/>
          </a:bodyPr>
          <a:lstStyle/>
          <a:p>
            <a:pPr algn="ctr"/>
            <a:r>
              <a:rPr lang="ru-RU" sz="7200" dirty="0">
                <a:ln w="0">
                  <a:solidFill>
                    <a:schemeClr val="accent3">
                      <a:lumMod val="50000"/>
                    </a:schemeClr>
                  </a:solidFill>
                </a:ln>
                <a:solidFill>
                  <a:schemeClr val="accent2">
                    <a:lumMod val="50000"/>
                  </a:schemeClr>
                </a:solidFill>
                <a:effectLst>
                  <a:reflection blurRad="6350" stA="55000" endA="300" endPos="45500" dir="5400000" sy="-100000" algn="bl" rotWithShape="0"/>
                </a:effectLst>
              </a:rPr>
              <a:t>Спасибо за внимание</a:t>
            </a:r>
            <a:endParaRPr lang="ru-RU" sz="7200" b="0" cap="none" spc="0" dirty="0">
              <a:ln w="0">
                <a:solidFill>
                  <a:schemeClr val="accent3">
                    <a:lumMod val="50000"/>
                  </a:schemeClr>
                </a:solidFill>
              </a:ln>
              <a:solidFill>
                <a:schemeClr val="accent2">
                  <a:lumMod val="50000"/>
                </a:schemeClr>
              </a:solidFill>
              <a:effectLst>
                <a:reflection blurRad="6350" stA="55000" endA="300" endPos="45500" dir="5400000" sy="-100000" algn="bl" rotWithShape="0"/>
              </a:effectLst>
            </a:endParaRP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7624" y="2276872"/>
            <a:ext cx="7416824" cy="4581128"/>
          </a:xfrm>
          <a:prstGeom prst="ellipse">
            <a:avLst/>
          </a:prstGeom>
          <a:ln>
            <a:noFill/>
          </a:ln>
          <a:effectLst>
            <a:softEdge rad="112500"/>
          </a:effectLst>
        </p:spPr>
      </p:pic>
    </p:spTree>
    <p:extLst>
      <p:ext uri="{BB962C8B-B14F-4D97-AF65-F5344CB8AC3E}">
        <p14:creationId xmlns:p14="http://schemas.microsoft.com/office/powerpoint/2010/main" val="4513974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704088"/>
            <a:ext cx="7272808" cy="924712"/>
          </a:xfrm>
        </p:spPr>
        <p:txBody>
          <a:bodyPr/>
          <a:lstStyle/>
          <a:p>
            <a:pPr algn="ctr"/>
            <a:r>
              <a:rPr lang="ru-RU" dirty="0"/>
              <a:t>Сведения об авторе</a:t>
            </a:r>
          </a:p>
        </p:txBody>
      </p:sp>
      <p:pic>
        <p:nvPicPr>
          <p:cNvPr id="1026" name="Picture 2" descr="C:\Users\админ\Desktop\20160531_11542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419335">
            <a:off x="6012160" y="1700808"/>
            <a:ext cx="2736304" cy="388843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5618" y="2060848"/>
            <a:ext cx="6264696" cy="5078313"/>
          </a:xfrm>
          <a:prstGeom prst="rect">
            <a:avLst/>
          </a:prstGeom>
        </p:spPr>
        <p:txBody>
          <a:bodyPr wrap="square">
            <a:spAutoFit/>
          </a:bodyPr>
          <a:lstStyle/>
          <a:p>
            <a:pPr>
              <a:lnSpc>
                <a:spcPct val="150000"/>
              </a:lnSpc>
            </a:pPr>
            <a:r>
              <a:rPr lang="ru-RU" dirty="0">
                <a:solidFill>
                  <a:schemeClr val="bg1">
                    <a:lumMod val="85000"/>
                    <a:lumOff val="15000"/>
                  </a:schemeClr>
                </a:solidFill>
              </a:rPr>
              <a:t>Фамилия Имя Отчество: </a:t>
            </a:r>
            <a:r>
              <a:rPr lang="ru-RU" dirty="0">
                <a:solidFill>
                  <a:schemeClr val="accent6">
                    <a:lumMod val="50000"/>
                  </a:schemeClr>
                </a:solidFill>
              </a:rPr>
              <a:t>Качаева Ирина Александровна</a:t>
            </a:r>
          </a:p>
          <a:p>
            <a:pPr>
              <a:lnSpc>
                <a:spcPct val="150000"/>
              </a:lnSpc>
            </a:pPr>
            <a:r>
              <a:rPr lang="ru-RU" dirty="0">
                <a:solidFill>
                  <a:schemeClr val="bg1">
                    <a:lumMod val="85000"/>
                    <a:lumOff val="15000"/>
                  </a:schemeClr>
                </a:solidFill>
              </a:rPr>
              <a:t>Дата рождения: </a:t>
            </a:r>
            <a:r>
              <a:rPr lang="ru-RU" dirty="0">
                <a:solidFill>
                  <a:schemeClr val="accent6">
                    <a:lumMod val="50000"/>
                  </a:schemeClr>
                </a:solidFill>
              </a:rPr>
              <a:t>09.02.1990г.</a:t>
            </a:r>
          </a:p>
          <a:p>
            <a:pPr>
              <a:lnSpc>
                <a:spcPct val="150000"/>
              </a:lnSpc>
            </a:pPr>
            <a:r>
              <a:rPr lang="ru-RU" dirty="0">
                <a:solidFill>
                  <a:schemeClr val="bg1">
                    <a:lumMod val="85000"/>
                    <a:lumOff val="15000"/>
                  </a:schemeClr>
                </a:solidFill>
              </a:rPr>
              <a:t>Образование: </a:t>
            </a:r>
            <a:r>
              <a:rPr lang="ru-RU" dirty="0">
                <a:solidFill>
                  <a:schemeClr val="accent6">
                    <a:lumMod val="50000"/>
                  </a:schemeClr>
                </a:solidFill>
              </a:rPr>
              <a:t>среднее профессиональное, окончила Кондровский Индустриально Педагогический колледж.</a:t>
            </a:r>
          </a:p>
          <a:p>
            <a:pPr>
              <a:lnSpc>
                <a:spcPct val="150000"/>
              </a:lnSpc>
            </a:pPr>
            <a:r>
              <a:rPr lang="ru-RU" dirty="0">
                <a:solidFill>
                  <a:schemeClr val="bg1">
                    <a:lumMod val="85000"/>
                    <a:lumOff val="15000"/>
                  </a:schemeClr>
                </a:solidFill>
              </a:rPr>
              <a:t>Специальность по диплому: </a:t>
            </a:r>
            <a:r>
              <a:rPr lang="ru-RU" dirty="0">
                <a:solidFill>
                  <a:schemeClr val="accent6">
                    <a:lumMod val="50000"/>
                  </a:schemeClr>
                </a:solidFill>
              </a:rPr>
              <a:t>педагог дополнительного образования и учитель начальных классов.</a:t>
            </a:r>
          </a:p>
          <a:p>
            <a:pPr>
              <a:lnSpc>
                <a:spcPct val="150000"/>
              </a:lnSpc>
            </a:pPr>
            <a:r>
              <a:rPr lang="ru-RU" dirty="0">
                <a:solidFill>
                  <a:schemeClr val="accent6">
                    <a:lumMod val="50000"/>
                  </a:schemeClr>
                </a:solidFill>
              </a:rPr>
              <a:t>В данный момент учусь в МГЭУ на 4 курсе.</a:t>
            </a:r>
          </a:p>
          <a:p>
            <a:pPr>
              <a:lnSpc>
                <a:spcPct val="150000"/>
              </a:lnSpc>
            </a:pPr>
            <a:r>
              <a:rPr lang="ru-RU" dirty="0">
                <a:solidFill>
                  <a:schemeClr val="bg1">
                    <a:lumMod val="85000"/>
                    <a:lumOff val="15000"/>
                  </a:schemeClr>
                </a:solidFill>
              </a:rPr>
              <a:t>Место работы: </a:t>
            </a:r>
            <a:r>
              <a:rPr lang="ru-RU" dirty="0">
                <a:solidFill>
                  <a:schemeClr val="accent6">
                    <a:lumMod val="50000"/>
                  </a:schemeClr>
                </a:solidFill>
              </a:rPr>
              <a:t>МКОУ ДО ЦДТ «Ровесник».</a:t>
            </a:r>
          </a:p>
          <a:p>
            <a:pPr>
              <a:lnSpc>
                <a:spcPct val="150000"/>
              </a:lnSpc>
            </a:pPr>
            <a:r>
              <a:rPr lang="ru-RU" dirty="0">
                <a:solidFill>
                  <a:schemeClr val="bg1">
                    <a:lumMod val="85000"/>
                    <a:lumOff val="15000"/>
                  </a:schemeClr>
                </a:solidFill>
              </a:rPr>
              <a:t>Должность: </a:t>
            </a:r>
            <a:r>
              <a:rPr lang="ru-RU" dirty="0">
                <a:solidFill>
                  <a:schemeClr val="accent6">
                    <a:lumMod val="50000"/>
                  </a:schemeClr>
                </a:solidFill>
              </a:rPr>
              <a:t>педагог дополнительного образования.</a:t>
            </a:r>
          </a:p>
          <a:p>
            <a:pPr>
              <a:lnSpc>
                <a:spcPct val="150000"/>
              </a:lnSpc>
            </a:pPr>
            <a:r>
              <a:rPr lang="ru-RU" dirty="0">
                <a:solidFill>
                  <a:schemeClr val="bg1">
                    <a:lumMod val="85000"/>
                    <a:lumOff val="15000"/>
                  </a:schemeClr>
                </a:solidFill>
              </a:rPr>
              <a:t>Педагогический стаж: </a:t>
            </a:r>
            <a:r>
              <a:rPr lang="ru-RU" dirty="0">
                <a:solidFill>
                  <a:schemeClr val="accent6">
                    <a:lumMod val="50000"/>
                  </a:schemeClr>
                </a:solidFill>
              </a:rPr>
              <a:t>4 года.</a:t>
            </a:r>
          </a:p>
          <a:p>
            <a:endParaRPr lang="ru-RU" dirty="0"/>
          </a:p>
          <a:p>
            <a:endParaRPr lang="ru-RU" dirty="0"/>
          </a:p>
          <a:p>
            <a:endParaRPr lang="ru-RU" dirty="0"/>
          </a:p>
        </p:txBody>
      </p:sp>
    </p:spTree>
    <p:extLst>
      <p:ext uri="{BB962C8B-B14F-4D97-AF65-F5344CB8AC3E}">
        <p14:creationId xmlns:p14="http://schemas.microsoft.com/office/powerpoint/2010/main" val="23912078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026"/>
                                        </p:tgtEl>
                                        <p:attrNameLst>
                                          <p:attrName>r</p:attrName>
                                        </p:attrNameLst>
                                      </p:cBhvr>
                                    </p:animRot>
                                    <p:animRot by="-240000">
                                      <p:cBhvr>
                                        <p:cTn id="7" dur="200" fill="hold">
                                          <p:stCondLst>
                                            <p:cond delay="200"/>
                                          </p:stCondLst>
                                        </p:cTn>
                                        <p:tgtEl>
                                          <p:spTgt spid="1026"/>
                                        </p:tgtEl>
                                        <p:attrNameLst>
                                          <p:attrName>r</p:attrName>
                                        </p:attrNameLst>
                                      </p:cBhvr>
                                    </p:animRot>
                                    <p:animRot by="240000">
                                      <p:cBhvr>
                                        <p:cTn id="8" dur="200" fill="hold">
                                          <p:stCondLst>
                                            <p:cond delay="400"/>
                                          </p:stCondLst>
                                        </p:cTn>
                                        <p:tgtEl>
                                          <p:spTgt spid="1026"/>
                                        </p:tgtEl>
                                        <p:attrNameLst>
                                          <p:attrName>r</p:attrName>
                                        </p:attrNameLst>
                                      </p:cBhvr>
                                    </p:animRot>
                                    <p:animRot by="-240000">
                                      <p:cBhvr>
                                        <p:cTn id="9" dur="200" fill="hold">
                                          <p:stCondLst>
                                            <p:cond delay="600"/>
                                          </p:stCondLst>
                                        </p:cTn>
                                        <p:tgtEl>
                                          <p:spTgt spid="1026"/>
                                        </p:tgtEl>
                                        <p:attrNameLst>
                                          <p:attrName>r</p:attrName>
                                        </p:attrNameLst>
                                      </p:cBhvr>
                                    </p:animRot>
                                    <p:animRot by="120000">
                                      <p:cBhvr>
                                        <p:cTn id="10" dur="200" fill="hold">
                                          <p:stCondLst>
                                            <p:cond delay="800"/>
                                          </p:stCondLst>
                                        </p:cTn>
                                        <p:tgtEl>
                                          <p:spTgt spid="10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Моя деятельность.</a:t>
            </a:r>
          </a:p>
        </p:txBody>
      </p:sp>
      <p:sp>
        <p:nvSpPr>
          <p:cNvPr id="3" name="Объект 2"/>
          <p:cNvSpPr>
            <a:spLocks noGrp="1"/>
          </p:cNvSpPr>
          <p:nvPr>
            <p:ph idx="1"/>
          </p:nvPr>
        </p:nvSpPr>
        <p:spPr>
          <a:xfrm>
            <a:off x="533400" y="2336872"/>
            <a:ext cx="6887389" cy="4404495"/>
          </a:xfrm>
        </p:spPr>
        <p:txBody>
          <a:bodyPr/>
          <a:lstStyle/>
          <a:p>
            <a:r>
              <a:rPr lang="ru-RU" dirty="0">
                <a:solidFill>
                  <a:srgbClr val="00B0F0"/>
                </a:solidFill>
              </a:rPr>
              <a:t>Объединение «Канзаши»</a:t>
            </a:r>
          </a:p>
          <a:p>
            <a:pPr marL="0" indent="0">
              <a:buNone/>
            </a:pPr>
            <a:r>
              <a:rPr lang="ru-RU" sz="2000" dirty="0"/>
              <a:t>ДОПОЛНИТЕЛЬНАЯ ОБЩЕОБРАЗОВАТЕЛЬНАЯ</a:t>
            </a:r>
          </a:p>
          <a:p>
            <a:pPr marL="0" indent="0">
              <a:buNone/>
            </a:pPr>
            <a:r>
              <a:rPr lang="ru-RU" sz="2000" dirty="0"/>
              <a:t>ОБЩЕРАЗВИВАЮЩАЯ ПРОГРАММА</a:t>
            </a:r>
          </a:p>
          <a:p>
            <a:pPr marL="0" indent="0">
              <a:buNone/>
            </a:pPr>
            <a:r>
              <a:rPr lang="ru-RU" dirty="0"/>
              <a:t>Срок реализации: 2 года,</a:t>
            </a:r>
          </a:p>
          <a:p>
            <a:pPr marL="0" indent="0">
              <a:buNone/>
            </a:pPr>
            <a:r>
              <a:rPr lang="ru-RU" dirty="0"/>
              <a:t>Возраст детей: от 6 лет до 16лет.</a:t>
            </a:r>
          </a:p>
          <a:p>
            <a:pPr marL="0" indent="0">
              <a:buNone/>
            </a:pPr>
            <a:r>
              <a:rPr lang="ru-RU" dirty="0"/>
              <a:t>Направленность: художественная</a:t>
            </a:r>
          </a:p>
          <a:p>
            <a:pPr marL="0" indent="0">
              <a:buNone/>
            </a:pPr>
            <a:r>
              <a:rPr lang="ru-RU" dirty="0"/>
              <a:t>Вид программы: модифицированная</a:t>
            </a:r>
          </a:p>
          <a:p>
            <a:pPr marL="0" indent="0">
              <a:buNone/>
            </a:pPr>
            <a:endParaRPr lang="ru-RU" dirty="0"/>
          </a:p>
          <a:p>
            <a:pPr marL="0" indent="0">
              <a:buNone/>
            </a:pPr>
            <a:endParaRPr lang="ru-RU" dirty="0"/>
          </a:p>
          <a:p>
            <a:pPr marL="0" indent="0">
              <a:buNone/>
            </a:pPr>
            <a:endParaRPr lang="ru-RU" dirty="0"/>
          </a:p>
          <a:p>
            <a:endParaRPr lang="ru-RU" dirty="0"/>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t="24210" r="13658"/>
          <a:stretch/>
        </p:blipFill>
        <p:spPr>
          <a:xfrm>
            <a:off x="5724128" y="5229200"/>
            <a:ext cx="2592287" cy="1512167"/>
          </a:xfrm>
          <a:prstGeom prst="rect">
            <a:avLst/>
          </a:prstGeom>
        </p:spPr>
      </p:pic>
    </p:spTree>
    <p:extLst>
      <p:ext uri="{BB962C8B-B14F-4D97-AF65-F5344CB8AC3E}">
        <p14:creationId xmlns:p14="http://schemas.microsoft.com/office/powerpoint/2010/main" val="279587699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a:t> </a:t>
            </a:r>
            <a:r>
              <a:rPr lang="ru-RU" sz="2200" dirty="0">
                <a:solidFill>
                  <a:schemeClr val="bg1"/>
                </a:solidFill>
              </a:rPr>
              <a:t>Основной целью моей работы </a:t>
            </a:r>
            <a:r>
              <a:rPr lang="ru-RU" sz="2200" dirty="0"/>
              <a:t>является обучение детей осмысленному восприятию окружающей действительности через творчество, обогащая их внутренний мир .</a:t>
            </a:r>
            <a:br>
              <a:rPr lang="ru-RU" sz="2200" dirty="0"/>
            </a:br>
            <a:r>
              <a:rPr lang="ru-RU" sz="2200" dirty="0">
                <a:solidFill>
                  <a:schemeClr val="bg1"/>
                </a:solidFill>
              </a:rPr>
              <a:t> Основными задачами</a:t>
            </a:r>
            <a:r>
              <a:rPr lang="ru-RU" sz="2200" dirty="0"/>
              <a:t>:</a:t>
            </a:r>
            <a:br>
              <a:rPr lang="ru-RU" sz="2200" dirty="0"/>
            </a:br>
            <a:r>
              <a:rPr lang="ru-RU" sz="2200" dirty="0"/>
              <a:t>• развивать у детей художественный вкус и творческий потенциал; </a:t>
            </a:r>
            <a:br>
              <a:rPr lang="ru-RU" sz="2200" dirty="0"/>
            </a:br>
            <a:r>
              <a:rPr lang="ru-RU" sz="2200" dirty="0"/>
              <a:t>• развивать образное мышления и воображение; </a:t>
            </a:r>
            <a:br>
              <a:rPr lang="ru-RU" sz="2200" dirty="0"/>
            </a:br>
            <a:r>
              <a:rPr lang="ru-RU" sz="2200" dirty="0"/>
              <a:t>• воспитывать уважения к труду; </a:t>
            </a:r>
            <a:br>
              <a:rPr lang="ru-RU" sz="2200" dirty="0"/>
            </a:br>
            <a:r>
              <a:rPr lang="ru-RU" sz="2200" dirty="0"/>
              <a:t>• формировать чувства коллективизма; </a:t>
            </a:r>
            <a:br>
              <a:rPr lang="ru-RU" sz="2200" dirty="0"/>
            </a:br>
            <a:r>
              <a:rPr lang="ru-RU" sz="2200" dirty="0"/>
              <a:t>• воспитывать аккуратности;  </a:t>
            </a:r>
            <a:br>
              <a:rPr lang="ru-RU" sz="2200" dirty="0"/>
            </a:br>
            <a:r>
              <a:rPr lang="ru-RU" sz="2200" dirty="0"/>
              <a:t>• формировать упорства в достижении желаемого результата.</a:t>
            </a:r>
            <a:br>
              <a:rPr lang="ru-RU" sz="2200" dirty="0"/>
            </a:br>
            <a:br>
              <a:rPr lang="ru-RU" sz="2200" dirty="0"/>
            </a:br>
            <a:br>
              <a:rPr lang="ru-RU" sz="2200" dirty="0"/>
            </a:br>
            <a:endParaRPr lang="ru-RU" sz="2200"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83968" y="3745798"/>
            <a:ext cx="3528392" cy="3030847"/>
          </a:xfrm>
          <a:prstGeom prst="rect">
            <a:avLst/>
          </a:prstGeom>
        </p:spPr>
      </p:pic>
    </p:spTree>
    <p:extLst>
      <p:ext uri="{BB962C8B-B14F-4D97-AF65-F5344CB8AC3E}">
        <p14:creationId xmlns:p14="http://schemas.microsoft.com/office/powerpoint/2010/main" val="285198180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1638" y="753228"/>
            <a:ext cx="7208713" cy="1080938"/>
          </a:xfrm>
        </p:spPr>
        <p:txBody>
          <a:bodyPr>
            <a:normAutofit/>
          </a:bodyPr>
          <a:lstStyle/>
          <a:p>
            <a:r>
              <a:rPr lang="ru-RU" sz="3200" i="1" dirty="0"/>
              <a:t>УСЛОВИЯ ФОРМИРОВАНИЯ ОПЫТА</a:t>
            </a:r>
          </a:p>
        </p:txBody>
      </p:sp>
      <p:sp>
        <p:nvSpPr>
          <p:cNvPr id="3" name="Объект 2"/>
          <p:cNvSpPr>
            <a:spLocks noGrp="1"/>
          </p:cNvSpPr>
          <p:nvPr>
            <p:ph idx="1"/>
          </p:nvPr>
        </p:nvSpPr>
        <p:spPr>
          <a:xfrm>
            <a:off x="533400" y="2336873"/>
            <a:ext cx="8287072" cy="3599316"/>
          </a:xfrm>
        </p:spPr>
        <p:txBody>
          <a:bodyPr/>
          <a:lstStyle/>
          <a:p>
            <a:r>
              <a:rPr lang="ru-RU" dirty="0"/>
              <a:t>занятие в творческих коллективах в юношеские годы</a:t>
            </a:r>
          </a:p>
          <a:p>
            <a:r>
              <a:rPr lang="ru-RU" dirty="0"/>
              <a:t>изучение педагогики и психологии в колледже</a:t>
            </a:r>
          </a:p>
          <a:p>
            <a:r>
              <a:rPr lang="ru-RU" dirty="0"/>
              <a:t>изучение нормативно-правовой документации, методической литературы и предметной периодической печати</a:t>
            </a:r>
          </a:p>
          <a:p>
            <a:r>
              <a:rPr lang="ru-RU" dirty="0"/>
              <a:t>анализ собственной педагогической деятельности, апробация программы</a:t>
            </a:r>
          </a:p>
          <a:p>
            <a:r>
              <a:rPr lang="ru-RU" dirty="0"/>
              <a:t>создание и руководство объединением «Канзаши»</a:t>
            </a:r>
          </a:p>
          <a:p>
            <a:endParaRPr lang="ru-RU" dirty="0"/>
          </a:p>
          <a:p>
            <a:endParaRPr lang="ru-RU" dirty="0"/>
          </a:p>
        </p:txBody>
      </p:sp>
    </p:spTree>
    <p:extLst>
      <p:ext uri="{BB962C8B-B14F-4D97-AF65-F5344CB8AC3E}">
        <p14:creationId xmlns:p14="http://schemas.microsoft.com/office/powerpoint/2010/main" val="32140866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i="1" dirty="0"/>
              <a:t>Теоретическая интерпретация опыта</a:t>
            </a:r>
          </a:p>
        </p:txBody>
      </p:sp>
      <p:sp>
        <p:nvSpPr>
          <p:cNvPr id="3" name="Объект 2"/>
          <p:cNvSpPr>
            <a:spLocks noGrp="1"/>
          </p:cNvSpPr>
          <p:nvPr>
            <p:ph idx="1"/>
          </p:nvPr>
        </p:nvSpPr>
        <p:spPr>
          <a:xfrm>
            <a:off x="533400" y="2132856"/>
            <a:ext cx="6887389" cy="3888431"/>
          </a:xfrm>
        </p:spPr>
        <p:txBody>
          <a:bodyPr>
            <a:normAutofit fontScale="77500" lnSpcReduction="20000"/>
          </a:bodyPr>
          <a:lstStyle/>
          <a:p>
            <a:pPr marL="0" indent="0" algn="just">
              <a:buNone/>
            </a:pPr>
            <a:r>
              <a:rPr lang="ru-RU" dirty="0"/>
              <a:t>   Актуальность данной программы заключается, в практической значимости применения умений и знаний в жизни. </a:t>
            </a:r>
          </a:p>
          <a:p>
            <a:pPr marL="0" indent="0" algn="just">
              <a:buNone/>
            </a:pPr>
            <a:r>
              <a:rPr lang="ru-RU" dirty="0"/>
              <a:t>    Рукоделие – вид искусства, имеющий многовековую историю и получивший сегодня поистине массовое распространение. Овладение его навыками для одних – удовлетворение художественных, эстетических потребностей, для других – приобретение профессии, серьёзное подспорье в семейном бюджете. Современная мода предполагает отделку одежды вышивкой,  атласными лентами. Это делает вещи более выразительными, а их владельцам позволяет создавать свой индивидуальный стиль. Занятия рукоделием привлекают детей результатами труда. Сколько радости получают обучающиеся, когда они своими руками сделают красивую поделку. Не меньше удовольствия доставляет изготовление подарков для родителей и друзей к праздникам. </a:t>
            </a:r>
          </a:p>
          <a:p>
            <a:pPr marL="0" indent="0">
              <a:buNone/>
            </a:pPr>
            <a:endParaRPr lang="ru-RU" dirty="0"/>
          </a:p>
        </p:txBody>
      </p:sp>
    </p:spTree>
    <p:extLst>
      <p:ext uri="{BB962C8B-B14F-4D97-AF65-F5344CB8AC3E}">
        <p14:creationId xmlns:p14="http://schemas.microsoft.com/office/powerpoint/2010/main" val="2740092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0242" y="548681"/>
            <a:ext cx="8238222" cy="1800200"/>
          </a:xfrm>
        </p:spPr>
        <p:txBody>
          <a:bodyPr/>
          <a:lstStyle/>
          <a:p>
            <a:pPr algn="ctr"/>
            <a:r>
              <a:rPr lang="ru-RU" i="1" dirty="0"/>
              <a:t>Теоретическая интерпретация </a:t>
            </a:r>
            <a:r>
              <a:rPr lang="ru-RU" sz="4400" i="1" dirty="0"/>
              <a:t>опыта</a:t>
            </a:r>
          </a:p>
        </p:txBody>
      </p:sp>
      <p:sp>
        <p:nvSpPr>
          <p:cNvPr id="3" name="Подзаголовок 2"/>
          <p:cNvSpPr>
            <a:spLocks noGrp="1"/>
          </p:cNvSpPr>
          <p:nvPr>
            <p:ph type="subTitle" idx="1"/>
          </p:nvPr>
        </p:nvSpPr>
        <p:spPr>
          <a:xfrm>
            <a:off x="510241" y="3717032"/>
            <a:ext cx="8238223" cy="2808312"/>
          </a:xfrm>
        </p:spPr>
        <p:txBody>
          <a:bodyPr>
            <a:normAutofit/>
          </a:bodyPr>
          <a:lstStyle/>
          <a:p>
            <a:pPr algn="ctr"/>
            <a:r>
              <a:rPr lang="ru-RU" sz="2400" b="1" dirty="0">
                <a:solidFill>
                  <a:schemeClr val="accent2">
                    <a:lumMod val="75000"/>
                  </a:schemeClr>
                </a:solidFill>
              </a:rPr>
              <a:t>Практическая значимость</a:t>
            </a:r>
          </a:p>
          <a:p>
            <a:pPr algn="ctr"/>
            <a:r>
              <a:rPr lang="ru-RU" sz="2400" dirty="0"/>
              <a:t>Декоративно - прикладное творчество даёт возможность раскрыть внутренний мир ребёнка, проявить и реализовать свои творческие способности, развивать мелкую моторику рук, воображение, фантазию, внимание.</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6372200" y="1844824"/>
            <a:ext cx="1512168" cy="2232248"/>
          </a:xfrm>
          <a:prstGeom prst="rect">
            <a:avLst/>
          </a:prstGeom>
        </p:spPr>
      </p:pic>
    </p:spTree>
    <p:extLst>
      <p:ext uri="{BB962C8B-B14F-4D97-AF65-F5344CB8AC3E}">
        <p14:creationId xmlns:p14="http://schemas.microsoft.com/office/powerpoint/2010/main" val="41865113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sz="quarter" idx="4"/>
          </p:nvPr>
        </p:nvPicPr>
        <p:blipFill>
          <a:blip r:embed="rId2" cstate="email">
            <a:extLst>
              <a:ext uri="{28A0092B-C50C-407E-A947-70E740481C1C}">
                <a14:useLocalDpi xmlns:a14="http://schemas.microsoft.com/office/drawing/2010/main"/>
              </a:ext>
            </a:extLst>
          </a:blip>
          <a:stretch>
            <a:fillRect/>
          </a:stretch>
        </p:blipFill>
        <p:spPr>
          <a:xfrm>
            <a:off x="2612274" y="4437112"/>
            <a:ext cx="5344102" cy="2420888"/>
          </a:xfrm>
        </p:spPr>
      </p:pic>
      <p:sp>
        <p:nvSpPr>
          <p:cNvPr id="2" name="Заголовок 1"/>
          <p:cNvSpPr>
            <a:spLocks noGrp="1"/>
          </p:cNvSpPr>
          <p:nvPr>
            <p:ph type="title"/>
          </p:nvPr>
        </p:nvSpPr>
        <p:spPr/>
        <p:txBody>
          <a:bodyPr/>
          <a:lstStyle/>
          <a:p>
            <a:pPr algn="ctr"/>
            <a:r>
              <a:rPr lang="ru-RU" i="1" dirty="0"/>
              <a:t>Теоретическая интерпретация опыта</a:t>
            </a:r>
          </a:p>
        </p:txBody>
      </p:sp>
      <p:sp>
        <p:nvSpPr>
          <p:cNvPr id="3" name="Текст 2"/>
          <p:cNvSpPr>
            <a:spLocks noGrp="1"/>
          </p:cNvSpPr>
          <p:nvPr>
            <p:ph type="body" idx="1"/>
          </p:nvPr>
        </p:nvSpPr>
        <p:spPr>
          <a:xfrm>
            <a:off x="646313" y="1976284"/>
            <a:ext cx="6667185" cy="693135"/>
          </a:xfrm>
        </p:spPr>
        <p:txBody>
          <a:bodyPr>
            <a:normAutofit/>
          </a:bodyPr>
          <a:lstStyle/>
          <a:p>
            <a:r>
              <a:rPr lang="ru-RU" sz="3200" dirty="0">
                <a:solidFill>
                  <a:schemeClr val="accent3">
                    <a:lumMod val="75000"/>
                  </a:schemeClr>
                </a:solidFill>
              </a:rPr>
              <a:t>Новизна опыта</a:t>
            </a:r>
          </a:p>
        </p:txBody>
      </p:sp>
      <p:sp>
        <p:nvSpPr>
          <p:cNvPr id="4" name="Объект 3"/>
          <p:cNvSpPr>
            <a:spLocks noGrp="1"/>
          </p:cNvSpPr>
          <p:nvPr>
            <p:ph sz="half" idx="2"/>
          </p:nvPr>
        </p:nvSpPr>
        <p:spPr>
          <a:xfrm>
            <a:off x="531638" y="2669419"/>
            <a:ext cx="7568754" cy="1766633"/>
          </a:xfrm>
        </p:spPr>
        <p:txBody>
          <a:bodyPr>
            <a:normAutofit fontScale="92500" lnSpcReduction="20000"/>
          </a:bodyPr>
          <a:lstStyle/>
          <a:p>
            <a:pPr algn="just"/>
            <a:r>
              <a:rPr lang="ru-RU" dirty="0"/>
              <a:t>Новизна данной программы заключается в вариативности использования основных элементов канзаши, выполненных в различных техниках: острые и округлые лепестки, однослойные и многослойные и т.д.; в возможности для объектов творчества относительно доступного материала и разнообразии объектов для воспроизведения. </a:t>
            </a:r>
          </a:p>
        </p:txBody>
      </p:sp>
    </p:spTree>
    <p:extLst>
      <p:ext uri="{BB962C8B-B14F-4D97-AF65-F5344CB8AC3E}">
        <p14:creationId xmlns:p14="http://schemas.microsoft.com/office/powerpoint/2010/main" val="109380388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692696"/>
            <a:ext cx="6896534" cy="1307620"/>
          </a:xfrm>
        </p:spPr>
        <p:txBody>
          <a:bodyPr>
            <a:normAutofit/>
          </a:bodyPr>
          <a:lstStyle/>
          <a:p>
            <a:pPr algn="ctr"/>
            <a:r>
              <a:rPr lang="ru-RU" sz="3200" i="1" dirty="0"/>
              <a:t>Теоретическая </a:t>
            </a:r>
            <a:br>
              <a:rPr lang="ru-RU" sz="3200" i="1" dirty="0"/>
            </a:br>
            <a:r>
              <a:rPr lang="ru-RU" sz="3200" i="1" dirty="0"/>
              <a:t>интерпретация опыта</a:t>
            </a:r>
          </a:p>
        </p:txBody>
      </p:sp>
      <p:sp>
        <p:nvSpPr>
          <p:cNvPr id="3" name="Объект 2"/>
          <p:cNvSpPr>
            <a:spLocks noGrp="1"/>
          </p:cNvSpPr>
          <p:nvPr>
            <p:ph idx="1"/>
          </p:nvPr>
        </p:nvSpPr>
        <p:spPr>
          <a:xfrm>
            <a:off x="533400" y="2336872"/>
            <a:ext cx="7566992" cy="4116463"/>
          </a:xfrm>
        </p:spPr>
        <p:txBody>
          <a:bodyPr/>
          <a:lstStyle/>
          <a:p>
            <a:pPr marL="0" indent="0">
              <a:buNone/>
            </a:pPr>
            <a:r>
              <a:rPr lang="ru-RU" dirty="0">
                <a:solidFill>
                  <a:srgbClr val="FF0000"/>
                </a:solidFill>
              </a:rPr>
              <a:t>     Трудоёмкость опыта</a:t>
            </a:r>
          </a:p>
          <a:p>
            <a:pPr algn="just">
              <a:buFontTx/>
              <a:buChar char="-"/>
            </a:pPr>
            <a:r>
              <a:rPr lang="ru-RU" sz="2000" dirty="0">
                <a:solidFill>
                  <a:schemeClr val="bg1"/>
                </a:solidFill>
              </a:rPr>
              <a:t>постоянное изучение педагогической литературы;</a:t>
            </a:r>
          </a:p>
          <a:p>
            <a:pPr algn="just">
              <a:buFontTx/>
              <a:buChar char="-"/>
            </a:pPr>
            <a:r>
              <a:rPr lang="ru-RU" sz="2000" dirty="0">
                <a:solidFill>
                  <a:schemeClr val="bg1"/>
                </a:solidFill>
              </a:rPr>
              <a:t>разработка и апробирование дидактических игр развивающей направленности для разных возрастов;</a:t>
            </a:r>
          </a:p>
          <a:p>
            <a:pPr algn="just">
              <a:buFontTx/>
              <a:buChar char="-"/>
            </a:pPr>
            <a:r>
              <a:rPr lang="ru-RU" sz="2000" dirty="0">
                <a:solidFill>
                  <a:schemeClr val="bg1"/>
                </a:solidFill>
              </a:rPr>
              <a:t>подборка и разработка наглядного и дидактического материала;</a:t>
            </a:r>
          </a:p>
          <a:p>
            <a:pPr algn="just">
              <a:buFontTx/>
              <a:buChar char="-"/>
            </a:pPr>
            <a:r>
              <a:rPr lang="ru-RU" sz="2000" dirty="0">
                <a:solidFill>
                  <a:schemeClr val="bg1"/>
                </a:solidFill>
              </a:rPr>
              <a:t>подбор видео и аудио материалов для занятий;</a:t>
            </a:r>
          </a:p>
          <a:p>
            <a:pPr algn="just">
              <a:buFontTx/>
              <a:buChar char="-"/>
            </a:pPr>
            <a:r>
              <a:rPr lang="ru-RU" sz="2000" dirty="0">
                <a:solidFill>
                  <a:schemeClr val="bg1"/>
                </a:solidFill>
              </a:rPr>
              <a:t>установления тесного контакта с родителями;</a:t>
            </a:r>
          </a:p>
          <a:p>
            <a:pPr algn="just">
              <a:buFontTx/>
              <a:buChar char="-"/>
            </a:pPr>
            <a:r>
              <a:rPr lang="ru-RU" sz="2000" dirty="0">
                <a:solidFill>
                  <a:schemeClr val="bg1"/>
                </a:solidFill>
              </a:rPr>
              <a:t>установление сотрудничества с муниципальными общеобразовательными учреждениями.</a:t>
            </a:r>
          </a:p>
          <a:p>
            <a:pPr algn="just">
              <a:buFontTx/>
              <a:buChar char="-"/>
            </a:pPr>
            <a:endParaRPr lang="ru-RU" sz="2000" dirty="0">
              <a:solidFill>
                <a:schemeClr val="bg1"/>
              </a:solidFill>
            </a:endParaRPr>
          </a:p>
          <a:p>
            <a:pPr>
              <a:buFontTx/>
              <a:buChar char="-"/>
            </a:pPr>
            <a:endParaRPr lang="ru-RU" dirty="0">
              <a:solidFill>
                <a:schemeClr val="bg1"/>
              </a:solidFill>
            </a:endParaRPr>
          </a:p>
        </p:txBody>
      </p:sp>
    </p:spTree>
    <p:extLst>
      <p:ext uri="{BB962C8B-B14F-4D97-AF65-F5344CB8AC3E}">
        <p14:creationId xmlns:p14="http://schemas.microsoft.com/office/powerpoint/2010/main" val="20808560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theme1.xml><?xml version="1.0" encoding="utf-8"?>
<a:theme xmlns:a="http://schemas.openxmlformats.org/drawingml/2006/main" name="Берлин">
  <a:themeElements>
    <a:clrScheme name="Берлин">
      <a:dk1>
        <a:sysClr val="windowText" lastClr="000000"/>
      </a:dk1>
      <a:lt1>
        <a:sysClr val="window" lastClr="FFFFFF"/>
      </a:lt1>
      <a:dk2>
        <a:srgbClr val="8D4585"/>
      </a:dk2>
      <a:lt2>
        <a:srgbClr val="E7E6E6"/>
      </a:lt2>
      <a:accent1>
        <a:srgbClr val="F35AE6"/>
      </a:accent1>
      <a:accent2>
        <a:srgbClr val="FC5283"/>
      </a:accent2>
      <a:accent3>
        <a:srgbClr val="F67C64"/>
      </a:accent3>
      <a:accent4>
        <a:srgbClr val="F89F65"/>
      </a:accent4>
      <a:accent5>
        <a:srgbClr val="55C6BA"/>
      </a:accent5>
      <a:accent6>
        <a:srgbClr val="84A3FD"/>
      </a:accent6>
      <a:hlink>
        <a:srgbClr val="6ED4F6"/>
      </a:hlink>
      <a:folHlink>
        <a:srgbClr val="9FECFC"/>
      </a:folHlink>
    </a:clrScheme>
    <a:fontScheme name="Берлин">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Берлин">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106000"/>
                <a:satMod val="220000"/>
                <a:lumMod val="140000"/>
              </a:schemeClr>
            </a:gs>
            <a:gs pos="50000">
              <a:schemeClr val="phClr">
                <a:shade val="100000"/>
                <a:hueMod val="100000"/>
                <a:satMod val="110000"/>
                <a:lumMod val="130000"/>
              </a:schemeClr>
            </a:gs>
            <a:gs pos="100000">
              <a:schemeClr val="phClr">
                <a:shade val="69000"/>
                <a:hueMod val="88000"/>
                <a:satMod val="16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7D30EEFE-7128-4DE5-8A0D-8D4EF32CB0A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TM04033917[[fn=Берлин]]</Template>
  <TotalTime>621</TotalTime>
  <Words>605</Words>
  <Application>Microsoft Office PowerPoint</Application>
  <PresentationFormat>Экран (4:3)</PresentationFormat>
  <Paragraphs>84</Paragraphs>
  <Slides>19</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Arial</vt:lpstr>
      <vt:lpstr>Calibri</vt:lpstr>
      <vt:lpstr>Trebuchet MS</vt:lpstr>
      <vt:lpstr>Берлин</vt:lpstr>
      <vt:lpstr>Педагогический опыт работы</vt:lpstr>
      <vt:lpstr>Сведения об авторе</vt:lpstr>
      <vt:lpstr>Моя деятельность.</vt:lpstr>
      <vt:lpstr> Основной целью моей работы является обучение детей осмысленному восприятию окружающей действительности через творчество, обогащая их внутренний мир .  Основными задачами: • развивать у детей художественный вкус и творческий потенциал;  • развивать образное мышления и воображение;  • воспитывать уважения к труду;  • формировать чувства коллективизма;  • воспитывать аккуратности;   • формировать упорства в достижении желаемого результата.   </vt:lpstr>
      <vt:lpstr>УСЛОВИЯ ФОРМИРОВАНИЯ ОПЫТА</vt:lpstr>
      <vt:lpstr>Теоретическая интерпретация опыта</vt:lpstr>
      <vt:lpstr>Теоретическая интерпретация опыта</vt:lpstr>
      <vt:lpstr>Теоретическая интерпретация опыта</vt:lpstr>
      <vt:lpstr>Теоретическая  интерпретация опыта</vt:lpstr>
      <vt:lpstr>Содержание опыта</vt:lpstr>
      <vt:lpstr>«Через творчество - к жизненной миссии»      Канзаши – это оригинальные украшения для волос, пришедшие к нам от миниатюрных японок. История украшения уходит в прошлое японской моды примерно на четыре века назад. Именно в то время японки отдавали предпочтение сложным прическам, сооружая их с помощью эффектно оформленных шпилек, гребней и т.д. </vt:lpstr>
      <vt:lpstr>Содержание опыта</vt:lpstr>
      <vt:lpstr>Содержание опыта</vt:lpstr>
      <vt:lpstr>Содержание опыта</vt:lpstr>
      <vt:lpstr>Содержание опыта</vt:lpstr>
      <vt:lpstr>Наши результаты</vt:lpstr>
      <vt:lpstr>Наши результаты</vt:lpstr>
      <vt:lpstr>Наши результаты</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dc:creator>
  <cp:lastModifiedBy>user user</cp:lastModifiedBy>
  <cp:revision>45</cp:revision>
  <dcterms:created xsi:type="dcterms:W3CDTF">2016-11-10T13:05:41Z</dcterms:created>
  <dcterms:modified xsi:type="dcterms:W3CDTF">2016-12-03T11:32:48Z</dcterms:modified>
</cp:coreProperties>
</file>