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7" r:id="rId2"/>
    <p:sldId id="300" r:id="rId3"/>
    <p:sldId id="258" r:id="rId4"/>
    <p:sldId id="301" r:id="rId5"/>
    <p:sldId id="302" r:id="rId6"/>
    <p:sldId id="293" r:id="rId7"/>
    <p:sldId id="295" r:id="rId8"/>
    <p:sldId id="303" r:id="rId9"/>
    <p:sldId id="296" r:id="rId10"/>
    <p:sldId id="304" r:id="rId11"/>
    <p:sldId id="297" r:id="rId12"/>
    <p:sldId id="267" r:id="rId13"/>
    <p:sldId id="269" r:id="rId14"/>
    <p:sldId id="270" r:id="rId15"/>
    <p:sldId id="271" r:id="rId16"/>
    <p:sldId id="298" r:id="rId17"/>
    <p:sldId id="305" r:id="rId18"/>
    <p:sldId id="273" r:id="rId19"/>
    <p:sldId id="274" r:id="rId20"/>
    <p:sldId id="306" r:id="rId21"/>
    <p:sldId id="307" r:id="rId22"/>
    <p:sldId id="277" r:id="rId23"/>
    <p:sldId id="278" r:id="rId24"/>
    <p:sldId id="281" r:id="rId25"/>
    <p:sldId id="280" r:id="rId26"/>
    <p:sldId id="308" r:id="rId27"/>
  </p:sldIdLst>
  <p:sldSz cx="9144000" cy="6858000" type="screen4x3"/>
  <p:notesSz cx="6858000" cy="9144000"/>
  <p:embeddedFontLst>
    <p:embeddedFont>
      <p:font typeface="Wingdings 2" pitchFamily="18" charset="2"/>
      <p:regular r:id="rId28"/>
    </p:embeddedFont>
    <p:embeddedFont>
      <p:font typeface="Franklin Gothic Medium" pitchFamily="34" charset="0"/>
      <p:regular r:id="rId29"/>
      <p:italic r:id="rId30"/>
    </p:embeddedFont>
    <p:embeddedFont>
      <p:font typeface="Franklin Gothic Book" charset="0"/>
      <p:regular r:id="rId31"/>
      <p:italic r:id="rId3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00"/>
    <a:srgbClr val="000099"/>
    <a:srgbClr val="009900"/>
    <a:srgbClr val="008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597" autoAdjust="0"/>
    <p:restoredTop sz="94660"/>
  </p:normalViewPr>
  <p:slideViewPr>
    <p:cSldViewPr>
      <p:cViewPr>
        <p:scale>
          <a:sx n="75" d="100"/>
          <a:sy n="75" d="100"/>
        </p:scale>
        <p:origin x="-52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7861E-CC3F-45F7-A6F3-CF7AD359B487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1A6A6-3107-4EA7-9995-37D7E1DC2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3071-7F34-4F4C-B2B1-4E657F113C12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96B57-561C-4AA8-9B8A-22F98495F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1BA0C-AE79-4563-89AF-03A93144EEBE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47578-D5B2-4A3F-88D1-52B2EB489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543C8-6BD4-4FCA-A659-75BA47035C3D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90FB6-F48C-4369-983C-D336D3D05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E1FCD-77E8-4618-B6B8-36469662DC4B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0A2A4-D5EF-4F49-AED9-30D040593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A85C5-2E8A-49AC-AE79-D12A53C8BADF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D87E0-82AB-4D3E-AC3C-E99D53B98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1FC01-3BEE-410B-BA53-101788CAAC06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C1634-9B3F-4C9F-928C-89145FE24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E7C2C-7FE3-48CA-97AA-118B49AEFFFD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363C5-0CD3-4EBA-B9A1-CABFD8FDA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4EED5-BDD4-4816-8FA9-4D29CE0A7FE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14E2-040A-454A-9FB7-FF9695C32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0FAA6-2FF1-4913-B0D7-DBFA9EBF3F5B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A25BC-F4D5-417A-B7B3-07F581726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DEFDE-1E97-441D-87C2-F5E1C8F677F7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60EF-865D-471F-8395-249B039B4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083486-03DB-4714-AC86-EF26AE591CA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0E0B1B-5B85-44EB-97D4-7F067252E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0" r:id="rId4"/>
    <p:sldLayoutId id="2147483739" r:id="rId5"/>
    <p:sldLayoutId id="2147483731" r:id="rId6"/>
    <p:sldLayoutId id="2147483732" r:id="rId7"/>
    <p:sldLayoutId id="2147483740" r:id="rId8"/>
    <p:sldLayoutId id="2147483733" r:id="rId9"/>
    <p:sldLayoutId id="2147483734" r:id="rId10"/>
    <p:sldLayoutId id="21474837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0"/>
          <p:cNvSpPr>
            <a:spLocks noGrp="1"/>
          </p:cNvSpPr>
          <p:nvPr>
            <p:ph type="subTitle" idx="1"/>
          </p:nvPr>
        </p:nvSpPr>
        <p:spPr>
          <a:xfrm>
            <a:off x="0" y="1047750"/>
            <a:ext cx="9144000" cy="2511425"/>
          </a:xfrm>
        </p:spPr>
        <p:txBody>
          <a:bodyPr/>
          <a:lstStyle/>
          <a:p>
            <a:pPr marL="36513" algn="ctr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5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Первая </a:t>
            </a:r>
            <a:endParaRPr lang="en-US" sz="5400" b="1" smtClean="0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marL="36513" algn="ctr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5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печатная</a:t>
            </a:r>
            <a:r>
              <a:rPr lang="en-US" sz="5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 </a:t>
            </a:r>
            <a:r>
              <a:rPr lang="ru-RU" sz="5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книга </a:t>
            </a:r>
          </a:p>
          <a:p>
            <a:pPr marL="36513" algn="ctr" eaLnBrk="1" hangingPunct="1">
              <a:lnSpc>
                <a:spcPct val="95000"/>
              </a:lnSpc>
              <a:spcBef>
                <a:spcPct val="0"/>
              </a:spcBef>
            </a:pPr>
            <a:r>
              <a:rPr lang="ru-RU" sz="5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на</a:t>
            </a:r>
            <a:r>
              <a:rPr lang="en-US" sz="5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 </a:t>
            </a:r>
            <a:r>
              <a:rPr lang="ru-RU" sz="54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Руси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115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96988" cy="683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2" descr="Заставка_собак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5567363"/>
            <a:ext cx="3605212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2250" y="0"/>
            <a:ext cx="1296988" cy="683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Иван </a:t>
            </a:r>
            <a:r>
              <a:rPr lang="ru-RU" dirty="0" err="1" smtClean="0"/>
              <a:t>фёдоров</a:t>
            </a:r>
            <a:r>
              <a:rPr lang="ru-RU" dirty="0" smtClean="0"/>
              <a:t> (</a:t>
            </a:r>
            <a:r>
              <a:rPr lang="ru-RU" dirty="0" err="1" smtClean="0"/>
              <a:t>москвитин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6387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0092-230.jpg"/>
          <p:cNvPicPr>
            <a:picLocks noChangeAspect="1"/>
          </p:cNvPicPr>
          <p:nvPr/>
        </p:nvPicPr>
        <p:blipFill>
          <a:blip r:embed="rId3">
            <a:lum bright="10000" contrast="20000"/>
          </a:blip>
          <a:srcRect/>
          <a:stretch>
            <a:fillRect/>
          </a:stretch>
        </p:blipFill>
        <p:spPr bwMode="auto">
          <a:xfrm>
            <a:off x="638175" y="1500188"/>
            <a:ext cx="1719263" cy="2357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1628775"/>
            <a:ext cx="2338387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3143250" y="4797425"/>
            <a:ext cx="585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Издательский знак Острожской Библии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Иван </a:t>
            </a:r>
            <a:r>
              <a:rPr lang="ru-RU" dirty="0" err="1" smtClean="0"/>
              <a:t>фёдоров</a:t>
            </a:r>
            <a:r>
              <a:rPr lang="ru-RU" dirty="0" smtClean="0"/>
              <a:t> (</a:t>
            </a:r>
            <a:r>
              <a:rPr lang="ru-RU" dirty="0" err="1" smtClean="0"/>
              <a:t>москвитин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484438" y="1357313"/>
            <a:ext cx="4587875" cy="3500437"/>
          </a:xfrm>
        </p:spPr>
        <p:txBody>
          <a:bodyPr/>
          <a:lstStyle/>
          <a:p>
            <a:pPr>
              <a:buFont typeface="Wingdings" pitchFamily="2" charset="2"/>
              <a:buChar char="Ш"/>
            </a:pPr>
            <a:r>
              <a:rPr lang="ru-RU" sz="2200" smtClean="0">
                <a:latin typeface="Arial" charset="0"/>
              </a:rPr>
              <a:t>В начале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1583 г. диакон И. Фёдоров</a:t>
            </a:r>
            <a:r>
              <a:rPr lang="ru-RU" sz="2200" smtClean="0">
                <a:latin typeface="Arial" charset="0"/>
              </a:rPr>
              <a:t> вернулся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во Львов</a:t>
            </a:r>
            <a:r>
              <a:rPr lang="ru-RU" sz="2200" smtClean="0">
                <a:latin typeface="Arial" charset="0"/>
              </a:rPr>
              <a:t>, где начал устраивать новую «друкарню» (типографию).</a:t>
            </a:r>
          </a:p>
          <a:p>
            <a:pPr>
              <a:buFont typeface="Wingdings" pitchFamily="2" charset="2"/>
              <a:buChar char="Ш"/>
            </a:pPr>
            <a:r>
              <a:rPr lang="ru-RU" sz="2200" smtClean="0">
                <a:latin typeface="Arial" charset="0"/>
              </a:rPr>
              <a:t>Умер 5  декабря 1583 г. </a:t>
            </a:r>
          </a:p>
          <a:p>
            <a:pPr>
              <a:buFont typeface="Wingdings" pitchFamily="2" charset="2"/>
              <a:buChar char="Ш"/>
            </a:pPr>
            <a:r>
              <a:rPr lang="ru-RU" sz="2200" smtClean="0">
                <a:latin typeface="Arial" charset="0"/>
              </a:rPr>
              <a:t>Первопечатника похоронили в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Свято-Онуфриевском монастыре в г. Львове.</a:t>
            </a:r>
          </a:p>
          <a:p>
            <a:pPr>
              <a:buFont typeface="Wingdings" pitchFamily="2" charset="2"/>
              <a:buChar char="Ш"/>
            </a:pPr>
            <a:r>
              <a:rPr lang="ru-RU" sz="2200" smtClean="0">
                <a:latin typeface="Arial" charset="0"/>
              </a:rPr>
              <a:t>Работы по созданию типографии продолжились после его смерти.</a:t>
            </a:r>
          </a:p>
          <a:p>
            <a:pPr eaLnBrk="1" hangingPunct="1">
              <a:buFont typeface="Wingdings" pitchFamily="2" charset="2"/>
              <a:buChar char="Ш"/>
            </a:pPr>
            <a:endParaRPr lang="ru-RU" sz="2200" smtClean="0">
              <a:latin typeface="Arial" charset="0"/>
              <a:cs typeface="Times New Roman" pitchFamily="18" charset="0"/>
            </a:endParaRPr>
          </a:p>
        </p:txBody>
      </p:sp>
      <p:pic>
        <p:nvPicPr>
          <p:cNvPr id="17412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557338"/>
            <a:ext cx="2262188" cy="3600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4" name="Picture 9" descr="ph_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19925" y="1268413"/>
            <a:ext cx="18954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Москва, печатный двор</a:t>
            </a:r>
            <a:endParaRPr lang="ru-RU" dirty="0"/>
          </a:p>
        </p:txBody>
      </p:sp>
      <p:pic>
        <p:nvPicPr>
          <p:cNvPr id="19459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000750" y="1285875"/>
            <a:ext cx="26606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9" name="Рисунок 8" descr="pech_dvor1.t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1357313"/>
            <a:ext cx="4143375" cy="381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3429000"/>
            <a:ext cx="2786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Москва, печатный двор</a:t>
            </a:r>
            <a:endParaRPr lang="ru-RU" dirty="0"/>
          </a:p>
        </p:txBody>
      </p:sp>
      <p:pic>
        <p:nvPicPr>
          <p:cNvPr id="21507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4500" y="1377950"/>
            <a:ext cx="3994150" cy="319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88" y="1357313"/>
            <a:ext cx="2517775" cy="335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57188" y="4786313"/>
            <a:ext cx="4572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hlink"/>
                </a:solidFill>
              </a:rPr>
              <a:t>Внутренний вид печатного двора</a:t>
            </a:r>
            <a:r>
              <a:rPr lang="ru-RU" sz="2200">
                <a:solidFill>
                  <a:srgbClr val="003300"/>
                </a:solidFill>
              </a:rPr>
              <a:t> 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929313" y="4857750"/>
            <a:ext cx="2786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Вид на Китай-город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  <p:bldP spid="256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Создание первой печатной книги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63" y="1285875"/>
            <a:ext cx="5500687" cy="373221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Первая печатная книга в России (с указанием выходных данных) создана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Иваном Фёдоровым в 1563-1564 </a:t>
            </a: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годах (при царе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Иване Васильевиче Грозном</a:t>
            </a: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).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До этого на Руси известны только анонимные издания без указания, где и кем</a:t>
            </a:r>
            <a:r>
              <a:rPr lang="en-US" sz="2200" smtClean="0">
                <a:solidFill>
                  <a:srgbClr val="7C4B3B"/>
                </a:solidFill>
                <a:latin typeface="Arial" charset="0"/>
              </a:rPr>
              <a:t> </a:t>
            </a: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они печатались.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Известно шесть анонимных московских изданий.</a:t>
            </a:r>
          </a:p>
          <a:p>
            <a:pPr eaLnBrk="1" hangingPunct="1"/>
            <a:endParaRPr lang="ru-RU" smtClean="0">
              <a:latin typeface="Arial" charset="0"/>
            </a:endParaRPr>
          </a:p>
        </p:txBody>
      </p:sp>
      <p:pic>
        <p:nvPicPr>
          <p:cNvPr id="22532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1341438"/>
            <a:ext cx="2597150" cy="371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57188" y="5143500"/>
            <a:ext cx="3500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chemeClr val="hlink"/>
                </a:solidFill>
              </a:rPr>
              <a:t>Первый печатный станок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вопрос</a:t>
            </a:r>
            <a:endParaRPr lang="ru-RU" dirty="0"/>
          </a:p>
        </p:txBody>
      </p:sp>
      <p:pic>
        <p:nvPicPr>
          <p:cNvPr id="23555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850" y="1773238"/>
            <a:ext cx="4786313" cy="15128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Какая книга </a:t>
            </a:r>
            <a:br>
              <a:rPr lang="ru-RU" sz="2200" b="1" smtClean="0">
                <a:solidFill>
                  <a:srgbClr val="C00000"/>
                </a:solidFill>
                <a:latin typeface="Arial" charset="0"/>
              </a:rPr>
            </a:b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была напечатана первой? 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549275"/>
            <a:ext cx="3208337" cy="226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068638"/>
            <a:ext cx="3743325" cy="2058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559" name="Rectangle 8"/>
          <p:cNvSpPr>
            <a:spLocks noChangeArrowheads="1"/>
          </p:cNvSpPr>
          <p:nvPr/>
        </p:nvSpPr>
        <p:spPr bwMode="auto">
          <a:xfrm>
            <a:off x="4643438" y="3860800"/>
            <a:ext cx="4032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2200" b="1">
                <a:solidFill>
                  <a:schemeClr val="tx2"/>
                </a:solidFill>
              </a:rPr>
              <a:t>«</a:t>
            </a:r>
            <a:r>
              <a:rPr lang="ru-RU" sz="2200">
                <a:solidFill>
                  <a:srgbClr val="523227"/>
                </a:solidFill>
              </a:rPr>
              <a:t>Деяния Святых Апостолов» или </a:t>
            </a:r>
            <a:r>
              <a:rPr lang="ru-RU" sz="2200">
                <a:solidFill>
                  <a:schemeClr val="hlink"/>
                </a:solidFill>
              </a:rPr>
              <a:t>«</a:t>
            </a:r>
            <a:r>
              <a:rPr lang="ru-RU" sz="2200" b="1">
                <a:solidFill>
                  <a:srgbClr val="C00000"/>
                </a:solidFill>
              </a:rPr>
              <a:t>Апостол»</a:t>
            </a:r>
            <a:r>
              <a:rPr lang="ru-RU" sz="2200">
                <a:solidFill>
                  <a:srgbClr val="523227"/>
                </a:solidFill>
              </a:rPr>
              <a:t>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24579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2843213" y="1557338"/>
            <a:ext cx="6134100" cy="387191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Апо́стол</a:t>
            </a: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» — богослужебная книга, вместе с 4 Евангелиями и Апокалипсисом являющаяся частью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Нового Завета</a:t>
            </a: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, в свою очередь входящего в свод Библии.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Состоит из 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Деяний</a:t>
            </a: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» и 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</a:rPr>
              <a:t>Посланий</a:t>
            </a:r>
            <a:r>
              <a:rPr lang="ru-RU" sz="2200" smtClean="0">
                <a:solidFill>
                  <a:srgbClr val="7C4B3B"/>
                </a:solidFill>
                <a:latin typeface="Arial" charset="0"/>
              </a:rPr>
              <a:t>»  апостолов</a:t>
            </a:r>
          </a:p>
          <a:p>
            <a:pPr lvl="1" indent="247650" eaLnBrk="1" hangingPunct="1">
              <a:buFont typeface="Wingdings" pitchFamily="2" charset="2"/>
              <a:buChar char="Ø"/>
            </a:pPr>
            <a:r>
              <a:rPr lang="ru-RU" sz="1800" b="1" smtClean="0">
                <a:solidFill>
                  <a:schemeClr val="hlink"/>
                </a:solidFill>
                <a:latin typeface="Arial" charset="0"/>
              </a:rPr>
              <a:t>Иакова</a:t>
            </a:r>
            <a:r>
              <a:rPr lang="ru-RU" sz="1800" smtClean="0">
                <a:solidFill>
                  <a:srgbClr val="7C4B3B"/>
                </a:solidFill>
                <a:latin typeface="Arial" charset="0"/>
              </a:rPr>
              <a:t>,</a:t>
            </a:r>
          </a:p>
          <a:p>
            <a:pPr lvl="1" indent="247650" eaLnBrk="1" hangingPunct="1">
              <a:buFont typeface="Wingdings" pitchFamily="2" charset="2"/>
              <a:buChar char="Ø"/>
            </a:pPr>
            <a:r>
              <a:rPr lang="ru-RU" sz="1800" b="1" smtClean="0">
                <a:solidFill>
                  <a:schemeClr val="hlink"/>
                </a:solidFill>
                <a:latin typeface="Arial" charset="0"/>
              </a:rPr>
              <a:t>Петра </a:t>
            </a:r>
            <a:r>
              <a:rPr lang="ru-RU" sz="1800" smtClean="0">
                <a:solidFill>
                  <a:srgbClr val="7C4B3B"/>
                </a:solidFill>
                <a:latin typeface="Arial" charset="0"/>
              </a:rPr>
              <a:t>(2 послания),</a:t>
            </a:r>
          </a:p>
          <a:p>
            <a:pPr lvl="1" indent="247650" eaLnBrk="1" hangingPunct="1">
              <a:buFont typeface="Wingdings" pitchFamily="2" charset="2"/>
              <a:buChar char="Ø"/>
            </a:pPr>
            <a:r>
              <a:rPr lang="ru-RU" sz="1800" b="1" smtClean="0">
                <a:solidFill>
                  <a:schemeClr val="hlink"/>
                </a:solidFill>
                <a:latin typeface="Arial" charset="0"/>
              </a:rPr>
              <a:t>Иоанна</a:t>
            </a:r>
            <a:r>
              <a:rPr lang="ru-RU" sz="1800" smtClean="0">
                <a:solidFill>
                  <a:srgbClr val="7C4B3B"/>
                </a:solidFill>
                <a:latin typeface="Arial" charset="0"/>
              </a:rPr>
              <a:t> (3 послания),</a:t>
            </a:r>
          </a:p>
          <a:p>
            <a:pPr lvl="1" indent="247650" eaLnBrk="1" hangingPunct="1">
              <a:buFont typeface="Wingdings" pitchFamily="2" charset="2"/>
              <a:buChar char="Ø"/>
            </a:pPr>
            <a:r>
              <a:rPr lang="ru-RU" sz="1800" b="1" smtClean="0">
                <a:solidFill>
                  <a:schemeClr val="hlink"/>
                </a:solidFill>
                <a:latin typeface="Arial" charset="0"/>
              </a:rPr>
              <a:t>Иуды</a:t>
            </a:r>
            <a:r>
              <a:rPr lang="ru-RU" sz="1800" smtClean="0">
                <a:solidFill>
                  <a:srgbClr val="7C4B3B"/>
                </a:solidFill>
                <a:latin typeface="Arial" charset="0"/>
              </a:rPr>
              <a:t>,</a:t>
            </a:r>
          </a:p>
          <a:p>
            <a:pPr lvl="1" indent="247650" eaLnBrk="1" hangingPunct="1">
              <a:buFont typeface="Wingdings" pitchFamily="2" charset="2"/>
              <a:buChar char="Ø"/>
            </a:pPr>
            <a:r>
              <a:rPr lang="ru-RU" sz="1800" b="1" smtClean="0">
                <a:solidFill>
                  <a:schemeClr val="hlink"/>
                </a:solidFill>
                <a:latin typeface="Arial" charset="0"/>
              </a:rPr>
              <a:t>Павла</a:t>
            </a:r>
            <a:r>
              <a:rPr lang="ru-RU" sz="1800" smtClean="0">
                <a:solidFill>
                  <a:srgbClr val="7C4B3B"/>
                </a:solidFill>
                <a:latin typeface="Arial" charset="0"/>
              </a:rPr>
              <a:t> (14 посланий).</a:t>
            </a:r>
            <a:endParaRPr lang="ru-RU" sz="1800" smtClean="0">
              <a:solidFill>
                <a:srgbClr val="7C4B3B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643063"/>
            <a:ext cx="2220912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новый заве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3429000"/>
            <a:ext cx="1428750" cy="2058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25603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643063"/>
            <a:ext cx="2220912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7"/>
          <p:cNvSpPr>
            <a:spLocks noGrp="1"/>
          </p:cNvSpPr>
          <p:nvPr>
            <p:ph idx="1"/>
          </p:nvPr>
        </p:nvSpPr>
        <p:spPr>
          <a:xfrm>
            <a:off x="2857500" y="1285875"/>
            <a:ext cx="6134100" cy="3946525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Текст «Апостола» был отредактирован и подготовлен к печати при участии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митрополита Макария</a:t>
            </a: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Книгу украшает фронтисписная гравюра с изображением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апостола евангелиста Луки</a:t>
            </a: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– автора «Деяний апостольских».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Книга стала образцом для последующих изданий.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Фронтиспис</a:t>
            </a: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 – иллюстрация в книге, помещаемая на левой стороне разворота титульного листа.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18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26627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429000" y="1554163"/>
            <a:ext cx="3214688" cy="31607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200" smtClean="0"/>
              <a:t>Страница из</a:t>
            </a:r>
            <a:br>
              <a:rPr lang="ru-RU" sz="2200" smtClean="0"/>
            </a:br>
            <a:r>
              <a:rPr lang="ru-RU" sz="2200" smtClean="0"/>
              <a:t>«</a:t>
            </a:r>
            <a:r>
              <a:rPr lang="ru-RU" sz="2200" b="1" smtClean="0">
                <a:solidFill>
                  <a:srgbClr val="C00000"/>
                </a:solidFill>
              </a:rPr>
              <a:t>Апостола</a:t>
            </a:r>
            <a:r>
              <a:rPr lang="ru-RU" sz="2200" smtClean="0"/>
              <a:t>»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2800" smtClean="0"/>
          </a:p>
          <a:p>
            <a:pPr algn="ctr" eaLnBrk="1" hangingPunct="1">
              <a:buFont typeface="Wingdings" pitchFamily="2" charset="2"/>
              <a:buNone/>
            </a:pPr>
            <a:endParaRPr lang="ru-RU" sz="220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2200" smtClean="0"/>
              <a:t>Такое расположение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200" smtClean="0"/>
              <a:t> текста называют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200" smtClean="0"/>
              <a:t>«</a:t>
            </a:r>
            <a:r>
              <a:rPr lang="ru-RU" sz="2200" b="1" smtClean="0">
                <a:solidFill>
                  <a:srgbClr val="C00000"/>
                </a:solidFill>
              </a:rPr>
              <a:t>колофон</a:t>
            </a:r>
            <a:r>
              <a:rPr lang="ru-RU" sz="2200" smtClean="0"/>
              <a:t>»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341438"/>
            <a:ext cx="2887662" cy="4364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 descr="knizhn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2636838"/>
            <a:ext cx="2120900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27651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724150" y="1214438"/>
            <a:ext cx="6205538" cy="4143375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За 10 лет до «Апостола» в Москве было издано первое анонимное узкошрифтное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Евангелие</a:t>
            </a: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«Апостол» (1564 г.) издан с указанием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места и времени</a:t>
            </a: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напечатания,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имен</a:t>
            </a: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 не только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печатников</a:t>
            </a: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, но и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издателей-заказчиков</a:t>
            </a: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 и даже изложением причины издания.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Царь Иоанн </a:t>
            </a:r>
            <a:r>
              <a:rPr lang="en-US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IV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2200" smtClean="0">
                <a:solidFill>
                  <a:srgbClr val="85540A"/>
                </a:solidFill>
                <a:latin typeface="Arial" charset="0"/>
                <a:cs typeface="Arial" charset="0"/>
              </a:rPr>
              <a:t>«не жалея давал от своих царских сокровищ делателям… Ивану Федорову да Петру Мстиславцу на устройство печатного дела…»</a:t>
            </a:r>
          </a:p>
        </p:txBody>
      </p:sp>
      <p:pic>
        <p:nvPicPr>
          <p:cNvPr id="7" name="Рисунок 1" descr="Aposto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1449388"/>
            <a:ext cx="1987550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19113" y="1554163"/>
            <a:ext cx="8053387" cy="3446462"/>
          </a:xfrm>
        </p:spPr>
        <p:txBody>
          <a:bodyPr/>
          <a:lstStyle/>
          <a:p>
            <a:pPr marL="609600" indent="-609600">
              <a:buClr>
                <a:srgbClr val="523227"/>
              </a:buClr>
              <a:buSzPct val="100000"/>
              <a:buFont typeface="Wingdings 2" pitchFamily="18" charset="2"/>
              <a:buAutoNum type="arabicPeriod"/>
            </a:pPr>
            <a:r>
              <a:rPr lang="ru-RU" sz="2200" smtClean="0">
                <a:solidFill>
                  <a:schemeClr val="hlink"/>
                </a:solidFill>
                <a:latin typeface="Arial" charset="0"/>
                <a:cs typeface="Arial" charset="0"/>
              </a:rPr>
              <a:t>Диакон Иван Фёдоров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 –– создатель первой печатной книги на Руси.</a:t>
            </a:r>
          </a:p>
          <a:p>
            <a:pPr marL="609600" indent="-609600">
              <a:buClr>
                <a:srgbClr val="523227"/>
              </a:buClr>
              <a:buSzPct val="100000"/>
              <a:buFont typeface="Wingdings 2" pitchFamily="18" charset="2"/>
              <a:buAutoNum type="arabicPeriod"/>
            </a:pP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Место и время создания первой печатной книги на Руси. </a:t>
            </a:r>
            <a:r>
              <a:rPr lang="ru-RU" sz="2200" smtClean="0">
                <a:solidFill>
                  <a:schemeClr val="hlink"/>
                </a:solidFill>
                <a:latin typeface="Arial" charset="0"/>
                <a:cs typeface="Arial" charset="0"/>
              </a:rPr>
              <a:t>Первый печатный двор.</a:t>
            </a:r>
          </a:p>
          <a:p>
            <a:pPr marL="609600" indent="-609600">
              <a:buClr>
                <a:srgbClr val="523227"/>
              </a:buClr>
              <a:buSzPct val="100000"/>
              <a:buFont typeface="Wingdings 2" pitchFamily="18" charset="2"/>
              <a:buAutoNum type="arabicPeriod"/>
            </a:pP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Описание </a:t>
            </a:r>
            <a:r>
              <a:rPr lang="ru-RU" sz="2200" smtClean="0">
                <a:solidFill>
                  <a:schemeClr val="hlink"/>
                </a:solidFill>
                <a:latin typeface="Arial" charset="0"/>
                <a:cs typeface="Arial" charset="0"/>
              </a:rPr>
              <a:t>первой печатной книги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.</a:t>
            </a:r>
          </a:p>
          <a:p>
            <a:pPr marL="609600" indent="-609600">
              <a:buFont typeface="Franklin Gothic Medium" pitchFamily="34" charset="0"/>
              <a:buAutoNum type="arabicPeriod"/>
            </a:pPr>
            <a:endParaRPr lang="ru-RU" sz="2200" smtClean="0">
              <a:solidFill>
                <a:srgbClr val="271D1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28675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 descr="Aposto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1449388"/>
            <a:ext cx="1987550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7"/>
          <p:cNvSpPr txBox="1">
            <a:spLocks/>
          </p:cNvSpPr>
          <p:nvPr/>
        </p:nvSpPr>
        <p:spPr bwMode="auto">
          <a:xfrm>
            <a:off x="2843213" y="1412875"/>
            <a:ext cx="56896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ru-RU" sz="2200">
                <a:solidFill>
                  <a:srgbClr val="523227"/>
                </a:solidFill>
              </a:rPr>
              <a:t>В начале каждого раздела даны </a:t>
            </a:r>
            <a:r>
              <a:rPr lang="ru-RU" sz="2200" b="1">
                <a:solidFill>
                  <a:srgbClr val="C00000"/>
                </a:solidFill>
              </a:rPr>
              <a:t>оглавления подразделов</a:t>
            </a:r>
            <a:r>
              <a:rPr lang="ru-RU" sz="2200">
                <a:solidFill>
                  <a:srgbClr val="C00000"/>
                </a:solidFill>
              </a:rPr>
              <a:t> </a:t>
            </a:r>
            <a:r>
              <a:rPr lang="ru-RU" sz="2200">
                <a:solidFill>
                  <a:srgbClr val="523227"/>
                </a:solidFill>
              </a:rPr>
              <a:t>и краткое их содержание.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ru-RU" sz="2200">
                <a:solidFill>
                  <a:srgbClr val="523227"/>
                </a:solidFill>
              </a:rPr>
              <a:t>В «Апостоле» еще нет титульного листа, но есть </a:t>
            </a:r>
            <a:r>
              <a:rPr lang="ru-RU" sz="2200" b="1">
                <a:solidFill>
                  <a:srgbClr val="C00000"/>
                </a:solidFill>
              </a:rPr>
              <a:t>послесловие</a:t>
            </a:r>
            <a:r>
              <a:rPr lang="ru-RU" sz="2200">
                <a:solidFill>
                  <a:srgbClr val="523227"/>
                </a:solidFill>
              </a:rPr>
              <a:t>, в котором содержатся все выходные данные книги.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ru-RU" sz="2200">
                <a:solidFill>
                  <a:srgbClr val="523227"/>
                </a:solidFill>
              </a:rPr>
              <a:t>Техника печати, качество набора, орнаментальных украшений намного превосходят качество анонимных изданий.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29699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 descr="Aposto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1449388"/>
            <a:ext cx="1987550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7"/>
          <p:cNvSpPr>
            <a:spLocks noGrp="1"/>
          </p:cNvSpPr>
          <p:nvPr>
            <p:ph idx="1"/>
          </p:nvPr>
        </p:nvSpPr>
        <p:spPr>
          <a:xfrm>
            <a:off x="2843213" y="1412875"/>
            <a:ext cx="6134100" cy="3302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  <a:t>Новаторским в книге является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применение технологии двухцветной печати в два прогона</a:t>
            </a: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.</a:t>
            </a:r>
            <a: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  <a:t> Внесены некоторые важные изменения и в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шрифты.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  <a:t>Нет многочисленных форм литеры "о", устранены широкие "е" и "с". Всё это было отходом от рукописной традиции, но текст стало легче и набирать и читать.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2200" smtClean="0">
              <a:solidFill>
                <a:srgbClr val="523227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30723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500" y="1500188"/>
            <a:ext cx="6134100" cy="2571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Учёные подсчитали тираж первого издания, используя специальную формулу.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/>
            </a:r>
            <a:b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</a:b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1000 экземпляров на 267 листах.</a:t>
            </a:r>
          </a:p>
        </p:txBody>
      </p:sp>
      <p:pic>
        <p:nvPicPr>
          <p:cNvPr id="7" name="Рисунок 1" descr="Aposto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1449388"/>
            <a:ext cx="1987550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Книга «апостол» – часть библии</a:t>
            </a:r>
            <a:endParaRPr lang="ru-RU" dirty="0"/>
          </a:p>
        </p:txBody>
      </p:sp>
      <p:pic>
        <p:nvPicPr>
          <p:cNvPr id="31747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3125" y="4652963"/>
            <a:ext cx="6848475" cy="847725"/>
          </a:xfrm>
        </p:spPr>
        <p:txBody>
          <a:bodyPr/>
          <a:lstStyle/>
          <a:p>
            <a:pPr indent="12700"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  <a:t>Для оформления книги были использованы</a:t>
            </a:r>
            <a:b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</a:b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40 заставок и 22 буквицы.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1188" y="1412875"/>
            <a:ext cx="6064250" cy="3011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Учебные книги – азбуки и буквари</a:t>
            </a:r>
            <a:endParaRPr lang="ru-RU" dirty="0"/>
          </a:p>
        </p:txBody>
      </p:sp>
      <p:pic>
        <p:nvPicPr>
          <p:cNvPr id="33795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79388" y="3357563"/>
            <a:ext cx="6464300" cy="2143125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19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Самый первый букварь</a:t>
            </a:r>
            <a:r>
              <a:rPr lang="ru-RU" sz="190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1900" smtClean="0">
                <a:solidFill>
                  <a:srgbClr val="523227"/>
                </a:solidFill>
                <a:latin typeface="Arial" charset="0"/>
                <a:cs typeface="Arial" charset="0"/>
              </a:rPr>
              <a:t>напечатан Иваном Фёдоровым, основателем книгопечатания на Руси, во </a:t>
            </a:r>
            <a:r>
              <a:rPr lang="ru-RU" sz="19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Львове в 1574 </a:t>
            </a:r>
            <a:r>
              <a:rPr lang="ru-RU" sz="1900" smtClean="0">
                <a:solidFill>
                  <a:srgbClr val="523227"/>
                </a:solidFill>
                <a:latin typeface="Arial" charset="0"/>
                <a:cs typeface="Arial" charset="0"/>
              </a:rPr>
              <a:t>г.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900" smtClean="0">
                <a:solidFill>
                  <a:srgbClr val="523227"/>
                </a:solidFill>
                <a:latin typeface="Arial" charset="0"/>
                <a:cs typeface="Arial" charset="0"/>
              </a:rPr>
              <a:t>Сегодня в мире существует единственный экземпляр этой книги, который, к счастью, прекрасно сохранился. Он принадлежит библиотеке </a:t>
            </a:r>
            <a:r>
              <a:rPr lang="ru-RU" sz="19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Гарвардского университета США</a:t>
            </a:r>
            <a:r>
              <a:rPr lang="ru-RU" sz="1900" smtClean="0">
                <a:solidFill>
                  <a:srgbClr val="523227"/>
                </a:solidFill>
                <a:latin typeface="Arial" charset="0"/>
                <a:cs typeface="Arial" charset="0"/>
              </a:rPr>
              <a:t>. 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775" y="1285875"/>
            <a:ext cx="4102100" cy="194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30988" y="1268413"/>
            <a:ext cx="2084387" cy="3240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Букварь </a:t>
            </a:r>
            <a:r>
              <a:rPr lang="ru-RU" dirty="0" err="1" smtClean="0"/>
              <a:t>ивана</a:t>
            </a:r>
            <a:r>
              <a:rPr lang="ru-RU" dirty="0" smtClean="0"/>
              <a:t> </a:t>
            </a:r>
            <a:r>
              <a:rPr lang="ru-RU" dirty="0" err="1" smtClean="0"/>
              <a:t>фёдорова</a:t>
            </a:r>
            <a:endParaRPr lang="ru-RU" dirty="0"/>
          </a:p>
        </p:txBody>
      </p:sp>
      <p:pic>
        <p:nvPicPr>
          <p:cNvPr id="34819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6250" y="1285875"/>
            <a:ext cx="4705350" cy="39290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tabLst>
                <a:tab pos="533400" algn="l"/>
              </a:tabLst>
            </a:pPr>
            <a:endParaRPr lang="ru-RU" sz="2200" smtClean="0">
              <a:solidFill>
                <a:srgbClr val="523227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tabLst>
                <a:tab pos="533400" algn="l"/>
              </a:tabLst>
            </a:pPr>
            <a: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  <a:t>	Первым изданием Ивана Фёдорова в Остроге также был отпечатанный в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1578</a:t>
            </a:r>
            <a: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  <a:t> г. </a:t>
            </a:r>
            <a:r>
              <a:rPr lang="ru-RU" sz="2200" b="1" smtClean="0">
                <a:solidFill>
                  <a:srgbClr val="523227"/>
                </a:solidFill>
                <a:latin typeface="Arial" charset="0"/>
                <a:cs typeface="Arial" charset="0"/>
              </a:rPr>
              <a:t>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Букварь</a:t>
            </a:r>
            <a:r>
              <a:rPr lang="ru-RU" sz="2200" b="1" smtClean="0">
                <a:solidFill>
                  <a:srgbClr val="523227"/>
                </a:solidFill>
                <a:latin typeface="Arial" charset="0"/>
                <a:cs typeface="Arial" charset="0"/>
              </a:rPr>
              <a:t>»,</a:t>
            </a:r>
            <a:r>
              <a:rPr lang="ru-RU" sz="2200" smtClean="0">
                <a:solidFill>
                  <a:srgbClr val="523227"/>
                </a:solidFill>
                <a:latin typeface="Arial" charset="0"/>
                <a:cs typeface="Arial" charset="0"/>
              </a:rPr>
              <a:t> или, как его назвал составитель и издатель:</a:t>
            </a:r>
          </a:p>
          <a:p>
            <a:pPr marL="0" indent="0" eaLnBrk="1" hangingPunct="1">
              <a:buFont typeface="Wingdings" pitchFamily="2" charset="2"/>
              <a:buNone/>
              <a:tabLst>
                <a:tab pos="533400" algn="l"/>
              </a:tabLst>
            </a:pP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	«Книжка</a:t>
            </a:r>
          </a:p>
          <a:p>
            <a:pPr marL="0" indent="0" eaLnBrk="1" hangingPunct="1">
              <a:buFont typeface="Wingdings" pitchFamily="2" charset="2"/>
              <a:buNone/>
              <a:tabLst>
                <a:tab pos="533400" algn="l"/>
              </a:tabLst>
            </a:pP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 по-гречески альфа-вита,</a:t>
            </a:r>
            <a:b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а по-русски аз-буки</a:t>
            </a:r>
            <a:b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перваго ради научения детьскаго».</a:t>
            </a:r>
          </a:p>
          <a:p>
            <a:pPr marL="0" indent="0" eaLnBrk="1" hangingPunct="1">
              <a:buFont typeface="Wingdings" pitchFamily="2" charset="2"/>
              <a:buChar char="Ø"/>
              <a:tabLst>
                <a:tab pos="533400" algn="l"/>
              </a:tabLst>
            </a:pPr>
            <a:endParaRPr lang="ru-RU" sz="2200" smtClean="0">
              <a:solidFill>
                <a:srgbClr val="523227"/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6" descr="букварь 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562100"/>
            <a:ext cx="3919538" cy="3367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988840"/>
            <a:ext cx="733714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rgbClr val="C00000"/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309688"/>
            <a:ext cx="3475038" cy="247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4" name="Rectangle 2"/>
          <p:cNvSpPr>
            <a:spLocks noGrp="1"/>
          </p:cNvSpPr>
          <p:nvPr>
            <p:ph idx="1"/>
          </p:nvPr>
        </p:nvSpPr>
        <p:spPr>
          <a:xfrm>
            <a:off x="250825" y="2492375"/>
            <a:ext cx="8686800" cy="2286000"/>
          </a:xfrm>
        </p:spPr>
        <p:txBody>
          <a:bodyPr/>
          <a:lstStyle/>
          <a:p>
            <a:pPr eaLnBrk="1" hangingPunct="1">
              <a:lnSpc>
                <a:spcPts val="3800"/>
              </a:lnSpc>
              <a:buFont typeface="Wingdings" pitchFamily="2" charset="2"/>
              <a:buChar char="Ø"/>
            </a:pPr>
            <a:r>
              <a:rPr lang="ru-RU" sz="3600" smtClean="0">
                <a:solidFill>
                  <a:srgbClr val="C00000"/>
                </a:solidFill>
                <a:latin typeface="Arial" charset="0"/>
              </a:rPr>
              <a:t>Кто, </a:t>
            </a:r>
          </a:p>
          <a:p>
            <a:pPr lvl="1" eaLnBrk="1" hangingPunct="1">
              <a:lnSpc>
                <a:spcPts val="3800"/>
              </a:lnSpc>
              <a:buFont typeface="Wingdings" pitchFamily="2" charset="2"/>
              <a:buChar char="Ø"/>
            </a:pPr>
            <a:r>
              <a:rPr lang="ru-RU" sz="3600" smtClean="0">
                <a:solidFill>
                  <a:srgbClr val="C00000"/>
                </a:solidFill>
                <a:latin typeface="Arial" charset="0"/>
              </a:rPr>
              <a:t>где и </a:t>
            </a:r>
          </a:p>
          <a:p>
            <a:pPr lvl="2" eaLnBrk="1" hangingPunct="1">
              <a:lnSpc>
                <a:spcPts val="3800"/>
              </a:lnSpc>
              <a:buFont typeface="Wingdings" pitchFamily="2" charset="2"/>
              <a:buChar char="Ø"/>
            </a:pPr>
            <a:r>
              <a:rPr lang="ru-RU" sz="3600" smtClean="0">
                <a:solidFill>
                  <a:srgbClr val="C00000"/>
                </a:solidFill>
                <a:latin typeface="Arial" charset="0"/>
              </a:rPr>
              <a:t>когда </a:t>
            </a:r>
          </a:p>
          <a:p>
            <a:pPr lvl="2" eaLnBrk="1" hangingPunct="1">
              <a:lnSpc>
                <a:spcPts val="38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624139"/>
                </a:solidFill>
                <a:latin typeface="Arial" charset="0"/>
              </a:rPr>
              <a:t>		</a:t>
            </a:r>
            <a:r>
              <a:rPr lang="ru-RU" smtClean="0">
                <a:solidFill>
                  <a:srgbClr val="271D18"/>
                </a:solidFill>
                <a:latin typeface="Arial" charset="0"/>
              </a:rPr>
              <a:t>создал на Руси первую печатную книгу</a:t>
            </a:r>
            <a:r>
              <a:rPr lang="en-US" smtClean="0">
                <a:solidFill>
                  <a:srgbClr val="271D18"/>
                </a:solidFill>
                <a:latin typeface="Arial" charset="0"/>
              </a:rPr>
              <a:t>?</a:t>
            </a:r>
            <a:endParaRPr lang="ru-RU" smtClean="0">
              <a:solidFill>
                <a:srgbClr val="271D18"/>
              </a:solidFill>
              <a:latin typeface="Arial" charset="0"/>
            </a:endParaRPr>
          </a:p>
        </p:txBody>
      </p:sp>
      <p:pic>
        <p:nvPicPr>
          <p:cNvPr id="9221" name="Заголовок 1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76250"/>
            <a:ext cx="88947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519098"/>
            <a:ext cx="8686800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Создатель</a:t>
            </a:r>
            <a:br>
              <a:rPr lang="ru-RU" dirty="0" smtClean="0"/>
            </a:br>
            <a:r>
              <a:rPr lang="ru-RU" dirty="0" smtClean="0"/>
              <a:t>первой русской печатной книги</a:t>
            </a:r>
            <a:br>
              <a:rPr lang="ru-RU" dirty="0" smtClean="0"/>
            </a:br>
            <a:r>
              <a:rPr lang="ru-RU" dirty="0" smtClean="0"/>
              <a:t>диакон </a:t>
            </a:r>
            <a:r>
              <a:rPr lang="ru-RU" dirty="0" err="1" smtClean="0"/>
              <a:t>иван</a:t>
            </a:r>
            <a:r>
              <a:rPr lang="ru-RU" dirty="0" smtClean="0"/>
              <a:t> </a:t>
            </a:r>
            <a:r>
              <a:rPr lang="ru-RU" dirty="0" err="1" smtClean="0"/>
              <a:t>фёдоров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00375" y="1768475"/>
            <a:ext cx="5940425" cy="3946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200" smtClean="0">
                <a:solidFill>
                  <a:srgbClr val="C00000"/>
                </a:solidFill>
                <a:latin typeface="Arial" charset="0"/>
                <a:cs typeface="Arial" charset="0"/>
              </a:rPr>
              <a:t>Иван Фёдоров </a:t>
            </a:r>
            <a:r>
              <a:rPr lang="ru-RU" sz="2200" smtClean="0">
                <a:latin typeface="Arial" charset="0"/>
                <a:cs typeface="Arial" charset="0"/>
              </a:rPr>
              <a:t>служил диаконом церкви Николы Гостунского в Кремле.</a:t>
            </a:r>
          </a:p>
          <a:p>
            <a:pPr>
              <a:buFont typeface="Wingdings" pitchFamily="2" charset="2"/>
              <a:buChar char="Ø"/>
            </a:pPr>
            <a:r>
              <a:rPr lang="ru-RU" sz="2200" smtClean="0">
                <a:latin typeface="Arial" charset="0"/>
                <a:cs typeface="Arial" charset="0"/>
              </a:rPr>
              <a:t>Опыт и знания приобретал в различных городах Европы: Кракове, Вене и, возможно, Дрездене. Имел тесные связи с просвещенными людьми Европы.</a:t>
            </a:r>
          </a:p>
          <a:p>
            <a:pPr>
              <a:buFont typeface="Wingdings" pitchFamily="2" charset="2"/>
              <a:buChar char="Ø"/>
            </a:pPr>
            <a:r>
              <a:rPr lang="ru-RU" sz="2200" smtClean="0">
                <a:latin typeface="Arial" charset="0"/>
                <a:cs typeface="Arial" charset="0"/>
              </a:rPr>
              <a:t>Был прекрасно образован, разносторонне просвещен, наряду с издательским делом отливал пушки, изобрел многоствольную мортиру.</a:t>
            </a:r>
          </a:p>
        </p:txBody>
      </p:sp>
      <p:pic>
        <p:nvPicPr>
          <p:cNvPr id="4" name="Рисунок 6" descr="Pamatnik_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819275"/>
            <a:ext cx="2466975" cy="3395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5" name="Picture 12" descr="Заставка_соба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5661025"/>
            <a:ext cx="4048125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519098"/>
            <a:ext cx="8686800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Создатель</a:t>
            </a:r>
            <a:br>
              <a:rPr lang="ru-RU" dirty="0" smtClean="0"/>
            </a:br>
            <a:r>
              <a:rPr lang="ru-RU" dirty="0" smtClean="0"/>
              <a:t>первой русской печатной книги</a:t>
            </a:r>
            <a:br>
              <a:rPr lang="ru-RU" dirty="0" smtClean="0"/>
            </a:br>
            <a:r>
              <a:rPr lang="ru-RU" dirty="0" smtClean="0"/>
              <a:t>диакон </a:t>
            </a:r>
            <a:r>
              <a:rPr lang="ru-RU" dirty="0" err="1" smtClean="0"/>
              <a:t>иван</a:t>
            </a:r>
            <a:r>
              <a:rPr lang="ru-RU" dirty="0" smtClean="0"/>
              <a:t> </a:t>
            </a:r>
            <a:r>
              <a:rPr lang="ru-RU" dirty="0" err="1" smtClean="0"/>
              <a:t>фёдоров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00375" y="1768475"/>
            <a:ext cx="5940425" cy="39465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200" smtClean="0">
                <a:latin typeface="Arial" charset="0"/>
                <a:cs typeface="Arial" charset="0"/>
              </a:rPr>
              <a:t>Памятник </a:t>
            </a:r>
            <a:r>
              <a:rPr lang="ru-RU" sz="2200" smtClean="0">
                <a:solidFill>
                  <a:schemeClr val="hlink"/>
                </a:solidFill>
                <a:latin typeface="Arial" charset="0"/>
                <a:cs typeface="Arial" charset="0"/>
              </a:rPr>
              <a:t>диакону Ивану Фёдорову</a:t>
            </a:r>
            <a:r>
              <a:rPr lang="ru-RU" sz="2200" smtClean="0">
                <a:latin typeface="Arial" charset="0"/>
                <a:cs typeface="Arial" charset="0"/>
              </a:rPr>
              <a:t> был открыт в </a:t>
            </a:r>
            <a:r>
              <a:rPr lang="ru-RU" sz="2200" smtClean="0">
                <a:solidFill>
                  <a:schemeClr val="hlink"/>
                </a:solidFill>
                <a:latin typeface="Arial" charset="0"/>
                <a:cs typeface="Arial" charset="0"/>
              </a:rPr>
              <a:t>1909 г</a:t>
            </a:r>
            <a:r>
              <a:rPr lang="ru-RU" sz="2200" smtClean="0">
                <a:latin typeface="Arial" charset="0"/>
                <a:cs typeface="Arial" charset="0"/>
              </a:rPr>
              <a:t>. по инициативе Московского археологического общества на средства, </a:t>
            </a:r>
            <a:r>
              <a:rPr lang="ru-RU" sz="2200" smtClean="0">
                <a:latin typeface="Arial" charset="0"/>
              </a:rPr>
              <a:t>которые собирали</a:t>
            </a:r>
            <a:r>
              <a:rPr lang="ru-RU" smtClean="0"/>
              <a:t> </a:t>
            </a:r>
            <a:r>
              <a:rPr lang="ru-RU" sz="2200" smtClean="0">
                <a:latin typeface="Arial" charset="0"/>
                <a:cs typeface="Arial" charset="0"/>
              </a:rPr>
              <a:t>по подписке в течение 39 лет.</a:t>
            </a:r>
          </a:p>
          <a:p>
            <a:pPr>
              <a:buFont typeface="Wingdings" pitchFamily="2" charset="2"/>
              <a:buChar char="Ø"/>
            </a:pPr>
            <a:r>
              <a:rPr lang="ru-RU" sz="2200" smtClean="0">
                <a:latin typeface="Arial" charset="0"/>
                <a:cs typeface="Arial" charset="0"/>
              </a:rPr>
              <a:t>Авторы — скульптор С.М. Волнухин и архитектор И.П. Машков.</a:t>
            </a:r>
          </a:p>
        </p:txBody>
      </p:sp>
      <p:pic>
        <p:nvPicPr>
          <p:cNvPr id="4" name="Рисунок 6" descr="Pamatnik_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819275"/>
            <a:ext cx="2466975" cy="3395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9" name="Picture 12" descr="Заставка_соба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5661025"/>
            <a:ext cx="4048125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Иван </a:t>
            </a:r>
            <a:r>
              <a:rPr lang="ru-RU" dirty="0" err="1" smtClean="0"/>
              <a:t>фёдоров</a:t>
            </a:r>
            <a:r>
              <a:rPr lang="ru-RU" dirty="0" smtClean="0"/>
              <a:t> (</a:t>
            </a:r>
            <a:r>
              <a:rPr lang="ru-RU" dirty="0" err="1" smtClean="0"/>
              <a:t>москвитин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95588" y="1285875"/>
            <a:ext cx="6134100" cy="378618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В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1564</a:t>
            </a: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 г. в Москве совместно с Петром Мстиславцем выпустил первую русскую датированную печатную книгу «Апостол».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В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1565</a:t>
            </a: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 г. они издали «Часовник».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Иван Фёдоров и Пётр Мстиславец переселились в Великое княжество Литовское и обосновались в Заблудове (ныне Польша) у гетмана Г.А. Ходкевича. Первым заблудовским изданием стало 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Учительное Евангелие</a:t>
            </a: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» (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1569 г.</a:t>
            </a:r>
            <a:r>
              <a:rPr lang="ru-RU" sz="2200" smtClean="0">
                <a:solidFill>
                  <a:srgbClr val="7C4B3B"/>
                </a:solidFill>
                <a:latin typeface="Arial" charset="0"/>
                <a:cs typeface="Arial" charset="0"/>
              </a:rPr>
              <a:t>).</a:t>
            </a:r>
          </a:p>
        </p:txBody>
      </p:sp>
      <p:pic>
        <p:nvPicPr>
          <p:cNvPr id="4" name="Рисунок 3" descr="iv-fed.bmp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642938" y="1457325"/>
            <a:ext cx="1628775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3" name="Picture 12" descr="Заставка_соба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Иван </a:t>
            </a:r>
            <a:r>
              <a:rPr lang="ru-RU" dirty="0" err="1" smtClean="0"/>
              <a:t>фёдоров</a:t>
            </a:r>
            <a:r>
              <a:rPr lang="ru-RU" dirty="0" smtClean="0"/>
              <a:t> (</a:t>
            </a:r>
            <a:r>
              <a:rPr lang="ru-RU" dirty="0" err="1" smtClean="0"/>
              <a:t>москвитин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14625" y="1214438"/>
            <a:ext cx="6215063" cy="3929062"/>
          </a:xfrm>
        </p:spPr>
        <p:txBody>
          <a:bodyPr/>
          <a:lstStyle/>
          <a:p>
            <a:pPr indent="12700">
              <a:buFont typeface="Wingdings" pitchFamily="2" charset="2"/>
              <a:buChar char="Ø"/>
            </a:pP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В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1570</a:t>
            </a:r>
            <a:r>
              <a:rPr lang="ru-RU" sz="2200" b="1" smtClean="0">
                <a:solidFill>
                  <a:srgbClr val="271D18"/>
                </a:solidFill>
                <a:latin typeface="Arial" charset="0"/>
                <a:cs typeface="Arial" charset="0"/>
              </a:rPr>
              <a:t> г. 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выходит одно из лучших его изданий 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Псалтырь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» (с 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Часословцем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»). </a:t>
            </a:r>
          </a:p>
          <a:p>
            <a:pPr indent="12700">
              <a:buFont typeface="Wingdings" pitchFamily="2" charset="2"/>
              <a:buChar char="Ø"/>
            </a:pP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Иван Фёдоров основал первую на территории Украины </a:t>
            </a:r>
            <a:r>
              <a:rPr lang="ru-RU" sz="2200" b="1" smtClean="0">
                <a:solidFill>
                  <a:srgbClr val="271D18"/>
                </a:solidFill>
                <a:latin typeface="Arial" charset="0"/>
                <a:cs typeface="Arial" charset="0"/>
              </a:rPr>
              <a:t>типографию во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Львове</a:t>
            </a:r>
            <a:r>
              <a:rPr lang="ru-RU" sz="2200" b="1" smtClean="0">
                <a:solidFill>
                  <a:srgbClr val="271D18"/>
                </a:solidFill>
                <a:latin typeface="Arial" charset="0"/>
                <a:cs typeface="Arial" charset="0"/>
              </a:rPr>
              <a:t> 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и в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1574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 г. выпустил 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Апостол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», </a:t>
            </a:r>
          </a:p>
          <a:p>
            <a:pPr indent="12700">
              <a:buFont typeface="Wingdings" pitchFamily="2" charset="2"/>
              <a:buNone/>
            </a:pP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в котором впервые появилась его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издательская марка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.</a:t>
            </a:r>
          </a:p>
          <a:p>
            <a:pPr indent="12700">
              <a:buFont typeface="Wingdings" pitchFamily="2" charset="2"/>
              <a:buChar char="Ø"/>
            </a:pP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В том же году он издал «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Азбуку</a:t>
            </a:r>
            <a:r>
              <a:rPr lang="ru-RU" sz="2200" smtClean="0">
                <a:solidFill>
                  <a:srgbClr val="271D18"/>
                </a:solidFill>
                <a:latin typeface="Arial" charset="0"/>
                <a:cs typeface="Arial" charset="0"/>
              </a:rPr>
              <a:t>» — первый печатный русский учебник. Литературным языком того времени был </a:t>
            </a:r>
            <a:r>
              <a:rPr lang="ru-RU" sz="2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церковнославянский язык</a:t>
            </a:r>
            <a:r>
              <a:rPr lang="ru-RU" sz="2200" b="1" smtClean="0">
                <a:solidFill>
                  <a:srgbClr val="271D18"/>
                </a:solidFill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4" name="Рисунок 3" descr="iv-fed.bmp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642938" y="1457325"/>
            <a:ext cx="1628775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7" name="Picture 12" descr="Заставка_соба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Иван </a:t>
            </a:r>
            <a:r>
              <a:rPr lang="ru-RU" dirty="0" err="1" smtClean="0"/>
              <a:t>фёдоров</a:t>
            </a:r>
            <a:r>
              <a:rPr lang="ru-RU" dirty="0" smtClean="0"/>
              <a:t> (</a:t>
            </a:r>
            <a:r>
              <a:rPr lang="ru-RU" dirty="0" err="1" smtClean="0"/>
              <a:t>москвитин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iv-fed.bmp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642938" y="1457325"/>
            <a:ext cx="1628775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12" descr="Заставка_соба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484313"/>
            <a:ext cx="2243137" cy="3103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2928938" y="4941888"/>
            <a:ext cx="5099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hlink"/>
                </a:solidFill>
              </a:rPr>
              <a:t>Издательский знак Ивана Фёдорова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Иван </a:t>
            </a:r>
            <a:r>
              <a:rPr lang="ru-RU" dirty="0" err="1" smtClean="0"/>
              <a:t>фёдоров</a:t>
            </a:r>
            <a:r>
              <a:rPr lang="ru-RU" dirty="0" smtClean="0"/>
              <a:t> (</a:t>
            </a:r>
            <a:r>
              <a:rPr lang="ru-RU" dirty="0" err="1" smtClean="0"/>
              <a:t>москвитин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55875" y="1341438"/>
            <a:ext cx="6048375" cy="4071937"/>
          </a:xfrm>
        </p:spPr>
        <p:txBody>
          <a:bodyPr/>
          <a:lstStyle/>
          <a:p>
            <a:pPr>
              <a:buFont typeface="Wingdings" pitchFamily="2" charset="2"/>
              <a:buChar char="Ш"/>
            </a:pPr>
            <a:endParaRPr lang="ru-RU" sz="2200" smtClean="0"/>
          </a:p>
          <a:p>
            <a:pPr>
              <a:buFont typeface="Wingdings" pitchFamily="2" charset="2"/>
              <a:buChar char="Ш"/>
            </a:pPr>
            <a:r>
              <a:rPr lang="ru-RU" sz="2200" smtClean="0">
                <a:latin typeface="Arial" charset="0"/>
              </a:rPr>
              <a:t>Покинул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г. Львов</a:t>
            </a:r>
            <a:r>
              <a:rPr lang="ru-RU" sz="2200" smtClean="0">
                <a:latin typeface="Arial" charset="0"/>
              </a:rPr>
              <a:t> и переехал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в Острог</a:t>
            </a:r>
            <a:r>
              <a:rPr lang="ru-RU" sz="2200" smtClean="0">
                <a:latin typeface="Arial" charset="0"/>
              </a:rPr>
              <a:t> в имение князя Константина Острожского.</a:t>
            </a:r>
          </a:p>
          <a:p>
            <a:pPr>
              <a:buFont typeface="Wingdings" pitchFamily="2" charset="2"/>
              <a:buChar char="Ш"/>
            </a:pPr>
            <a:r>
              <a:rPr lang="ru-RU" sz="2200" smtClean="0">
                <a:latin typeface="Arial" charset="0"/>
              </a:rPr>
              <a:t>В </a:t>
            </a:r>
            <a:r>
              <a:rPr lang="ru-RU" sz="2200" b="1" smtClean="0">
                <a:solidFill>
                  <a:schemeClr val="hlink"/>
                </a:solidFill>
                <a:latin typeface="Arial" charset="0"/>
              </a:rPr>
              <a:t>1580 г.</a:t>
            </a:r>
            <a:r>
              <a:rPr lang="ru-RU" sz="2200" smtClean="0">
                <a:latin typeface="Arial" charset="0"/>
              </a:rPr>
              <a:t> издал </a:t>
            </a:r>
            <a:r>
              <a:rPr lang="ru-RU" sz="2200" b="1" smtClean="0">
                <a:solidFill>
                  <a:schemeClr val="hlink"/>
                </a:solidFill>
                <a:latin typeface="Arial" charset="0"/>
              </a:rPr>
              <a:t>Новый Завет с Псалтырью</a:t>
            </a:r>
            <a:r>
              <a:rPr lang="ru-RU" sz="2200" smtClean="0">
                <a:latin typeface="Arial" charset="0"/>
              </a:rPr>
              <a:t> и указатель к нему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«Книжка собрание вещей нужнейших»,</a:t>
            </a:r>
            <a:r>
              <a:rPr lang="ru-RU" sz="2200" smtClean="0">
                <a:latin typeface="Arial" charset="0"/>
              </a:rPr>
              <a:t> а в следующим году —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первую полную печатную </a:t>
            </a:r>
            <a:r>
              <a:rPr lang="ru-RU" sz="2200" b="1" smtClean="0">
                <a:solidFill>
                  <a:schemeClr val="hlink"/>
                </a:solidFill>
                <a:latin typeface="Arial" charset="0"/>
              </a:rPr>
              <a:t>славянскую Библию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,</a:t>
            </a:r>
          </a:p>
          <a:p>
            <a:pPr>
              <a:buFont typeface="Wingdings" pitchFamily="2" charset="2"/>
              <a:buChar char="Ш"/>
            </a:pPr>
            <a:r>
              <a:rPr lang="ru-RU" sz="2200" smtClean="0">
                <a:latin typeface="Arial" charset="0"/>
              </a:rPr>
              <a:t>Всего в Остроге вышло </a:t>
            </a:r>
            <a:r>
              <a:rPr lang="ru-RU" sz="2200" smtClean="0">
                <a:solidFill>
                  <a:schemeClr val="hlink"/>
                </a:solidFill>
                <a:latin typeface="Arial" charset="0"/>
              </a:rPr>
              <a:t>пять</a:t>
            </a:r>
            <a:r>
              <a:rPr lang="ru-RU" sz="2200" smtClean="0">
                <a:latin typeface="Arial" charset="0"/>
              </a:rPr>
              <a:t> изданий. Это самый плодотворный период в жизни Ивана Фёдорова. </a:t>
            </a:r>
          </a:p>
        </p:txBody>
      </p:sp>
      <p:pic>
        <p:nvPicPr>
          <p:cNvPr id="15364" name="Picture 12" descr="Заставка_соба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25" y="5408613"/>
            <a:ext cx="404812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0092-230.jpg"/>
          <p:cNvPicPr>
            <a:picLocks noChangeAspect="1"/>
          </p:cNvPicPr>
          <p:nvPr/>
        </p:nvPicPr>
        <p:blipFill>
          <a:blip r:embed="rId3">
            <a:lum bright="10000" contrast="20000"/>
          </a:blip>
          <a:srcRect/>
          <a:stretch>
            <a:fillRect/>
          </a:stretch>
        </p:blipFill>
        <p:spPr bwMode="auto">
          <a:xfrm>
            <a:off x="638175" y="1500188"/>
            <a:ext cx="17192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 1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FFFFFF"/>
      </a:accent3>
      <a:accent4>
        <a:srgbClr val="000000"/>
      </a:accent4>
      <a:accent5>
        <a:srgbClr val="F6CEAD"/>
      </a:accent5>
      <a:accent6>
        <a:srgbClr val="955A46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>
    <a:extraClrScheme>
      <a:clrScheme name="Трек 1">
        <a:dk1>
          <a:srgbClr val="000000"/>
        </a:dk1>
        <a:lt1>
          <a:srgbClr val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FFFFFF"/>
        </a:accent3>
        <a:accent4>
          <a:srgbClr val="000000"/>
        </a:accent4>
        <a:accent5>
          <a:srgbClr val="F6CEAD"/>
        </a:accent5>
        <a:accent6>
          <a:srgbClr val="955A46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ек 2">
        <a:dk1>
          <a:srgbClr val="990000"/>
        </a:dk1>
        <a:lt1>
          <a:srgbClr val="FFFF99"/>
        </a:lt1>
        <a:dk2>
          <a:srgbClr val="CC3300"/>
        </a:dk2>
        <a:lt2>
          <a:srgbClr val="EEB516"/>
        </a:lt2>
        <a:accent1>
          <a:srgbClr val="F0A22E"/>
        </a:accent1>
        <a:accent2>
          <a:srgbClr val="A5644E"/>
        </a:accent2>
        <a:accent3>
          <a:srgbClr val="FFFFCA"/>
        </a:accent3>
        <a:accent4>
          <a:srgbClr val="820000"/>
        </a:accent4>
        <a:accent5>
          <a:srgbClr val="F6CEAD"/>
        </a:accent5>
        <a:accent6>
          <a:srgbClr val="955A46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Трек 1">
    <a:dk1>
      <a:srgbClr val="000000"/>
    </a:dk1>
    <a:lt1>
      <a:srgbClr val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FFFFFF"/>
    </a:accent3>
    <a:accent4>
      <a:srgbClr val="000000"/>
    </a:accent4>
    <a:accent5>
      <a:srgbClr val="F6CEAD"/>
    </a:accent5>
    <a:accent6>
      <a:srgbClr val="955A46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1241</TotalTime>
  <Words>896</Words>
  <Application>Microsoft Office PowerPoint</Application>
  <PresentationFormat>Экран (4:3)</PresentationFormat>
  <Paragraphs>98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Wingdings 2</vt:lpstr>
      <vt:lpstr>Franklin Gothic Medium</vt:lpstr>
      <vt:lpstr>Wingdings</vt:lpstr>
      <vt:lpstr>Franklin Gothic Book</vt:lpstr>
      <vt:lpstr>Times New Roman</vt:lpstr>
      <vt:lpstr>Трек</vt:lpstr>
      <vt:lpstr>Слайд 1</vt:lpstr>
      <vt:lpstr>содержание</vt:lpstr>
      <vt:lpstr>Слайд 3</vt:lpstr>
      <vt:lpstr>Создатель первой русской печатной книги диакон иван фёдоров</vt:lpstr>
      <vt:lpstr>Создатель первой русской печатной книги диакон иван фёдоров</vt:lpstr>
      <vt:lpstr>Иван фёдоров (москвитин)</vt:lpstr>
      <vt:lpstr>Иван фёдоров (москвитин)</vt:lpstr>
      <vt:lpstr>Иван фёдоров (москвитин)</vt:lpstr>
      <vt:lpstr>Иван фёдоров (москвитин)</vt:lpstr>
      <vt:lpstr>Иван фёдоров (москвитин)</vt:lpstr>
      <vt:lpstr>Иван фёдоров (москвитин)</vt:lpstr>
      <vt:lpstr>Москва, печатный двор</vt:lpstr>
      <vt:lpstr>Москва, печатный двор</vt:lpstr>
      <vt:lpstr>Создание первой печатной книги</vt:lpstr>
      <vt:lpstr>вопрос</vt:lpstr>
      <vt:lpstr>Книга «апостол» – часть библии</vt:lpstr>
      <vt:lpstr>Книга «апостол» – часть библии</vt:lpstr>
      <vt:lpstr>Книга «апостол» – часть библии</vt:lpstr>
      <vt:lpstr>Книга «апостол» – часть библии</vt:lpstr>
      <vt:lpstr>Книга «апостол» – часть библии</vt:lpstr>
      <vt:lpstr>Книга «апостол» – часть библии</vt:lpstr>
      <vt:lpstr>Книга «апостол» – часть библии</vt:lpstr>
      <vt:lpstr>Книга «апостол» – часть библии</vt:lpstr>
      <vt:lpstr>Учебные книги – азбуки и буквари</vt:lpstr>
      <vt:lpstr>Букварь ивана фёдорова</vt:lpstr>
      <vt:lpstr>Слайд 26</vt:lpstr>
    </vt:vector>
  </TitlesOfParts>
  <Company>GTC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в Москве Дня православной книги 14 марта 2010 года</dc:title>
  <dc:creator>Mike</dc:creator>
  <cp:lastModifiedBy>Admin</cp:lastModifiedBy>
  <cp:revision>56</cp:revision>
  <dcterms:created xsi:type="dcterms:W3CDTF">2010-03-02T10:18:34Z</dcterms:created>
  <dcterms:modified xsi:type="dcterms:W3CDTF">2016-10-11T02:16:01Z</dcterms:modified>
</cp:coreProperties>
</file>