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2" r:id="rId8"/>
    <p:sldId id="266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07" d="100"/>
          <a:sy n="107" d="100"/>
        </p:scale>
        <p:origin x="6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3AEEB4-D9C9-49F4-8D1E-CBEFBE20E032}" type="datetimeFigureOut">
              <a:rPr lang="ru-RU" smtClean="0"/>
              <a:pPr>
                <a:defRPr/>
              </a:pPr>
              <a:t>03.12.2016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B3CAB-4E41-4FD8-9E79-743A9C7D5D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BAA954-CD81-4339-A213-BB3604C8F6EB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A81516-942F-43CC-BFB1-6169A0A5DB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C9C595-358D-4C81-926C-25898E48EB05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84BC5-65F0-4F40-B5C6-B690B424F2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DF7FAE-210C-4A3E-A731-9F6860E39C34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885B9F-5432-45E0-9210-3E85C71327C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7A3CBF-EE01-4290-9BEC-8E76B38DBC11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38CC2BF5-F93F-4DD3-9E36-028543C588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AA979-94DF-4F44-BA0B-49DCFE5E7E28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478B6-FC9F-43AB-8692-3C33A294D5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39D282-CCE8-4793-BF1D-4B30E4E502DD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C6844-8B3E-4C35-882C-AF746ABD2C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DED569-F79D-4B17-99D2-788448644CB9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1AF13-8BFD-4835-B50E-C43C91ACB7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7CEC6E-663B-41DE-B090-09050E3E2A75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470AB-9438-4C8D-887A-491A130564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EC0F87-3FA1-4B45-B8D1-1DB441447BE5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31F89-A4F0-476C-8C7A-3DAE2E3BD0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331124-F453-4441-AED5-4F26F3D79C2A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02CE-3F78-4200-A994-C89EE45020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B6689A3-816A-4DE5-A214-0E93EB39057C}" type="datetimeFigureOut">
              <a:rPr lang="en-US" smtClean="0"/>
              <a:pPr>
                <a:defRPr/>
              </a:pPr>
              <a:t>12/3/2016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52268A7-D838-4E0D-9267-452BDB43BA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00" y="457200"/>
            <a:ext cx="5334000" cy="286816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200" dirty="0" smtClean="0">
                <a:solidFill>
                  <a:srgbClr val="C00000"/>
                </a:solidFill>
              </a:rPr>
              <a:t>Агрессивность  у детей дошкольного возраста</a:t>
            </a:r>
            <a:endParaRPr lang="ru-RU" sz="4200" dirty="0">
              <a:solidFill>
                <a:srgbClr val="C00000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5556" y="4219066"/>
            <a:ext cx="5114926" cy="2286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45720" tIns="0" rIns="45720" bIns="0"/>
          <a:lstStyle/>
          <a:p>
            <a:pPr algn="ctr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None/>
            </a:pPr>
            <a:r>
              <a:rPr lang="ru-RU" sz="2400" dirty="0" smtClean="0">
                <a:solidFill>
                  <a:srgbClr val="0070C0"/>
                </a:solidFill>
                <a:latin typeface="Trebuchet MS" pitchFamily="34" charset="0"/>
              </a:rPr>
              <a:t>Подготовила: педагог психолог ГБДОУ № 81 Выборгского района </a:t>
            </a:r>
            <a:r>
              <a:rPr lang="ru-RU" sz="2400" dirty="0" err="1" smtClean="0">
                <a:solidFill>
                  <a:srgbClr val="0070C0"/>
                </a:solidFill>
                <a:latin typeface="Trebuchet MS" pitchFamily="34" charset="0"/>
              </a:rPr>
              <a:t>г.Санкт</a:t>
            </a:r>
            <a:r>
              <a:rPr lang="ru-RU" sz="2400" dirty="0" smtClean="0">
                <a:solidFill>
                  <a:srgbClr val="0070C0"/>
                </a:solidFill>
                <a:latin typeface="Trebuchet MS" pitchFamily="34" charset="0"/>
              </a:rPr>
              <a:t>-Петербурга </a:t>
            </a:r>
          </a:p>
          <a:p>
            <a:pPr algn="ctr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None/>
            </a:pPr>
            <a:r>
              <a:rPr lang="ru-RU" sz="2400" dirty="0" smtClean="0">
                <a:solidFill>
                  <a:srgbClr val="0070C0"/>
                </a:solidFill>
                <a:latin typeface="Trebuchet MS" pitchFamily="34" charset="0"/>
              </a:rPr>
              <a:t>Голубева Наталья Леонидовна</a:t>
            </a:r>
            <a:endParaRPr lang="ru-RU" sz="2400" dirty="0">
              <a:solidFill>
                <a:srgbClr val="0070C0"/>
              </a:solidFill>
              <a:latin typeface="Trebuchet MS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9540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Агрессивность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2133600"/>
            <a:ext cx="7543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</a:rPr>
              <a:t>мотивированное деструктивное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</a:rPr>
              <a:t>поведение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Calibri"/>
              </a:rPr>
              <a:t>приносящее физический и моральный ущерб </a:t>
            </a:r>
            <a:r>
              <a:rPr lang="ru-RU" sz="3200" dirty="0" smtClean="0">
                <a:solidFill>
                  <a:schemeClr val="bg1"/>
                </a:solidFill>
                <a:latin typeface="Times New Roman"/>
                <a:ea typeface="Calibri"/>
              </a:rPr>
              <a:t>людям.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36868"/>
            <a:ext cx="73914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Индивидуальный подход к детям не означает возню 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с уединенной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 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  <a:latin typeface="+mn-lt"/>
            </a:endParaRPr>
          </a:p>
          <a:p>
            <a:pPr algn="just"/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капризничающей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 личностью.                                                             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  <a:latin typeface="+mn-lt"/>
            </a:endParaRPr>
          </a:p>
          <a:p>
            <a:pPr algn="r"/>
            <a:r>
              <a:rPr lang="ru-RU" i="1" dirty="0" err="1" smtClean="0">
                <a:solidFill>
                  <a:schemeClr val="bg1"/>
                </a:solidFill>
                <a:latin typeface="fnt1"/>
              </a:rPr>
              <a:t>А.С.Макаренко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694116"/>
            <a:ext cx="4419600" cy="2939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228600"/>
            <a:ext cx="8382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Классификация проявлений агрессии</a:t>
            </a: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457200" y="1752600"/>
            <a:ext cx="2971800" cy="1371600"/>
          </a:xfrm>
          <a:prstGeom prst="snip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Направленность агрессии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животный или предметный мир, на другого, на себя</a:t>
            </a: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5562600" y="1752600"/>
            <a:ext cx="3048000" cy="1295400"/>
          </a:xfrm>
          <a:prstGeom prst="snip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Наблюдаемость – 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ненаблюдаемость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как скрытое или открытое проявление агрессии</a:t>
            </a: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457200" y="3429000"/>
            <a:ext cx="2971800" cy="11430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Временные признаки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частота и длительность проявлений агрессии</a:t>
            </a: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5562600" y="3352800"/>
            <a:ext cx="2895600" cy="1219200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Простанственные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признаки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в семье, школе, на улице и пр.</a:t>
            </a:r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457200" y="4953000"/>
            <a:ext cx="3429000" cy="1600200"/>
          </a:xfrm>
          <a:prstGeom prst="snip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особенностям психических действий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физическая, вербальная; в агрессивных мыслях, чувствах и пр.</a:t>
            </a:r>
          </a:p>
        </p:txBody>
      </p:sp>
      <p:sp>
        <p:nvSpPr>
          <p:cNvPr id="11" name="Прямоугольник с одним вырезанным углом 10"/>
          <p:cNvSpPr/>
          <p:nvPr/>
        </p:nvSpPr>
        <p:spPr>
          <a:xfrm>
            <a:off x="4724400" y="4724400"/>
            <a:ext cx="4267200" cy="1905000"/>
          </a:xfrm>
          <a:prstGeom prst="snip1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социальной опасности агрессивных действий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девиантные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 нарушение прав других лиц без юридической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ответствености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делинквентные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 юридической ответственностью)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3657600" y="1600200"/>
            <a:ext cx="1447800" cy="6096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25" y="2981325"/>
            <a:ext cx="3028950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 3"/>
          <p:cNvSpPr/>
          <p:nvPr/>
        </p:nvSpPr>
        <p:spPr>
          <a:xfrm>
            <a:off x="1143000" y="268224"/>
            <a:ext cx="71628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Какие черты свойственны агрессивным детям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2400" y="2057400"/>
            <a:ext cx="3200400" cy="14478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Упрямство, постоянные возражения, отказы даже от легких поручений, игнорирование просьб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</a:rPr>
              <a:t>взрослого.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62600" y="2181225"/>
            <a:ext cx="3352800" cy="14478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Постоянная или длительная подавленность, раздраженность.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8600" y="4800600"/>
            <a:ext cx="3124200" cy="17526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Беспричинные вспышки гнева, озлобленность.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62600" y="4639056"/>
            <a:ext cx="3352800" cy="19050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0215" algn="ctr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Эгоцентризм, неспособность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понять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других.</a:t>
            </a:r>
            <a:r>
              <a:rPr lang="ru-RU" sz="14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Эмоциональная </a:t>
            </a: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глухота. Душевная черствость.</a:t>
            </a:r>
            <a:endParaRPr lang="ru-RU" sz="14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962400" y="1828800"/>
            <a:ext cx="1295400" cy="1219200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914400" y="0"/>
            <a:ext cx="73152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Причины агрессивности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300" y="1752600"/>
            <a:ext cx="3962400" cy="838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Наследственно-характерологические признаки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75504" y="1752600"/>
            <a:ext cx="388620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410200" y="1752600"/>
            <a:ext cx="342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Резидуально-органические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признаки (ММД, травмы головного мозга и пр.)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2400" y="2971800"/>
            <a:ext cx="3886200" cy="685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Социально-бытовые признаки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53000" y="2971800"/>
            <a:ext cx="4038600" cy="114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Реактивность (ответная агрессия на присутствие новых взрослых, сверстников)</a:t>
            </a:r>
          </a:p>
        </p:txBody>
      </p:sp>
      <p:sp>
        <p:nvSpPr>
          <p:cNvPr id="13" name="Штриховая стрелка вправо 12"/>
          <p:cNvSpPr/>
          <p:nvPr/>
        </p:nvSpPr>
        <p:spPr>
          <a:xfrm rot="5400000">
            <a:off x="3854196" y="1676400"/>
            <a:ext cx="1447800" cy="990600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1000" y="3886200"/>
            <a:ext cx="3581400" cy="1905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Введение ограничений в поведении ребенка (увеличение темпа или сложности деятельности, отрицательная оценка успешности)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53000" y="4343400"/>
            <a:ext cx="3429000" cy="1447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Новизна, увеличивающая тревогу, или привыкание, снижающее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ответственость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 агрессивное поведение в новой ситуации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57400" y="6096000"/>
            <a:ext cx="5029200" cy="6096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Нарастание утомления или пресыщения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457200" y="36576"/>
            <a:ext cx="8229600" cy="2438400"/>
          </a:xfrm>
          <a:prstGeom prst="downArrowCallou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Главная  социальная причина проявления агрессии в дошкольном возрасте -  неверное поведение родителей</a:t>
            </a:r>
          </a:p>
        </p:txBody>
      </p:sp>
      <p:sp>
        <p:nvSpPr>
          <p:cNvPr id="5" name="Овал 4"/>
          <p:cNvSpPr/>
          <p:nvPr/>
        </p:nvSpPr>
        <p:spPr>
          <a:xfrm>
            <a:off x="152400" y="2057400"/>
            <a:ext cx="4191000" cy="16002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уделяют мало внимания ребенку, порождая дефицит тепла и ласки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допускают проявления детьми инициативы</a:t>
            </a:r>
          </a:p>
        </p:txBody>
      </p:sp>
      <p:sp>
        <p:nvSpPr>
          <p:cNvPr id="9" name="Овал 8"/>
          <p:cNvSpPr/>
          <p:nvPr/>
        </p:nvSpPr>
        <p:spPr>
          <a:xfrm>
            <a:off x="4876800" y="2019300"/>
            <a:ext cx="4038600" cy="1676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воспитании опираются на негативные методы жестокого или жесткого обращения с детьми</a:t>
            </a:r>
          </a:p>
        </p:txBody>
      </p:sp>
      <p:sp>
        <p:nvSpPr>
          <p:cNvPr id="10" name="Овал 9"/>
          <p:cNvSpPr/>
          <p:nvPr/>
        </p:nvSpPr>
        <p:spPr>
          <a:xfrm>
            <a:off x="152400" y="3733800"/>
            <a:ext cx="4191000" cy="1524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проявляют к ребенку уважения, не учитывают его мнения и желания, унижают ребенка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4876800" y="3771900"/>
            <a:ext cx="4038600" cy="14478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требуют безоговорочного выполнения правил и требований без разъяснения их детям</a:t>
            </a:r>
          </a:p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440" name="Rectangle 4"/>
          <p:cNvSpPr>
            <a:spLocks noChangeArrowheads="1"/>
          </p:cNvSpPr>
          <p:nvPr/>
        </p:nvSpPr>
        <p:spPr bwMode="auto">
          <a:xfrm>
            <a:off x="1066800" y="4800600"/>
            <a:ext cx="3276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pPr eaLnBrk="0" hangingPunct="0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2400" y="5410200"/>
            <a:ext cx="4191000" cy="114300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обучают ребенка неагрессивным способам поведения</a:t>
            </a:r>
          </a:p>
        </p:txBody>
      </p:sp>
      <p:sp>
        <p:nvSpPr>
          <p:cNvPr id="17" name="Овал 16"/>
          <p:cNvSpPr/>
          <p:nvPr/>
        </p:nvSpPr>
        <p:spPr>
          <a:xfrm>
            <a:off x="4876800" y="5410200"/>
            <a:ext cx="4038600" cy="114300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поддерживают и поощряют агрессивные формы поведения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457200" y="457200"/>
            <a:ext cx="8153400" cy="5638800"/>
          </a:xfrm>
          <a:prstGeom prst="cloud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агрессивных детей объединяет одно общее свойство – </a:t>
            </a:r>
            <a:r>
              <a:rPr lang="ru-RU" sz="40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невнимание к другим детям, неспособность видеть и понимать другого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" y="22273"/>
            <a:ext cx="9116568" cy="6835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3400" y="304800"/>
            <a:ext cx="7620000" cy="1219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Использованная литература 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838200" y="1828800"/>
            <a:ext cx="7010400" cy="4800600"/>
          </a:xfrm>
          <a:prstGeom prst="flowChartAlternateProces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Козлова С.А. Анализ причин проявления агрессивности у современных дошкольников.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Смирнова Е.О.,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Хузеева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Г.Р. Агрессивные дети.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Иванова М. О детской агрессивности.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Крылова О.Л., Новикова О.А. Агрессия у детей. Диагностика агрессивности дошкольников.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Романов А.А. Коррекция расстройств поведения и эмоций у детей.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Чижова С.Ю., Калинина О.В. Детская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агрессивнось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8001000" y="1524000"/>
            <a:ext cx="1066800" cy="1066800"/>
          </a:xfrm>
          <a:prstGeom prst="smileyFace">
            <a:avLst/>
          </a:prstGeom>
          <a:solidFill>
            <a:srgbClr val="F7F7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267</TotalTime>
  <Words>386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Arial</vt:lpstr>
      <vt:lpstr>Book Antiqua</vt:lpstr>
      <vt:lpstr>Calibri</vt:lpstr>
      <vt:lpstr>fnt1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Агрессивность  у детей дошкольного возраста</vt:lpstr>
      <vt:lpstr>Агрессивность - это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 Голубева</cp:lastModifiedBy>
  <cp:revision>34</cp:revision>
  <dcterms:modified xsi:type="dcterms:W3CDTF">2016-12-03T18:44:21Z</dcterms:modified>
</cp:coreProperties>
</file>