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9" r:id="rId3"/>
    <p:sldId id="262" r:id="rId4"/>
    <p:sldId id="263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5" r:id="rId15"/>
    <p:sldId id="284" r:id="rId16"/>
    <p:sldId id="287" r:id="rId17"/>
    <p:sldId id="288" r:id="rId18"/>
    <p:sldId id="289" r:id="rId19"/>
    <p:sldId id="290" r:id="rId20"/>
    <p:sldId id="291" r:id="rId21"/>
    <p:sldId id="292" r:id="rId22"/>
    <p:sldId id="293" r:id="rId23"/>
    <p:sldId id="29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8000"/>
    <a:srgbClr val="CC0099"/>
    <a:srgbClr val="FF6600"/>
    <a:srgbClr val="CC00CC"/>
    <a:srgbClr val="00FF00"/>
    <a:srgbClr val="FF0066"/>
    <a:srgbClr val="6600CC"/>
    <a:srgbClr val="FF3F3F"/>
    <a:srgbClr val="66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94686" autoAdjust="0"/>
  </p:normalViewPr>
  <p:slideViewPr>
    <p:cSldViewPr>
      <p:cViewPr varScale="1">
        <p:scale>
          <a:sx n="77" d="100"/>
          <a:sy n="77" d="100"/>
        </p:scale>
        <p:origin x="-115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29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7E853E-519D-4EEE-9837-37BEBC9F163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5AD69-F305-41A2-BAD8-C39EC8D88A4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A9DD0-3FFC-4A90-A148-C977D0D1AEF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2FF1FB-6554-4666-B5DD-C4142E03D0C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5A0F2-BD66-4D9C-A6EE-ED93820D443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87F2F4-18FE-43E2-AB63-A593EFE00E7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83FBB-F781-4F47-9285-EE55458EB54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85190-F15E-4B0A-95AD-233493AC4C4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EF2A6-BB69-4FD0-AB10-0D7F5620876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51DD5-107E-4AFF-A3FB-95D00E88AD9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AA752-2C6C-44F5-A0B9-1D2013A03A7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EE691C-2E29-4C05-B27A-9D11EA2698B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DC8A54-9B82-49A7-8FFB-0AB44C13C5B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D29B0-50D0-447B-869B-911C665269F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AE1B9-4A7C-4979-A0C7-818C9B5E596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A0FEF-C6E9-44BC-A50A-2AFBDD8CC53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5E0EF-FBC6-46B1-B203-E731D8C207D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9A71A-E1A9-40C7-B7C7-53F2069DA4D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DB9E46-54C6-4922-8875-51EB08760A8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ADAA6-78F6-4EF4-A088-13DA1641E48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1D8C8-CC47-4998-8A18-F8979679347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F7D36-BCE6-472A-BC46-CFE77102291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B21CB-FF47-4E68-A1F5-21510453A608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E65AD98-2576-475B-8A79-7ACB78F8353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03.12.2016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F1147EF-57DA-42C8-98A3-46434C8987B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332657"/>
            <a:ext cx="756084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8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Родительское собрание.</a:t>
            </a:r>
          </a:p>
          <a:p>
            <a:pPr algn="ctr">
              <a:defRPr/>
            </a:pPr>
            <a:r>
              <a:rPr lang="ru-RU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FF0066"/>
                    </a:gs>
                    <a:gs pos="90000">
                      <a:srgbClr val="C00000"/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endParaRPr lang="ru-RU" sz="4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2852936"/>
            <a:ext cx="734481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«Любознательные «почемучки». Ребёнок пятого года жизни».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G:\DCIM\101MSDCF\DSC0977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43608" y="1052736"/>
            <a:ext cx="3240360" cy="1822703"/>
          </a:xfrm>
          <a:prstGeom prst="rect">
            <a:avLst/>
          </a:prstGeom>
          <a:noFill/>
        </p:spPr>
      </p:pic>
      <p:pic>
        <p:nvPicPr>
          <p:cNvPr id="6" name="Рисунок 5" descr="DSCF298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203849" y="4481736"/>
            <a:ext cx="2592288" cy="1944216"/>
          </a:xfrm>
          <a:prstGeom prst="rect">
            <a:avLst/>
          </a:prstGeom>
        </p:spPr>
      </p:pic>
      <p:pic>
        <p:nvPicPr>
          <p:cNvPr id="9" name="Рисунок 8" descr="DSC0975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076056" y="980728"/>
            <a:ext cx="3384376" cy="1903712"/>
          </a:xfrm>
          <a:prstGeom prst="rect">
            <a:avLst/>
          </a:prstGeom>
        </p:spPr>
      </p:pic>
      <p:pic>
        <p:nvPicPr>
          <p:cNvPr id="11" name="Рисунок 10" descr="DSCF3830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683568" y="3861048"/>
            <a:ext cx="1995686" cy="26609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3"/>
            <a:ext cx="81369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33CC"/>
                </a:solidFill>
              </a:rPr>
              <a:t>Он чрезвычайно вынослив и может совершать довольно длительные прогулки, во время которых получает много новых, интересных впечатлений, и таким образом его знания об окружающем мире значительно расширяются.</a:t>
            </a:r>
          </a:p>
          <a:p>
            <a:endParaRPr lang="ru-RU" b="1" dirty="0" smtClean="0">
              <a:solidFill>
                <a:srgbClr val="0033CC"/>
              </a:solidFill>
            </a:endParaRP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Все совершенней становится его ручная умелость, он проявляет удивительную ловкость при выполнении различных действий. Ребенок постепенно овладевает координацией мелких движений рук и зрительного контроля. Что дает возможность совершенствования способностей к изобразительной деятельности.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Фото038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131840" y="3429000"/>
            <a:ext cx="2340864" cy="3121152"/>
          </a:xfrm>
          <a:prstGeom prst="rect">
            <a:avLst/>
          </a:prstGeom>
        </p:spPr>
      </p:pic>
      <p:pic>
        <p:nvPicPr>
          <p:cNvPr id="4" name="Рисунок 3" descr="Фото040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95536" y="3501008"/>
            <a:ext cx="2340864" cy="31211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04664"/>
            <a:ext cx="806489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Ребенок четвертого и пятого года жизни не только самозабвенно рисует, но и играет. Игра становится все более сложной: она уже сюжетно-ролевая, моделирующая и групповая. Теперь дети могут играть самостоятельно. Они заранее придумывают сюжет, распределяют роли, подчиняются определенным правилам и жестко контролируют выполнение этих правил. В игре ребенок учится общению со сверстниками, учится контролировать свое поведение, подчиняясь правилам игры. То, что относительно легко удается ребенку в игре, гораздо хуже получается при соответствующих требованиях взрослых. В игре ребенок проявляет чудеса терпеливости, настойчивости, дисциплинированности. В игре ребенок развивает творческое воображение, сообразительность, волевые качества, нравственные установки.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DSCF298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971600" y="4581128"/>
            <a:ext cx="2016224" cy="1512168"/>
          </a:xfrm>
          <a:prstGeom prst="rect">
            <a:avLst/>
          </a:prstGeom>
        </p:spPr>
      </p:pic>
      <p:pic>
        <p:nvPicPr>
          <p:cNvPr id="4" name="Рисунок 3" descr="DSCF293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707904" y="4643754"/>
            <a:ext cx="1944216" cy="14581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6409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33CC"/>
                </a:solidFill>
              </a:rPr>
              <a:t>Все, кто имеет отношение к воспитанию ребенка, должны быть едины в своих требованиях. Жалость к ребенку в данном случае может послужить развитию самых неприятных черт характера.</a:t>
            </a:r>
          </a:p>
          <a:p>
            <a:r>
              <a:rPr lang="ru-RU" b="1" dirty="0" smtClean="0">
                <a:solidFill>
                  <a:srgbClr val="0033CC"/>
                </a:solidFill>
              </a:rPr>
              <a:t>Обязательно привлекайте ребенка к труду, старайтесь вместе с ним делать самые разнообразные домашние дела. Выполняйте их с интересом, так, чтобы ребенок получал удовольствие от этой деятельности.</a:t>
            </a:r>
          </a:p>
          <a:p>
            <a:r>
              <a:rPr lang="ru-RU" b="1" dirty="0" smtClean="0">
                <a:solidFill>
                  <a:srgbClr val="0033CC"/>
                </a:solidFill>
              </a:rPr>
              <a:t> </a:t>
            </a:r>
            <a:endParaRPr lang="ru-RU" b="1" dirty="0">
              <a:solidFill>
                <a:srgbClr val="0033CC"/>
              </a:solidFill>
            </a:endParaRPr>
          </a:p>
        </p:txBody>
      </p:sp>
      <p:pic>
        <p:nvPicPr>
          <p:cNvPr id="3" name="Рисунок 2" descr="DSC0976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03648" y="4077072"/>
            <a:ext cx="3240360" cy="182270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95536" y="2276872"/>
            <a:ext cx="80648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C00CC"/>
                </a:solidFill>
              </a:rPr>
              <a:t>Следует обратить внимание на то, что в возрасте 4-5-ти лет недостатки воспитания ребенка начинают постепенно укореняться и переходить в устойчивые негативные черты характера.</a:t>
            </a:r>
            <a:endParaRPr lang="ru-RU" sz="2000" b="1" dirty="0">
              <a:solidFill>
                <a:srgbClr val="CC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88640"/>
            <a:ext cx="8064896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правила культурного поведения, которые должны быть сформированы у дошкольника 4-5 лет.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340769"/>
            <a:ext cx="828092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 </a:t>
            </a:r>
            <a:r>
              <a:rPr lang="ru-RU" sz="2000" b="1" dirty="0" smtClean="0">
                <a:solidFill>
                  <a:srgbClr val="6600CC"/>
                </a:solidFill>
                <a:latin typeface="Arial" pitchFamily="34" charset="0"/>
                <a:cs typeface="Arial" pitchFamily="34" charset="0"/>
              </a:rPr>
              <a:t>Умение считаться в игре с желаниями и намерениями других детей, играть вместе общими игрушками, уступать.</a:t>
            </a:r>
          </a:p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solidFill>
                  <a:srgbClr val="6600CC"/>
                </a:solidFill>
                <a:latin typeface="Arial" pitchFamily="34" charset="0"/>
                <a:cs typeface="Arial" pitchFamily="34" charset="0"/>
              </a:rPr>
              <a:t> Регулярно участвовать в труде, в умении приготовить столы к завтраку, обеду.</a:t>
            </a:r>
          </a:p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solidFill>
                  <a:srgbClr val="6600CC"/>
                </a:solidFill>
                <a:latin typeface="Arial" pitchFamily="34" charset="0"/>
                <a:cs typeface="Arial" pitchFamily="34" charset="0"/>
              </a:rPr>
              <a:t> Детей нужно научить соблюдению правил культурного поведения в автобусе, в общественных местах.</a:t>
            </a:r>
          </a:p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solidFill>
                  <a:srgbClr val="6600CC"/>
                </a:solidFill>
                <a:latin typeface="Arial" pitchFamily="34" charset="0"/>
                <a:cs typeface="Arial" pitchFamily="34" charset="0"/>
              </a:rPr>
              <a:t>У детей должна быть воспитана привычка всегда говорить правду.</a:t>
            </a:r>
          </a:p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solidFill>
                  <a:srgbClr val="6600CC"/>
                </a:solidFill>
                <a:latin typeface="Arial" pitchFamily="34" charset="0"/>
                <a:cs typeface="Arial" pitchFamily="34" charset="0"/>
              </a:rPr>
              <a:t>Важной задачей, приобретающей на этой возрастной ступени особое значение, является формирование взаимоотношений с взрослыми и сверстниками: вежливое внимательное отношение к взрослым, умение дружно играть с детьми, защищать слабого, обиженного.</a:t>
            </a:r>
          </a:p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solidFill>
                  <a:srgbClr val="6600CC"/>
                </a:solidFill>
                <a:latin typeface="Arial" pitchFamily="34" charset="0"/>
                <a:cs typeface="Arial" pitchFamily="34" charset="0"/>
              </a:rPr>
              <a:t> Необходимо научить детей поддерживать порядок в комнате. В игровом уголке. Правило: «Каждой вещи – своё место».</a:t>
            </a:r>
            <a:endParaRPr lang="ru-RU" b="1" dirty="0">
              <a:solidFill>
                <a:srgbClr val="6600CC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824536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Режим дня составлен с расчетом  на 10,5 часовое пребывание</a:t>
            </a:r>
          </a:p>
          <a:p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8ч.10мин.</a:t>
            </a:r>
            <a:r>
              <a:rPr lang="ru-RU" sz="2800" dirty="0" smtClean="0"/>
              <a:t> </a:t>
            </a:r>
            <a:r>
              <a:rPr lang="ru-RU" sz="3600" b="1" dirty="0" smtClean="0">
                <a:solidFill>
                  <a:srgbClr val="00B050"/>
                </a:solidFill>
              </a:rPr>
              <a:t>– утренняя зарядка</a:t>
            </a:r>
            <a:endParaRPr lang="ru-RU" sz="2800" b="1" dirty="0" smtClean="0">
              <a:solidFill>
                <a:srgbClr val="00B050"/>
              </a:solidFill>
            </a:endParaRPr>
          </a:p>
          <a:p>
            <a:r>
              <a:rPr lang="ru-RU" b="1" dirty="0" smtClean="0">
                <a:solidFill>
                  <a:srgbClr val="FF6600"/>
                </a:solidFill>
              </a:rPr>
              <a:t>Продолжительность занятий </a:t>
            </a:r>
            <a:r>
              <a:rPr lang="ru-RU" b="1" dirty="0" smtClean="0">
                <a:solidFill>
                  <a:srgbClr val="0033CC"/>
                </a:solidFill>
              </a:rPr>
              <a:t>20 мин</a:t>
            </a:r>
            <a:r>
              <a:rPr lang="ru-RU" b="1" dirty="0" smtClean="0">
                <a:solidFill>
                  <a:srgbClr val="FF6600"/>
                </a:solidFill>
              </a:rPr>
              <a:t>., в </a:t>
            </a:r>
            <a:r>
              <a:rPr lang="ru-RU" b="1" dirty="0" smtClean="0">
                <a:solidFill>
                  <a:srgbClr val="FFFF00"/>
                </a:solidFill>
              </a:rPr>
              <a:t>первой</a:t>
            </a:r>
            <a:r>
              <a:rPr lang="ru-RU" b="1" dirty="0" smtClean="0">
                <a:solidFill>
                  <a:srgbClr val="FF6600"/>
                </a:solidFill>
              </a:rPr>
              <a:t> половине дня по </a:t>
            </a:r>
            <a:r>
              <a:rPr lang="ru-RU" b="1" dirty="0" smtClean="0">
                <a:solidFill>
                  <a:srgbClr val="0033CC"/>
                </a:solidFill>
              </a:rPr>
              <a:t>2 занятия</a:t>
            </a:r>
            <a:r>
              <a:rPr lang="ru-RU" b="1" dirty="0" smtClean="0">
                <a:solidFill>
                  <a:srgbClr val="FFFF00"/>
                </a:solidFill>
              </a:rPr>
              <a:t>.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          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10" name="Рисунок 9" descr="DSCF294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203848" y="4581128"/>
            <a:ext cx="2267744" cy="17008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7704856" cy="113813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Образовательные области по ФГОС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8000"/>
                </a:solidFill>
              </a:rPr>
              <a:t>Познавательное развитие.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FFC000"/>
                </a:solidFill>
              </a:rPr>
              <a:t>Речевое развитие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CC0099"/>
                </a:solidFill>
              </a:rPr>
              <a:t>Социально-коммуникативное развитие.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Физическое развитие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FF0000"/>
                </a:solidFill>
              </a:rPr>
              <a:t>Художественно-эстетическое развитие.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336704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МАТЕМАТИЧЕСКОЕ РАЗВИТИЕ.</a:t>
            </a:r>
            <a:r>
              <a:rPr lang="ru-RU" sz="4400" b="1" i="1" dirty="0" smtClean="0">
                <a:solidFill>
                  <a:srgbClr val="FF0000"/>
                </a:solidFill>
              </a:rPr>
              <a:t/>
            </a:r>
            <a:br>
              <a:rPr lang="ru-RU" sz="4400" b="1" i="1" dirty="0" smtClean="0">
                <a:solidFill>
                  <a:srgbClr val="FF0000"/>
                </a:solidFill>
              </a:rPr>
            </a:br>
            <a:r>
              <a:rPr lang="ru-RU" sz="4400" b="1" i="1" dirty="0" smtClean="0">
                <a:solidFill>
                  <a:srgbClr val="FF0000"/>
                </a:solidFill>
              </a:rPr>
              <a:t>Ребенок в возрасте от 4 до 5 лет может уметь:</a:t>
            </a:r>
            <a:endParaRPr lang="ru-RU" sz="44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4400" dirty="0" smtClean="0"/>
              <a:t>1. Ребенок может уметь определять расположение предметов: справа, слева, посередине, вверху, внизу, сзади, спереди.</a:t>
            </a:r>
            <a:br>
              <a:rPr lang="ru-RU" sz="4400" dirty="0" smtClean="0"/>
            </a:br>
            <a:r>
              <a:rPr lang="ru-RU" sz="4400" dirty="0" smtClean="0"/>
              <a:t>2. Ребенок может знать основные геометрические фигуры (круг, овал, квадрат, треугольник и прямоугольник)</a:t>
            </a:r>
            <a:br>
              <a:rPr lang="ru-RU" sz="4400" dirty="0" smtClean="0"/>
            </a:br>
            <a:r>
              <a:rPr lang="ru-RU" sz="4400" dirty="0" smtClean="0"/>
              <a:t>3. Ребенок может знать все цифры (0, 1, 2, 3, 4, 5, 6, 7, 8, 9). Считать предметы в пределах десяти, соотносить количество предметов с нужной цифрой.</a:t>
            </a:r>
            <a:br>
              <a:rPr lang="ru-RU" sz="4400" dirty="0" smtClean="0"/>
            </a:br>
            <a:r>
              <a:rPr lang="ru-RU" sz="4400" dirty="0" smtClean="0"/>
              <a:t>4. Ребенок может уметь расставлять цифры от 1 до 5 в правильной последовательности и в обратном порядке.</a:t>
            </a:r>
            <a:br>
              <a:rPr lang="ru-RU" sz="4400" dirty="0" smtClean="0"/>
            </a:br>
            <a:r>
              <a:rPr lang="ru-RU" sz="4400" dirty="0" smtClean="0"/>
              <a:t>5. Ребенок может уметь сравнивать количество предметов, понимать значение: больше - меньше, поровну. Делать равными неравные группы предметов: добавлять один предмет к группе с меньшим количеством предметов.</a:t>
            </a:r>
            <a:br>
              <a:rPr lang="ru-RU" sz="4400" dirty="0" smtClean="0"/>
            </a:br>
            <a:r>
              <a:rPr lang="ru-RU" sz="4400" dirty="0" smtClean="0"/>
              <a:t>6. Ребенок знакомится с графическим образом числа, учится правильно писать цифры.</a:t>
            </a:r>
          </a:p>
          <a:p>
            <a:pPr fontAlgn="base">
              <a:buNone/>
            </a:pPr>
            <a:r>
              <a:rPr lang="ru-RU" sz="4400" b="1" dirty="0" smtClean="0"/>
              <a:t> </a:t>
            </a:r>
            <a:endParaRPr lang="ru-RU" sz="4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55000" lnSpcReduction="20000"/>
          </a:bodyPr>
          <a:lstStyle/>
          <a:p>
            <a:pPr algn="ctr" fontAlgn="base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Логическое мышление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i="1" dirty="0" smtClean="0">
                <a:solidFill>
                  <a:srgbClr val="FF0000"/>
                </a:solidFill>
              </a:rPr>
              <a:t>Развитие Мышления, Памяти, Внимания</a:t>
            </a:r>
            <a:br>
              <a:rPr lang="ru-RU" sz="4000" b="1" i="1" dirty="0" smtClean="0">
                <a:solidFill>
                  <a:srgbClr val="FF0000"/>
                </a:solidFill>
              </a:rPr>
            </a:br>
            <a:r>
              <a:rPr lang="ru-RU" sz="4000" b="1" i="1" dirty="0" smtClean="0">
                <a:solidFill>
                  <a:srgbClr val="FF0000"/>
                </a:solidFill>
              </a:rPr>
              <a:t>Ребенок в возрасте от 4 до 5 лет может уметь: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sz="3600" dirty="0" smtClean="0">
                <a:solidFill>
                  <a:srgbClr val="0033CC"/>
                </a:solidFill>
              </a:rPr>
              <a:t>1. Ребенок может уметь находить отличия и сходства между двумя картинками (или между двумя игрушками).</a:t>
            </a:r>
            <a:br>
              <a:rPr lang="ru-RU" sz="3600" dirty="0" smtClean="0">
                <a:solidFill>
                  <a:srgbClr val="0033CC"/>
                </a:solidFill>
              </a:rPr>
            </a:br>
            <a:r>
              <a:rPr lang="ru-RU" sz="3600" dirty="0" smtClean="0">
                <a:solidFill>
                  <a:srgbClr val="0033CC"/>
                </a:solidFill>
              </a:rPr>
              <a:t>2. Ребенок может уметь складывать по образцу постройки из конструктора.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rgbClr val="00B050"/>
                </a:solidFill>
              </a:rPr>
              <a:t>3. Ребенок может уметь складывать разрезанную картинку из 2-4 частей.</a:t>
            </a:r>
            <a:br>
              <a:rPr lang="ru-RU" sz="3600" dirty="0" smtClean="0">
                <a:solidFill>
                  <a:srgbClr val="00B050"/>
                </a:solidFill>
              </a:rPr>
            </a:br>
            <a:r>
              <a:rPr lang="ru-RU" sz="3600" dirty="0" smtClean="0">
                <a:solidFill>
                  <a:srgbClr val="00B050"/>
                </a:solidFill>
              </a:rPr>
              <a:t>4. Ребенок может уметь не отвлекаясь, в течение 5 минут выполнять задание.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rgbClr val="FF0000"/>
                </a:solidFill>
              </a:rPr>
              <a:t>5. Ребенок может уметь складывать пирамидку (чашечки, вкладывая их друг в друга) без посторонней помощи.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6. Ребенок может уметь вкладывать в отверстия недостающие фрагменты картинок.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rgbClr val="008000"/>
                </a:solidFill>
              </a:rPr>
              <a:t>7. Ребенок может уметь называть обобщающим словом группу предметов (корова, лошадь, коза-домашние животные; зима, лето, весна, осень - времена года). Находить лишний предмет в каждой группе. Находить пару каждому предмету.</a:t>
            </a:r>
            <a:br>
              <a:rPr lang="ru-RU" sz="3600" dirty="0" smtClean="0">
                <a:solidFill>
                  <a:srgbClr val="008000"/>
                </a:solidFill>
              </a:rPr>
            </a:br>
            <a:r>
              <a:rPr lang="ru-RU" sz="3600" dirty="0" smtClean="0">
                <a:solidFill>
                  <a:srgbClr val="008000"/>
                </a:solidFill>
              </a:rPr>
              <a:t> </a:t>
            </a:r>
          </a:p>
          <a:p>
            <a:pPr fontAlgn="base"/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8. </a:t>
            </a:r>
            <a:r>
              <a:rPr lang="ru-RU" dirty="0" smtClean="0">
                <a:solidFill>
                  <a:srgbClr val="CC0099"/>
                </a:solidFill>
              </a:rPr>
              <a:t>Ребенок может уметь отвечать на такие вопросы как: Можно ли летом кататься на санках? Почему? Зачем зимой одевают теплые куртки? Для чего нужны окна и двери в доме? И т.д.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8000"/>
                </a:solidFill>
              </a:rPr>
              <a:t>9. Ребенок может уметь подбирать противоположные слова: </a:t>
            </a:r>
            <a:br>
              <a:rPr lang="ru-RU" dirty="0" smtClean="0">
                <a:solidFill>
                  <a:srgbClr val="008000"/>
                </a:solidFill>
              </a:rPr>
            </a:br>
            <a:r>
              <a:rPr lang="ru-RU" dirty="0" smtClean="0">
                <a:solidFill>
                  <a:srgbClr val="008000"/>
                </a:solidFill>
              </a:rPr>
              <a:t>стакан полный - стакан пустой,</a:t>
            </a:r>
            <a:br>
              <a:rPr lang="ru-RU" dirty="0" smtClean="0">
                <a:solidFill>
                  <a:srgbClr val="008000"/>
                </a:solidFill>
              </a:rPr>
            </a:br>
            <a:r>
              <a:rPr lang="ru-RU" dirty="0" smtClean="0">
                <a:solidFill>
                  <a:srgbClr val="008000"/>
                </a:solidFill>
              </a:rPr>
              <a:t>дерево высокое – дерево низкое,</a:t>
            </a:r>
            <a:br>
              <a:rPr lang="ru-RU" dirty="0" smtClean="0">
                <a:solidFill>
                  <a:srgbClr val="008000"/>
                </a:solidFill>
              </a:rPr>
            </a:br>
            <a:r>
              <a:rPr lang="ru-RU" dirty="0" smtClean="0">
                <a:solidFill>
                  <a:srgbClr val="008000"/>
                </a:solidFill>
              </a:rPr>
              <a:t>идти медленно – идти быстро,</a:t>
            </a:r>
            <a:br>
              <a:rPr lang="ru-RU" dirty="0" smtClean="0">
                <a:solidFill>
                  <a:srgbClr val="008000"/>
                </a:solidFill>
              </a:rPr>
            </a:br>
            <a:r>
              <a:rPr lang="ru-RU" dirty="0" smtClean="0">
                <a:solidFill>
                  <a:srgbClr val="008000"/>
                </a:solidFill>
              </a:rPr>
              <a:t>пояс узкий – пояс широкий,</a:t>
            </a:r>
            <a:br>
              <a:rPr lang="ru-RU" dirty="0" smtClean="0">
                <a:solidFill>
                  <a:srgbClr val="008000"/>
                </a:solidFill>
              </a:rPr>
            </a:br>
            <a:r>
              <a:rPr lang="ru-RU" dirty="0" smtClean="0">
                <a:solidFill>
                  <a:srgbClr val="008000"/>
                </a:solidFill>
              </a:rPr>
              <a:t>ребенок голодный - ребенок сытый,</a:t>
            </a:r>
            <a:br>
              <a:rPr lang="ru-RU" dirty="0" smtClean="0">
                <a:solidFill>
                  <a:srgbClr val="008000"/>
                </a:solidFill>
              </a:rPr>
            </a:br>
            <a:r>
              <a:rPr lang="ru-RU" dirty="0" smtClean="0">
                <a:solidFill>
                  <a:srgbClr val="008000"/>
                </a:solidFill>
              </a:rPr>
              <a:t>чай холодный – чай горячий и т.д.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10. Ребенок может уметь запоминать пары слов, после прочтения взрослым: стакан-вода, девочка-мальчик, собака-кошка и т.д.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B050"/>
                </a:solidFill>
              </a:rPr>
              <a:t>11. Ребенок может уметь видеть на картинке неправильно изображенные предметы, объяснять, что не так и почему.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620688"/>
            <a:ext cx="8229600" cy="5649491"/>
          </a:xfrm>
        </p:spPr>
        <p:txBody>
          <a:bodyPr>
            <a:normAutofit fontScale="70000" lnSpcReduction="20000"/>
          </a:bodyPr>
          <a:lstStyle/>
          <a:p>
            <a:pPr algn="ctr" fontAlgn="base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Развитие речи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i="1" dirty="0" smtClean="0">
                <a:solidFill>
                  <a:srgbClr val="FF0000"/>
                </a:solidFill>
              </a:rPr>
              <a:t>Ребенок в возрасте от 4 до 5 лет может уметь:</a:t>
            </a:r>
            <a:r>
              <a:rPr lang="ru-RU" sz="4000" b="1" i="1" dirty="0" smtClean="0"/>
              <a:t/>
            </a:r>
            <a:br>
              <a:rPr lang="ru-RU" sz="4000" b="1" i="1" dirty="0" smtClean="0"/>
            </a:br>
            <a:r>
              <a:rPr lang="ru-RU" dirty="0" smtClean="0"/>
              <a:t>1. Ребенок может использовать тысячу слов, строить фразы из 6-8 слов. Понимать ребенка должны даже посторонние люди, а не только родители.</a:t>
            </a:r>
            <a:br>
              <a:rPr lang="ru-RU" dirty="0" smtClean="0"/>
            </a:br>
            <a:r>
              <a:rPr lang="ru-RU" dirty="0" smtClean="0">
                <a:solidFill>
                  <a:srgbClr val="008000"/>
                </a:solidFill>
              </a:rPr>
              <a:t>2. Ребенок может понимать, чем отличается строение человека от строения животных, называть их части тела (руки - лапы, ногти - когти, волосы - шерсть).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3. Ребенок может уметь правильно ставить существительные в форму множественного числа (цветок - цветы, девочка - девочки).</a:t>
            </a:r>
            <a:br>
              <a:rPr lang="ru-RU" dirty="0" smtClean="0"/>
            </a:br>
            <a:r>
              <a:rPr lang="ru-RU" dirty="0" smtClean="0">
                <a:solidFill>
                  <a:srgbClr val="CC00CC"/>
                </a:solidFill>
              </a:rPr>
              <a:t>4. Ребенок может уметь находить предмет по описанию (яблоко - круглое, сладкое, желтое). Уметь самостоятельно составлять описание предмета.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5. Ребенок может понимать значение предлогов: в, на, под, за, между, перед, около.</a:t>
            </a:r>
            <a:br>
              <a:rPr lang="ru-RU" dirty="0" smtClean="0"/>
            </a:br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DSC0962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084168" y="3140968"/>
            <a:ext cx="2123069" cy="1341649"/>
          </a:xfrm>
          <a:prstGeom prst="rect">
            <a:avLst/>
          </a:prstGeom>
        </p:spPr>
      </p:pic>
      <p:pic>
        <p:nvPicPr>
          <p:cNvPr id="10" name="Рисунок 9" descr="DSCF304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27584" y="4725144"/>
            <a:ext cx="2055314" cy="1458162"/>
          </a:xfrm>
          <a:prstGeom prst="rect">
            <a:avLst/>
          </a:prstGeom>
        </p:spPr>
      </p:pic>
      <p:pic>
        <p:nvPicPr>
          <p:cNvPr id="3" name="Рисунок 2" descr="DSC0969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564111" y="544178"/>
            <a:ext cx="2824314" cy="1588677"/>
          </a:xfrm>
          <a:prstGeom prst="rect">
            <a:avLst/>
          </a:prstGeom>
        </p:spPr>
      </p:pic>
      <p:pic>
        <p:nvPicPr>
          <p:cNvPr id="8" name="Рисунок 7" descr="DSC01130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971600" y="620688"/>
            <a:ext cx="2088232" cy="156617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204864"/>
            <a:ext cx="7936747" cy="574201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Год назад…</a:t>
            </a:r>
            <a:endParaRPr lang="ru-RU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9" name="Рисунок 8" descr="DSCF3129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899592" y="3140968"/>
            <a:ext cx="1872208" cy="1404156"/>
          </a:xfrm>
          <a:prstGeom prst="rect">
            <a:avLst/>
          </a:prstGeom>
        </p:spPr>
      </p:pic>
      <p:pic>
        <p:nvPicPr>
          <p:cNvPr id="12" name="Рисунок 11" descr="DSCF2944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3203849" y="476672"/>
            <a:ext cx="2088232" cy="1845586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3" name="Рисунок 12" descr="DSC09690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3491880" y="4797152"/>
            <a:ext cx="2736304" cy="1488745"/>
          </a:xfrm>
          <a:prstGeom prst="rect">
            <a:avLst/>
          </a:prstGeom>
        </p:spPr>
      </p:pic>
      <p:pic>
        <p:nvPicPr>
          <p:cNvPr id="14" name="Рисунок 13" descr="DSC09785.JP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3491880" y="3212976"/>
            <a:ext cx="2304256" cy="12961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fontScale="77500" lnSpcReduction="20000"/>
          </a:bodyPr>
          <a:lstStyle/>
          <a:p>
            <a:pPr fontAlgn="base">
              <a:buNone/>
            </a:pPr>
            <a:r>
              <a:rPr lang="ru-RU" dirty="0" smtClean="0"/>
              <a:t>6</a:t>
            </a:r>
            <a:r>
              <a:rPr lang="ru-RU" dirty="0" smtClean="0">
                <a:solidFill>
                  <a:srgbClr val="008000"/>
                </a:solidFill>
              </a:rPr>
              <a:t>. Ребенок может знать, какие бывают профессии, чем занимаются люди этих профессий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7. Ребенок может уметь поддерживать беседу: уметь отвечать на вопросы и правильно их задавать.</a:t>
            </a:r>
            <a:br>
              <a:rPr lang="ru-RU" dirty="0" smtClean="0"/>
            </a:br>
            <a:r>
              <a:rPr lang="ru-RU" dirty="0" smtClean="0">
                <a:solidFill>
                  <a:srgbClr val="CC00CC"/>
                </a:solidFill>
              </a:rPr>
              <a:t>8. Ребенок может уметь пересказывать содержание услышанной сказки, рассказа. Рассказать наизусть несколько стихов, </a:t>
            </a:r>
            <a:r>
              <a:rPr lang="ru-RU" dirty="0" err="1" smtClean="0">
                <a:solidFill>
                  <a:srgbClr val="CC00CC"/>
                </a:solidFill>
              </a:rPr>
              <a:t>потешек</a:t>
            </a:r>
            <a:r>
              <a:rPr lang="ru-RU" dirty="0" smtClean="0">
                <a:solidFill>
                  <a:srgbClr val="CC00CC"/>
                </a:solidFill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9. Ребенок может называть свое имя, фамилию, сколько ему лет, называть город, в котором живет.</a:t>
            </a:r>
            <a:br>
              <a:rPr lang="ru-RU" dirty="0" smtClean="0"/>
            </a:br>
            <a:r>
              <a:rPr lang="ru-RU" dirty="0" smtClean="0">
                <a:solidFill>
                  <a:srgbClr val="FF6600"/>
                </a:solidFill>
              </a:rPr>
              <a:t>10. Ребенок может уметь отвечать вопросы, касательно недавно произошедших событий: Где ты был сегодня? Кого встретил по дороге? Что мама купила в магазине? Что было на тебе одето?</a:t>
            </a:r>
          </a:p>
          <a:p>
            <a:pPr fontAlgn="base"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 fontScale="70000" lnSpcReduction="20000"/>
          </a:bodyPr>
          <a:lstStyle/>
          <a:p>
            <a:pPr algn="ctr" fontAlgn="base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Окружающий мир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i="1" dirty="0" smtClean="0">
                <a:solidFill>
                  <a:srgbClr val="FF0000"/>
                </a:solidFill>
              </a:rPr>
              <a:t>Ребенок в возрасте от 4 до 5 лет может уметь:</a:t>
            </a:r>
          </a:p>
          <a:p>
            <a:pPr algn="ctr" fontAlgn="base">
              <a:buNone/>
            </a:pP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dirty="0" smtClean="0">
                <a:solidFill>
                  <a:srgbClr val="0033CC"/>
                </a:solidFill>
              </a:rPr>
              <a:t>1. Ребенок может уметь различать овощи, фрукты и ягоды, знать какими они бывают, когда созревают.</a:t>
            </a:r>
            <a:br>
              <a:rPr lang="ru-RU" dirty="0" smtClean="0">
                <a:solidFill>
                  <a:srgbClr val="0033CC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2. Ребенок может знать названия насекомых, уметь рассказывать о том, как они передвигаются (бабочка летает, улитка ползет, кузнечик прыгает)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3. Ребенок может знать всех домашних животных и их детенышей.</a:t>
            </a:r>
            <a:br>
              <a:rPr lang="ru-RU" dirty="0" smtClean="0"/>
            </a:br>
            <a:r>
              <a:rPr lang="ru-RU" dirty="0" smtClean="0">
                <a:solidFill>
                  <a:srgbClr val="00B050"/>
                </a:solidFill>
              </a:rPr>
              <a:t>4. Ребенок может уметь угадывать по картинкам времена года. Знать приметы каждого из них</a:t>
            </a:r>
            <a:r>
              <a:rPr lang="ru-RU" dirty="0" smtClean="0"/>
              <a:t>.</a:t>
            </a:r>
          </a:p>
          <a:p>
            <a:pPr fontAlgn="base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62500" lnSpcReduction="20000"/>
          </a:bodyPr>
          <a:lstStyle/>
          <a:p>
            <a:pPr algn="ctr" fontAlgn="base">
              <a:buNone/>
            </a:pPr>
            <a:r>
              <a:rPr lang="ru-RU" sz="4500" b="1" dirty="0" smtClean="0">
                <a:solidFill>
                  <a:srgbClr val="CC0099"/>
                </a:solidFill>
              </a:rPr>
              <a:t>Навыки обихода</a:t>
            </a:r>
            <a:br>
              <a:rPr lang="ru-RU" sz="4500" b="1" dirty="0" smtClean="0">
                <a:solidFill>
                  <a:srgbClr val="CC0099"/>
                </a:solidFill>
              </a:rPr>
            </a:br>
            <a:r>
              <a:rPr lang="ru-RU" sz="4500" b="1" i="1" dirty="0" smtClean="0">
                <a:solidFill>
                  <a:srgbClr val="CC0099"/>
                </a:solidFill>
              </a:rPr>
              <a:t>Ребенок в возрасте от 4 до 5 лет может уметь:</a:t>
            </a:r>
            <a:endParaRPr lang="ru-RU" sz="4500" dirty="0" smtClean="0">
              <a:solidFill>
                <a:srgbClr val="CC0099"/>
              </a:solidFill>
            </a:endParaRPr>
          </a:p>
          <a:p>
            <a:pPr fontAlgn="base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B050"/>
                </a:solidFill>
              </a:rPr>
              <a:t>1. Ребенок уже отлично застегивает пуговки, молнии и развязывает шнурки, его хорошо слушаются ложка и вилка.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2. Ребенок может уметь нанизывать крупные пуговицы или бусины на нитку.</a:t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3. Ребенок может уметь точно проводить линии не отрывая карандаш от бумаги.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4. Ребенок может уметь заштриховывать фигуры ровными прямыми линиями, не выходя за контуры рисунка.</a:t>
            </a:r>
            <a:br>
              <a:rPr lang="ru-RU" dirty="0" smtClean="0"/>
            </a:br>
            <a:r>
              <a:rPr lang="ru-RU" dirty="0" smtClean="0">
                <a:solidFill>
                  <a:srgbClr val="008000"/>
                </a:solidFill>
              </a:rPr>
              <a:t>5. Ребенок может уметь обводить и раскрашивать картинки, не выходя за края.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6. Ребенок может уметь проводить линии по середине дорожки, не выходя за её края.</a:t>
            </a:r>
            <a:br>
              <a:rPr lang="ru-RU" dirty="0" smtClean="0"/>
            </a:br>
            <a:r>
              <a:rPr lang="ru-RU" dirty="0" smtClean="0">
                <a:solidFill>
                  <a:srgbClr val="0070C0"/>
                </a:solidFill>
              </a:rPr>
              <a:t>7. Ребенок может различать правую и левую руку.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CC00CC"/>
                </a:solidFill>
              </a:rPr>
              <a:t>Рост стал 102 см и более и увеличился на 4-5 см.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400" b="1" dirty="0" smtClean="0">
                <a:solidFill>
                  <a:srgbClr val="008000"/>
                </a:solidFill>
              </a:rPr>
              <a:t>Вес стал 16 кг и более и увеличился на 1-2 кг.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75856" y="2060848"/>
            <a:ext cx="5328592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Тело ребёнка изменило пропорции</a:t>
            </a:r>
            <a:b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активно идёт формирование осанки, закладывается походка, привычные позы при сидении, стоянии и т. д.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31840" y="3501008"/>
            <a:ext cx="367240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Обязательно следите за осанкой ребёнка. Особенно во время работы за столом (надо не только показать, но и рассказать, как правильно сидеть) 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9" name="Рисунок 8" descr="DSC0965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95536" y="4437112"/>
            <a:ext cx="2688298" cy="1512168"/>
          </a:xfrm>
          <a:prstGeom prst="rect">
            <a:avLst/>
          </a:prstGeom>
        </p:spPr>
      </p:pic>
      <p:pic>
        <p:nvPicPr>
          <p:cNvPr id="10" name="Рисунок 9" descr="DSCF394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39552" y="2132856"/>
            <a:ext cx="2496277" cy="1872208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1187624" y="332656"/>
            <a:ext cx="67687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Анатомо-физиологические особенности развития.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SCF301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20710099">
            <a:off x="466331" y="4789023"/>
            <a:ext cx="1800026" cy="1350020"/>
          </a:xfrm>
          <a:prstGeom prst="rect">
            <a:avLst/>
          </a:prstGeom>
        </p:spPr>
      </p:pic>
      <p:pic>
        <p:nvPicPr>
          <p:cNvPr id="8" name="Рисунок 7" descr="DSC0968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444208" y="2780928"/>
            <a:ext cx="1941592" cy="1092146"/>
          </a:xfrm>
          <a:prstGeom prst="rect">
            <a:avLst/>
          </a:prstGeom>
        </p:spPr>
      </p:pic>
      <p:pic>
        <p:nvPicPr>
          <p:cNvPr id="6" name="Рисунок 5" descr="DSCF271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012160" y="908720"/>
            <a:ext cx="1800720" cy="135054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539552" y="476672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8000"/>
                </a:solidFill>
              </a:rPr>
              <a:t>Ребенок </a:t>
            </a:r>
            <a:r>
              <a:rPr lang="ru-RU" b="1" dirty="0" smtClean="0">
                <a:solidFill>
                  <a:srgbClr val="FF0000"/>
                </a:solidFill>
              </a:rPr>
              <a:t>4–5 лет социальные нормы и правила поведения всё ещё не осознаёт, однако у него уже начинают складываться обобщённые представления о том, как надо (не надо) себя вести.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004048" y="188640"/>
            <a:ext cx="3851920" cy="6480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8000"/>
                </a:solidFill>
              </a:rPr>
              <a:t>Возрастные особенности детей 4–5 лет по ФГОС.</a:t>
            </a:r>
            <a:endParaRPr lang="ru-RU" b="1" dirty="0">
              <a:solidFill>
                <a:srgbClr val="008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83568" y="2274839"/>
            <a:ext cx="576064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8000"/>
                </a:solidFill>
              </a:rPr>
              <a:t>Ребенок может по собственной инициативе убирать игрушки, выполнять простые трудовые обязанности, доводить дело до конца. Тем не менее, следование таким правилам часто бывает неустойчивым – малыш легко отвлекается на то, что им более интересно.</a:t>
            </a:r>
            <a:endParaRPr lang="ru-RU" b="1" dirty="0">
              <a:solidFill>
                <a:srgbClr val="008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411760" y="4077072"/>
            <a:ext cx="48600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33CC"/>
                </a:solidFill>
              </a:rPr>
              <a:t>Дети хорошо выделяют несоответствие нормам и правилам не только в поведении другого, но и в своём собственном и эмоционально его переживают, что повышает их возможности регулировать поведение.</a:t>
            </a:r>
            <a:endParaRPr lang="ru-RU" b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5976" y="18864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CC0099"/>
                </a:solidFill>
                <a:cs typeface="Aharoni" pitchFamily="2" charset="-79"/>
              </a:rPr>
              <a:t>Появляется сосредоточенность на своём самочувствии, ребёнка начинает волновать тема собственного здоровья. К 4-5 годам ребёнок способен элементарно охарактеризовать своё самочувствие, привлечь внимание взрослого в случае недомогания.</a:t>
            </a:r>
            <a:endParaRPr lang="ru-RU" b="1" dirty="0">
              <a:solidFill>
                <a:srgbClr val="CC0099"/>
              </a:solidFill>
              <a:cs typeface="Aharoni" pitchFamily="2" charset="-79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204864"/>
            <a:ext cx="504056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8000"/>
                </a:solidFill>
              </a:rPr>
              <a:t>Поведение ребёнка 4-5 лет не столь импульсивно и непосредственно, как в 3-4 года, хотя в некоторых ситуациях ему всё ещё требуется напоминание взрослого или сверстников о необходимости придерживаться тех или иных норм и правил</a:t>
            </a:r>
            <a:endParaRPr lang="ru-RU" b="1" dirty="0">
              <a:solidFill>
                <a:srgbClr val="008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4437112"/>
            <a:ext cx="64087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В этом возрасте происходит развитие инициативности и самостоятельности ребенка в общении со взрослыми и сверстниками. Общение со сверстниками по-прежнему тесно переплетено с другими видами детской деятельности (игрой, трудом и т. п., однако уже отмечаются и ситуации чистого общения.</a:t>
            </a:r>
            <a:endParaRPr lang="ru-RU" b="1" dirty="0"/>
          </a:p>
        </p:txBody>
      </p:sp>
      <p:pic>
        <p:nvPicPr>
          <p:cNvPr id="6" name="Рисунок 5" descr="Фото043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03649" y="332656"/>
            <a:ext cx="2232248" cy="1674186"/>
          </a:xfrm>
          <a:prstGeom prst="rect">
            <a:avLst/>
          </a:prstGeom>
        </p:spPr>
      </p:pic>
      <p:pic>
        <p:nvPicPr>
          <p:cNvPr id="8" name="Рисунок 7" descr="DSC0969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220072" y="2890905"/>
            <a:ext cx="2880320" cy="16201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2809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b="1" dirty="0" smtClean="0">
                <a:solidFill>
                  <a:srgbClr val="008000"/>
                </a:solidFill>
              </a:rPr>
              <a:t>К 5 годам дети имеют представления об особенностях наиболее распространённых мужских и женских профессий, о видах отдыха, специфике поведения в общении с другими людьми, об отдельных женских и мужских качествах, умеют распознавать и оценивать эмоциональные состояния и поступки взрослых людей разного пола.</a:t>
            </a:r>
            <a:endParaRPr lang="ru-RU" b="1" dirty="0">
              <a:solidFill>
                <a:srgbClr val="008000"/>
              </a:solidFill>
            </a:endParaRPr>
          </a:p>
        </p:txBody>
      </p:sp>
      <p:pic>
        <p:nvPicPr>
          <p:cNvPr id="3" name="Рисунок 2" descr="DSCF263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876256" y="2852936"/>
            <a:ext cx="1728192" cy="129614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67544" y="1916832"/>
            <a:ext cx="69127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На четвертом-пятом году жизни ребенок не просто активно овладевает речью - он творчески осваивает язык, он, по существу, занимается словотворчеством. Такое словотворчество позволяет ребенку к концу этого возрастного периода перейти к отвлеченной речи, пересказать сказку, рассказ, поделиться своими впечатлениями, переживаниями. В этом возрастном периоде характерной особенностью речи ребенка является использование ее для общения со сверстниками. А общение, в свою очередь, развивает речь. Ребенок задает вопросы, рассказывает сказки, рассуждает, фантазирует, пересказывает, обменивается впечатлениями и т. д. Теперь он может назвать качества предметов, их признаки, отношения и т. д. Его восприятие становится осмысленным, целенаправленным, анализирующим.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04664"/>
            <a:ext cx="82809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6600CC"/>
                </a:solidFill>
              </a:rPr>
              <a:t>Между четвертым и пятым годами ребенок может целенаправленно запоминать. Ни до, ни после этого периода ребенок не запоминает с такой легкостью самый разнообразный материал. Но память ребенка четвертого года жизни и начала пятого носит в основном характер непроизвольного запоминания. Все интересное для ребенка запоминается само собой. Трудно запоминаются отвлеченные понятия: дни недели, месяцы, времена года и т. д.</a:t>
            </a:r>
            <a:endParaRPr lang="ru-RU" sz="2000" b="1" dirty="0">
              <a:solidFill>
                <a:srgbClr val="6600CC"/>
              </a:solidFill>
            </a:endParaRPr>
          </a:p>
        </p:txBody>
      </p:sp>
      <p:pic>
        <p:nvPicPr>
          <p:cNvPr id="4" name="Рисунок 3" descr="DSCF299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067944" y="3140968"/>
            <a:ext cx="2747797" cy="206084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1520" y="3284984"/>
            <a:ext cx="36004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Благодаря развитию речи, мышления, памяти, восприятия и, главным образом, воображения ребенок четырех-пяти лет воспринимает сказку и открывает в ней свое собственное решение насущных жизненных проблем. 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799288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 ней все герои либо хорошие, либо плохие. Это помогает ребенку отделить добро от зла и как-то упорядочить его собственные сложные чувства. Ребенок хочет походить на положительного героя, и таким образом сказка прививает ему доброту, чувство справедливости, умение сопереживать, то есть развивает в нем эмоциональное отношение к окружающему в соответствии с ценностями, идеалами и нормами жизни.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DSCF252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395615">
            <a:off x="5325124" y="2998104"/>
            <a:ext cx="2642656" cy="198199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55576" y="2708920"/>
            <a:ext cx="417646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6600CC"/>
                </a:solidFill>
              </a:rPr>
              <a:t>Если взрослые постоянно читают дошкольникам детские книжки, чтение может стать устойчивой потребностью. Дети охотно отвечают на вопросы, связанные с анализом произведения, дают объяснения поступкам героев. Значительную роль в накоплении читательского опыта играют иллюстрации. В возрасте 4-5 лет дети способны долго рассматривать книгу, рассказывать по картинке о её содержании </a:t>
            </a:r>
            <a:endParaRPr lang="ru-RU" b="1" dirty="0">
              <a:solidFill>
                <a:srgbClr val="66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260648"/>
            <a:ext cx="76328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8000"/>
                </a:solidFill>
              </a:rPr>
              <a:t>Любимую книгу они легко находят среди других, могут запомнить название произведения, автора. Они стремятся перенести книжные ситуации в жизнь, подражают героям произведений, с удовольствием играют в ролевые игры, основанные на сюжетах сказок, рассказов. Дети зачастую придумывают собственные сюжетные повороты. Свои предложения они вносят и при инсценировке отдельных отрывков прочитанных произведений.</a:t>
            </a:r>
            <a:endParaRPr lang="ru-RU" b="1" dirty="0">
              <a:solidFill>
                <a:srgbClr val="008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2708920"/>
            <a:ext cx="50405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33CC"/>
                </a:solidFill>
              </a:rPr>
              <a:t>4-5 лет - важный период для развития детской любознательности. Дети активно стремятся к интеллектуальному общению со взрослыми, что проявляется в многочисленных вопросах (почему? зачем? для чего, стремятся получить новую информацию познавательного характера. Не «отмахивайтесь» от детских вопросов, ведь любознательный малыш активно осваивает окружающий его мир предметов и вещей, мир человеческих отношений.</a:t>
            </a:r>
            <a:endParaRPr lang="ru-RU" b="1" dirty="0">
              <a:solidFill>
                <a:srgbClr val="0033CC"/>
              </a:solidFill>
            </a:endParaRPr>
          </a:p>
        </p:txBody>
      </p:sp>
      <p:pic>
        <p:nvPicPr>
          <p:cNvPr id="4" name="Рисунок 3" descr="DSCF254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652120" y="2708921"/>
            <a:ext cx="1728192" cy="2304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E36C09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520</TotalTime>
  <Words>1143</Words>
  <Application>Microsoft Office PowerPoint</Application>
  <PresentationFormat>Экран (4:3)</PresentationFormat>
  <Paragraphs>64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22</vt:i4>
      </vt:variant>
    </vt:vector>
  </HeadingPairs>
  <TitlesOfParts>
    <vt:vector size="24" baseType="lpstr">
      <vt:lpstr>Тема Office</vt:lpstr>
      <vt:lpstr>1_Тема Office</vt:lpstr>
      <vt:lpstr>Слайд 1</vt:lpstr>
      <vt:lpstr>Год назад…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Образовательные области по ФГОС.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RePack by SPecialiST</cp:lastModifiedBy>
  <cp:revision>43</cp:revision>
  <dcterms:created xsi:type="dcterms:W3CDTF">2014-06-15T09:49:01Z</dcterms:created>
  <dcterms:modified xsi:type="dcterms:W3CDTF">2016-12-03T15:27:13Z</dcterms:modified>
</cp:coreProperties>
</file>