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9" r:id="rId10"/>
    <p:sldId id="263" r:id="rId11"/>
    <p:sldId id="271" r:id="rId12"/>
    <p:sldId id="270" r:id="rId13"/>
    <p:sldId id="264" r:id="rId14"/>
    <p:sldId id="276" r:id="rId15"/>
    <p:sldId id="277" r:id="rId16"/>
    <p:sldId id="274" r:id="rId17"/>
    <p:sldId id="265" r:id="rId18"/>
    <p:sldId id="266" r:id="rId19"/>
    <p:sldId id="275" r:id="rId20"/>
    <p:sldId id="268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60"/>
  </p:normalViewPr>
  <p:slideViewPr>
    <p:cSldViewPr>
      <p:cViewPr>
        <p:scale>
          <a:sx n="100" d="100"/>
          <a:sy n="100" d="100"/>
        </p:scale>
        <p:origin x="-264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106 уч.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17:00-18:00</c:v>
                </c:pt>
                <c:pt idx="1">
                  <c:v>17:00-19:00</c:v>
                </c:pt>
                <c:pt idx="2">
                  <c:v>17:00-21:00</c:v>
                </c:pt>
                <c:pt idx="3">
                  <c:v>17:00-23:00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4.0000000000000112E-2</c:v>
                </c:pt>
                <c:pt idx="1">
                  <c:v>5.0000000000000114E-2</c:v>
                </c:pt>
                <c:pt idx="2">
                  <c:v>0.39000000000000123</c:v>
                </c:pt>
                <c:pt idx="3">
                  <c:v>0.52</c:v>
                </c:pt>
              </c:numCache>
            </c:numRef>
          </c:val>
        </c:ser>
        <c:axId val="78034432"/>
        <c:axId val="78035968"/>
      </c:barChart>
      <c:catAx>
        <c:axId val="78034432"/>
        <c:scaling>
          <c:orientation val="minMax"/>
        </c:scaling>
        <c:axPos val="b"/>
        <c:tickLblPos val="nextTo"/>
        <c:crossAx val="78035968"/>
        <c:crosses val="autoZero"/>
        <c:auto val="1"/>
        <c:lblAlgn val="ctr"/>
        <c:lblOffset val="100"/>
      </c:catAx>
      <c:valAx>
        <c:axId val="78035968"/>
        <c:scaling>
          <c:orientation val="minMax"/>
        </c:scaling>
        <c:axPos val="l"/>
        <c:majorGridlines/>
        <c:numFmt formatCode="0%" sourceLinked="1"/>
        <c:tickLblPos val="nextTo"/>
        <c:crossAx val="780344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1"/>
  <c:chart>
    <c:autoTitleDeleted val="1"/>
    <c:plotArea>
      <c:layout>
        <c:manualLayout>
          <c:layoutTarget val="inner"/>
          <c:xMode val="edge"/>
          <c:yMode val="edge"/>
          <c:x val="0.29612293492976388"/>
          <c:y val="0.10495415274506886"/>
          <c:w val="0.47577324268338073"/>
          <c:h val="0.816625605265665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4.1739609496286093E-3"/>
                  <c:y val="4.4216777454449796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Компьютер-ные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игры
25%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Общение в чатах и </a:t>
                    </a:r>
                    <a:r>
                      <a:rPr lang="ru-RU" smtClean="0"/>
                      <a:t>прослушива-ние </a:t>
                    </a:r>
                    <a:r>
                      <a:rPr lang="ru-RU"/>
                      <a:t>музыки
57%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Подготовка к занятиям</c:v>
                </c:pt>
                <c:pt idx="1">
                  <c:v>Компьютнрные игры</c:v>
                </c:pt>
                <c:pt idx="2">
                  <c:v>Общение в чатах и прослушивание музыки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0.18000000000000024</c:v>
                </c:pt>
                <c:pt idx="1">
                  <c:v>0.25</c:v>
                </c:pt>
                <c:pt idx="2">
                  <c:v>0.56999999999999995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94ED5-A0FE-4ED2-B534-8F459B5AE57D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6CA82-9D51-4262-BDC2-2195BAFE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6CA82-9D51-4262-BDC2-2195BAFE22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54A735-EA2F-4000-8BFA-92C7D5E10F72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1FDBF5-1AD0-4AAF-8B85-D7B17A205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2.bp.blogspot.com/-cl3l3Z-jyEQ/ThKtz6VrP_I/AAAAAAAAAJE/iCjd5fis8GE/s1600/379720_image_large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ntuev.ru/igrovaya/" TargetMode="External"/><Relationship Id="rId2" Type="http://schemas.openxmlformats.org/officeDocument/2006/relationships/hyperlink" Target="http://www.tiensmed.ru/programmer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dknow.ru/healtharticles/217-psixologiya-i-vospitanie-detej" TargetMode="External"/><Relationship Id="rId5" Type="http://schemas.openxmlformats.org/officeDocument/2006/relationships/hyperlink" Target="http://studiopsy.ru/kompjuternaya-zavisimost" TargetMode="External"/><Relationship Id="rId4" Type="http://schemas.openxmlformats.org/officeDocument/2006/relationships/hyperlink" Target="http://ru.wikipedia.org/wiki/%25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14686"/>
            <a:ext cx="7858180" cy="1362075"/>
          </a:xfrm>
        </p:spPr>
        <p:txBody>
          <a:bodyPr/>
          <a:lstStyle/>
          <a:p>
            <a:r>
              <a:rPr lang="ru-RU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_AlternaOtl" pitchFamily="34" charset="-52"/>
              </a:rPr>
              <a:t>Сетеголизм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_AlternaOtl" pitchFamily="34" charset="-52"/>
              </a:rPr>
              <a:t> –диагноз 21 века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latin typeface="a_AlternaOtl" pitchFamily="34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4071934" y="4643422"/>
            <a:ext cx="5072066" cy="2214578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Государственное образовательное учреждение среднего профессионального образования Московской области «колледж университета Дубна»</a:t>
            </a:r>
            <a:br>
              <a:rPr lang="ru-RU" sz="1600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Выполнил: студент группы Э-206 колледжа  Университета Дубна  </a:t>
            </a: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Харитонов М. </a:t>
            </a: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Руководитель: преподаватель </a:t>
            </a:r>
            <a:r>
              <a:rPr lang="ru-RU" sz="1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спецдисциплин</a:t>
            </a: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колледжа Университета Дубна </a:t>
            </a:r>
            <a:r>
              <a:rPr lang="ru-RU" sz="16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Легович</a:t>
            </a:r>
            <a:r>
              <a:rPr lang="ru-RU" sz="1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С.И.                                     </a:t>
            </a:r>
            <a:endParaRPr lang="ru-RU" sz="16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4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0"/>
            <a:ext cx="545812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001056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Правительства стран ищут решение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038600" cy="4525963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В </a:t>
            </a:r>
            <a:r>
              <a:rPr lang="en-US" dirty="0" err="1" smtClean="0"/>
              <a:t>Великобритании</a:t>
            </a:r>
            <a:r>
              <a:rPr lang="en-US" dirty="0" smtClean="0"/>
              <a:t>, США и </a:t>
            </a:r>
            <a:r>
              <a:rPr lang="en-US" dirty="0" err="1" smtClean="0"/>
              <a:t>Китае</a:t>
            </a:r>
            <a:r>
              <a:rPr lang="en-US" dirty="0" smtClean="0"/>
              <a:t> </a:t>
            </a:r>
            <a:r>
              <a:rPr lang="en-US" dirty="0" err="1" smtClean="0"/>
              <a:t>интернет-зависимость</a:t>
            </a:r>
            <a:r>
              <a:rPr lang="en-US" dirty="0" smtClean="0"/>
              <a:t> </a:t>
            </a:r>
            <a:r>
              <a:rPr lang="en-US" dirty="0" err="1" smtClean="0"/>
              <a:t>признана</a:t>
            </a:r>
            <a:r>
              <a:rPr lang="en-US" dirty="0" smtClean="0"/>
              <a:t> </a:t>
            </a:r>
            <a:r>
              <a:rPr lang="en-US" dirty="0" err="1" smtClean="0"/>
              <a:t>заболеванием</a:t>
            </a:r>
            <a:r>
              <a:rPr lang="en-US" dirty="0" smtClean="0"/>
              <a:t>,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лечения</a:t>
            </a:r>
            <a:r>
              <a:rPr lang="en-US" dirty="0" smtClean="0"/>
              <a:t> </a:t>
            </a:r>
            <a:r>
              <a:rPr lang="en-US" dirty="0" err="1" smtClean="0"/>
              <a:t>которого</a:t>
            </a:r>
            <a:r>
              <a:rPr lang="en-US" dirty="0" smtClean="0"/>
              <a:t> </a:t>
            </a:r>
            <a:r>
              <a:rPr lang="en-US" dirty="0" err="1" smtClean="0"/>
              <a:t>открылись</a:t>
            </a:r>
            <a:r>
              <a:rPr lang="en-US" dirty="0" smtClean="0"/>
              <a:t> </a:t>
            </a:r>
            <a:r>
              <a:rPr lang="en-US" dirty="0" err="1" smtClean="0"/>
              <a:t>специализированные</a:t>
            </a:r>
            <a:r>
              <a:rPr lang="en-US" dirty="0" smtClean="0"/>
              <a:t> </a:t>
            </a:r>
            <a:r>
              <a:rPr lang="en-US" dirty="0" err="1" smtClean="0"/>
              <a:t>клиники</a:t>
            </a:r>
            <a:r>
              <a:rPr lang="en-US" dirty="0" smtClean="0"/>
              <a:t>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Компьютерная зависимость названа серьезной проблемой социально-экономического характера. </a:t>
            </a:r>
          </a:p>
          <a:p>
            <a:r>
              <a:rPr lang="ru-RU" dirty="0" smtClean="0"/>
              <a:t>В Китае и Северной Корее проблема компьютерной зависимости вышла на государственный уровень и взята под контроль правительства.</a:t>
            </a:r>
          </a:p>
          <a:p>
            <a:endParaRPr lang="ru-RU" dirty="0"/>
          </a:p>
        </p:txBody>
      </p:sp>
      <p:pic>
        <p:nvPicPr>
          <p:cNvPr id="4" name="Рисунок 3" descr="309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071546"/>
            <a:ext cx="4643438" cy="286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4554718_f52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3966784"/>
            <a:ext cx="3714776" cy="2891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Правительство Южной Кореи назвало пристрастие к играм и Интернету одной из главных социальных проблем страны и обнародовало план по борьбе с зависимостью:</a:t>
            </a:r>
            <a:br>
              <a:rPr lang="ru-RU" sz="1800" dirty="0" smtClean="0"/>
            </a:br>
            <a:r>
              <a:rPr lang="ru-RU" sz="1800" dirty="0" smtClean="0"/>
              <a:t>С 2012 года </a:t>
            </a:r>
            <a:r>
              <a:rPr lang="ru-RU" sz="1800" dirty="0" err="1" smtClean="0"/>
              <a:t>геймерам</a:t>
            </a:r>
            <a:r>
              <a:rPr lang="ru-RU" sz="1800" dirty="0" smtClean="0"/>
              <a:t> и заядлым </a:t>
            </a:r>
            <a:r>
              <a:rPr lang="ru-RU" sz="1800" dirty="0" err="1" smtClean="0"/>
              <a:t>интернетчикам</a:t>
            </a:r>
            <a:r>
              <a:rPr lang="ru-RU" sz="1800" dirty="0" smtClean="0"/>
              <a:t> будет предложено установить на компьютер специальные программы.</a:t>
            </a:r>
          </a:p>
          <a:p>
            <a:r>
              <a:rPr lang="ru-RU" sz="1800" dirty="0" smtClean="0"/>
              <a:t> Первая программа ограничивает время пребывания в Сети. По истечении срока доступ к Сети будет перекрыт.</a:t>
            </a:r>
          </a:p>
          <a:p>
            <a:r>
              <a:rPr lang="ru-RU" sz="1800" dirty="0" smtClean="0"/>
              <a:t>Вторая программа ориентирована на </a:t>
            </a:r>
            <a:r>
              <a:rPr lang="ru-RU" sz="1800" dirty="0" err="1" smtClean="0"/>
              <a:t>геймеров</a:t>
            </a:r>
            <a:r>
              <a:rPr lang="ru-RU" sz="1800" dirty="0" smtClean="0"/>
              <a:t> и получила название </a:t>
            </a:r>
            <a:r>
              <a:rPr lang="ru-RU" sz="1800" dirty="0" err="1" smtClean="0"/>
              <a:t>Internet</a:t>
            </a:r>
            <a:r>
              <a:rPr lang="ru-RU" sz="1800" dirty="0" smtClean="0"/>
              <a:t> </a:t>
            </a:r>
            <a:r>
              <a:rPr lang="ru-RU" sz="1800" dirty="0" err="1" smtClean="0"/>
              <a:t>Fatigue</a:t>
            </a:r>
            <a:r>
              <a:rPr lang="ru-RU" sz="1800" dirty="0" smtClean="0"/>
              <a:t>. она усложняет игру — до тех пор, пока игроку не надоест пытаться пройти один и тот же эпизод. </a:t>
            </a:r>
          </a:p>
          <a:p>
            <a:r>
              <a:rPr lang="ru-RU" sz="1800" dirty="0" smtClean="0"/>
              <a:t>Особо тяжелые пациенты проходят лечение в клинике.</a:t>
            </a:r>
            <a:endParaRPr lang="ru-RU" sz="1800" dirty="0"/>
          </a:p>
        </p:txBody>
      </p:sp>
      <p:pic>
        <p:nvPicPr>
          <p:cNvPr id="4" name="Рисунок 3" descr="http://2.bp.blogspot.com/-cl3l3Z-jyEQ/ThKtz6VrP_I/AAAAAAAAAJE/iCjd5fis8GE/s320/379720_image_larg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20" y="3929066"/>
            <a:ext cx="4286280" cy="2800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57356" y="214290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Корейский путь решения проблемы</a:t>
            </a:r>
            <a:endParaRPr lang="ru-RU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6868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из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Южная Корея назвала </a:t>
            </a:r>
            <a:r>
              <a:rPr lang="ru-RU" sz="1800" dirty="0" err="1" smtClean="0"/>
              <a:t>сетеголизм</a:t>
            </a:r>
            <a:r>
              <a:rPr lang="ru-RU" sz="1800" dirty="0" smtClean="0"/>
              <a:t> одной из главных социальных проблем после того, как была обнародована информация о смерти 3 месячного младенца, родители которого проводили все время в игровых клубах </a:t>
            </a:r>
          </a:p>
          <a:p>
            <a:endParaRPr lang="ru-RU" sz="1800" dirty="0" smtClean="0"/>
          </a:p>
          <a:p>
            <a:r>
              <a:rPr lang="ru-RU" sz="1800" dirty="0" smtClean="0"/>
              <a:t>У британского </a:t>
            </a:r>
            <a:r>
              <a:rPr lang="ru-RU" sz="1800" dirty="0" err="1" smtClean="0"/>
              <a:t>веб-зависимого</a:t>
            </a:r>
            <a:r>
              <a:rPr lang="ru-RU" sz="1800" dirty="0" smtClean="0"/>
              <a:t> пользователя 21 года, врачи обнаружили симптомы : депрессии,  самоизоляции, потери внутренних ориентиров, неуравновешенности, рассеянности, неряшливости</a:t>
            </a:r>
          </a:p>
          <a:p>
            <a:endParaRPr lang="ru-RU" sz="1800" dirty="0" smtClean="0"/>
          </a:p>
          <a:p>
            <a:r>
              <a:rPr lang="ru-RU" sz="1800" dirty="0" smtClean="0"/>
              <a:t>В США компьютер и   Интернет все чаще становится причиной разводов. В 68% случаев разводов из-за компьютера причиной послужил тот факт, что супруг или супруга нашли любовника в Интернете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58138" cy="875490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Цель работы –  </a:t>
            </a:r>
            <a:r>
              <a:rPr lang="ru-RU" sz="2400" dirty="0" smtClean="0"/>
              <a:t>исследовать</a:t>
            </a:r>
            <a:r>
              <a:rPr lang="ru-RU" sz="2800" dirty="0" smtClean="0"/>
              <a:t> </a:t>
            </a:r>
            <a:r>
              <a:rPr lang="ru-RU" sz="2400" dirty="0" smtClean="0"/>
              <a:t>компьютерную зависимость в колледже Университета «Дубна»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357298"/>
            <a:ext cx="3643306" cy="52864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Мы провели своё независимые исследования среди студентов групп п110</a:t>
            </a:r>
            <a:r>
              <a:rPr lang="ru-RU" smtClean="0"/>
              <a:t>, п114, кс-2</a:t>
            </a:r>
            <a:r>
              <a:rPr lang="ru-RU" dirty="0" smtClean="0"/>
              <a:t>, кс-3</a:t>
            </a:r>
            <a:r>
              <a:rPr lang="ru-RU" smtClean="0"/>
              <a:t>, </a:t>
            </a:r>
          </a:p>
          <a:p>
            <a:r>
              <a:rPr lang="ru-RU" dirty="0" smtClean="0"/>
              <a:t>тм-305 и б-204, проживающих в общежитии колледжа Университета «Дубна»</a:t>
            </a:r>
          </a:p>
          <a:p>
            <a:r>
              <a:rPr lang="en-US" dirty="0" smtClean="0"/>
              <a:t> </a:t>
            </a:r>
            <a:r>
              <a:rPr lang="ru-RU" dirty="0" err="1" smtClean="0"/>
              <a:t>Ц</a:t>
            </a:r>
            <a:r>
              <a:rPr lang="en-US" dirty="0" err="1" smtClean="0"/>
              <a:t>елью</a:t>
            </a:r>
            <a:r>
              <a:rPr lang="en-US" dirty="0" smtClean="0"/>
              <a:t> </a:t>
            </a:r>
            <a:r>
              <a:rPr lang="en-US" dirty="0" err="1" smtClean="0"/>
              <a:t>анализа</a:t>
            </a:r>
            <a:r>
              <a:rPr lang="en-US" dirty="0" smtClean="0"/>
              <a:t> </a:t>
            </a:r>
            <a:r>
              <a:rPr lang="ru-RU" dirty="0" smtClean="0"/>
              <a:t>было выявление </a:t>
            </a:r>
            <a:r>
              <a:rPr lang="en-US" dirty="0" err="1" smtClean="0"/>
              <a:t>компьютерной</a:t>
            </a:r>
            <a:r>
              <a:rPr lang="en-US" dirty="0" smtClean="0"/>
              <a:t> </a:t>
            </a:r>
            <a:r>
              <a:rPr lang="en-US" dirty="0" err="1" smtClean="0"/>
              <a:t>зависимости</a:t>
            </a:r>
            <a:r>
              <a:rPr lang="ru-RU" dirty="0" smtClean="0"/>
              <a:t> студентов</a:t>
            </a:r>
            <a:r>
              <a:rPr lang="en-US" dirty="0" smtClean="0"/>
              <a:t>. В </a:t>
            </a:r>
            <a:r>
              <a:rPr lang="ru-RU" dirty="0" smtClean="0"/>
              <a:t>эксперименте</a:t>
            </a:r>
            <a:r>
              <a:rPr lang="en-US" dirty="0" smtClean="0"/>
              <a:t> </a:t>
            </a:r>
            <a:r>
              <a:rPr lang="en-US" dirty="0" err="1" smtClean="0"/>
              <a:t>участвовал</a:t>
            </a:r>
            <a:r>
              <a:rPr lang="ru-RU" dirty="0" smtClean="0"/>
              <a:t>о</a:t>
            </a:r>
            <a:r>
              <a:rPr lang="en-US" dirty="0" smtClean="0"/>
              <a:t> 106 </a:t>
            </a:r>
            <a:r>
              <a:rPr lang="en-US" dirty="0" err="1" smtClean="0"/>
              <a:t>человек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7" descr="Рисунок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62938" y="1571612"/>
            <a:ext cx="541738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240804"/>
            <a:ext cx="871296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Вопросы</a:t>
            </a:r>
            <a:r>
              <a:rPr lang="en-US" dirty="0" smtClean="0"/>
              <a:t>:</a:t>
            </a:r>
          </a:p>
          <a:p>
            <a:r>
              <a:rPr lang="en-US" sz="1600" dirty="0" smtClean="0"/>
              <a:t>1</a:t>
            </a:r>
            <a:r>
              <a:rPr lang="ru-RU" sz="1600" dirty="0" smtClean="0"/>
              <a:t>. Как часто Вы обнаруживаете, что задержались в сети дольше, чем задумывали? </a:t>
            </a:r>
          </a:p>
          <a:p>
            <a:r>
              <a:rPr lang="en-US" sz="1600" dirty="0" smtClean="0"/>
              <a:t>2</a:t>
            </a:r>
            <a:r>
              <a:rPr lang="ru-RU" sz="1600" dirty="0" smtClean="0"/>
              <a:t>. Как часто Вы забрасываете свои домашние обязанности, чтобы провести больше   времени в сети? </a:t>
            </a:r>
          </a:p>
          <a:p>
            <a:r>
              <a:rPr lang="en-US" sz="1600" dirty="0" smtClean="0"/>
              <a:t>3</a:t>
            </a:r>
            <a:r>
              <a:rPr lang="ru-RU" sz="1600" dirty="0" smtClean="0"/>
              <a:t>. Как часто Вы предпочитаете развлечения в Интернете близости со своим партнером? </a:t>
            </a:r>
          </a:p>
          <a:p>
            <a:r>
              <a:rPr lang="en-US" sz="1600" dirty="0" smtClean="0"/>
              <a:t>4</a:t>
            </a:r>
            <a:r>
              <a:rPr lang="ru-RU" sz="1600" dirty="0" smtClean="0"/>
              <a:t>. Как часто Вы строите новые отношения с друзьями по сети? </a:t>
            </a:r>
          </a:p>
          <a:p>
            <a:r>
              <a:rPr lang="en-US" sz="1600" dirty="0" smtClean="0"/>
              <a:t>5</a:t>
            </a:r>
            <a:r>
              <a:rPr lang="ru-RU" sz="1600" dirty="0" smtClean="0"/>
              <a:t>. Как часто Ваши знакомые жалуются по поводу количества времени, что Вы проводите в сети? </a:t>
            </a:r>
          </a:p>
          <a:p>
            <a:r>
              <a:rPr lang="en-US" sz="1600" dirty="0" smtClean="0"/>
              <a:t>6</a:t>
            </a:r>
            <a:r>
              <a:rPr lang="ru-RU" sz="1600" dirty="0" smtClean="0"/>
              <a:t>. Как часто из-за времени, проведенном в сети, страдает Ваше образование и/или работа? </a:t>
            </a:r>
          </a:p>
          <a:p>
            <a:r>
              <a:rPr lang="en-US" sz="1600" dirty="0" smtClean="0"/>
              <a:t>7</a:t>
            </a:r>
            <a:r>
              <a:rPr lang="ru-RU" sz="1600" dirty="0" smtClean="0"/>
              <a:t>. Как часто Вы проверяете электронную почту, прежде чем заняться чем-то другим? </a:t>
            </a:r>
          </a:p>
          <a:p>
            <a:r>
              <a:rPr lang="en-US" sz="1600" dirty="0" smtClean="0"/>
              <a:t>8</a:t>
            </a:r>
            <a:r>
              <a:rPr lang="ru-RU" sz="1600" dirty="0" smtClean="0"/>
              <a:t>. Как часто страдает Ваша эффективность или продуктивность в работе из-за использования Интернета? </a:t>
            </a:r>
          </a:p>
          <a:p>
            <a:r>
              <a:rPr lang="en-US" sz="1600" dirty="0" smtClean="0"/>
              <a:t>9</a:t>
            </a:r>
            <a:r>
              <a:rPr lang="ru-RU" sz="1600" dirty="0" smtClean="0"/>
              <a:t>. Как часто Вы сопротивляетесь разговору или скрываете, если Вас спрашивают о том, что Вы делали в сети? </a:t>
            </a:r>
          </a:p>
          <a:p>
            <a:r>
              <a:rPr lang="ru-RU" sz="1600" dirty="0" smtClean="0"/>
              <a:t>1</a:t>
            </a:r>
            <a:r>
              <a:rPr lang="en-US" sz="1600" dirty="0" smtClean="0"/>
              <a:t>0</a:t>
            </a:r>
            <a:r>
              <a:rPr lang="ru-RU" sz="1600" dirty="0" smtClean="0"/>
              <a:t>. Как часто Вы отодвигаете на второй план неприятные мысли о своей жизни, заменяя их успокаивающими мыслями об Интернете? </a:t>
            </a:r>
          </a:p>
          <a:p>
            <a:r>
              <a:rPr lang="ru-RU" sz="1600" dirty="0" smtClean="0"/>
              <a:t>1</a:t>
            </a:r>
            <a:r>
              <a:rPr lang="en-US" sz="1600" dirty="0" smtClean="0"/>
              <a:t>1</a:t>
            </a:r>
            <a:r>
              <a:rPr lang="ru-RU" sz="1600" dirty="0" smtClean="0"/>
              <a:t>. Как часто Вы чувствуете приятое предвкушение от предстоящего выхода в сеть? </a:t>
            </a:r>
          </a:p>
          <a:p>
            <a:r>
              <a:rPr lang="ru-RU" sz="1600" dirty="0" smtClean="0"/>
              <a:t>1</a:t>
            </a:r>
            <a:r>
              <a:rPr lang="en-US" sz="1600" dirty="0" smtClean="0"/>
              <a:t>2</a:t>
            </a:r>
            <a:r>
              <a:rPr lang="ru-RU" sz="1600" dirty="0" smtClean="0"/>
              <a:t>. Как часто Вы боитесь, что жизнь без Интернета станет скучной, пустой и безынтересной? </a:t>
            </a:r>
          </a:p>
          <a:p>
            <a:r>
              <a:rPr lang="ru-RU" sz="1600" dirty="0" smtClean="0"/>
              <a:t>1</a:t>
            </a:r>
            <a:r>
              <a:rPr lang="en-US" sz="1600" dirty="0" smtClean="0"/>
              <a:t>3</a:t>
            </a:r>
            <a:r>
              <a:rPr lang="ru-RU" sz="1600" dirty="0" smtClean="0"/>
              <a:t>. Как часто Вы раздражаетесь, кричите, если что-то отрывает Вас, когда Вы находитесь в сети? </a:t>
            </a:r>
          </a:p>
          <a:p>
            <a:r>
              <a:rPr lang="ru-RU" sz="1600" dirty="0" smtClean="0"/>
              <a:t>1</a:t>
            </a:r>
            <a:r>
              <a:rPr lang="en-US" sz="1600" dirty="0" smtClean="0"/>
              <a:t>4</a:t>
            </a:r>
            <a:r>
              <a:rPr lang="ru-RU" sz="1600" dirty="0" smtClean="0"/>
              <a:t>. Как часто Вы теряете сон, когда поздно находитесь в сети? 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8856984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5</a:t>
            </a:r>
            <a:r>
              <a:rPr lang="ru-RU" dirty="0" smtClean="0"/>
              <a:t>. Как часто Вы чувствуете, что поглощены Интернетом, когда не находитесь в сети, или воображаете, что Вы там? </a:t>
            </a:r>
          </a:p>
          <a:p>
            <a:r>
              <a:rPr lang="ru-RU" dirty="0" smtClean="0"/>
              <a:t>1</a:t>
            </a:r>
            <a:r>
              <a:rPr lang="en-US" dirty="0" smtClean="0"/>
              <a:t>6</a:t>
            </a:r>
            <a:r>
              <a:rPr lang="ru-RU" dirty="0" smtClean="0"/>
              <a:t>. Как часто вы замечаете свои слова «еще пару минут…», когда находитесь в сети? </a:t>
            </a:r>
          </a:p>
          <a:p>
            <a:r>
              <a:rPr lang="ru-RU" dirty="0" smtClean="0"/>
              <a:t>1</a:t>
            </a:r>
            <a:r>
              <a:rPr lang="en-US" dirty="0" smtClean="0"/>
              <a:t>7</a:t>
            </a:r>
            <a:r>
              <a:rPr lang="ru-RU" dirty="0" smtClean="0"/>
              <a:t>. Как часто Вы пытаетесь безуспешно урезать время пребывания в сети? </a:t>
            </a:r>
          </a:p>
          <a:p>
            <a:r>
              <a:rPr lang="ru-RU" dirty="0" smtClean="0"/>
              <a:t>1</a:t>
            </a:r>
            <a:r>
              <a:rPr lang="en-US" dirty="0" smtClean="0"/>
              <a:t>8</a:t>
            </a:r>
            <a:r>
              <a:rPr lang="ru-RU" dirty="0" smtClean="0"/>
              <a:t>. Как часто Вы пытаетесь скрыть количество времени пребывания в сети? </a:t>
            </a:r>
          </a:p>
          <a:p>
            <a:r>
              <a:rPr lang="en-US" dirty="0" smtClean="0"/>
              <a:t>19</a:t>
            </a:r>
            <a:r>
              <a:rPr lang="ru-RU" dirty="0" smtClean="0"/>
              <a:t>. Как часто Вы предпочитаете находиться в сети вместо того, чтобы встретиться с людьми? </a:t>
            </a:r>
          </a:p>
          <a:p>
            <a:r>
              <a:rPr lang="ru-RU" dirty="0" smtClean="0"/>
              <a:t>2</a:t>
            </a:r>
            <a:r>
              <a:rPr lang="en-US" dirty="0" smtClean="0"/>
              <a:t>0</a:t>
            </a:r>
            <a:r>
              <a:rPr lang="ru-RU" dirty="0" smtClean="0"/>
              <a:t>. Как часто Вы чувствуете подавленность, плохое настроение, нервничаете, когда Вы не в сети, что вскоре исчезает, стоит Вам выйти в Интернет?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Ответы даются по пятибалльной шкале: 1 – очень редко, 2 – иногда, 3 – часто, 4 – очень часто, 5 – всегда 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Также были заданы такие вопросы как</a:t>
            </a:r>
            <a:r>
              <a:rPr lang="en-US" dirty="0" smtClean="0"/>
              <a:t>:</a:t>
            </a:r>
          </a:p>
          <a:p>
            <a:pPr marL="342900" indent="-342900">
              <a:buAutoNum type="arabicPeriod"/>
            </a:pPr>
            <a:r>
              <a:rPr lang="ru-RU" dirty="0" smtClean="0"/>
              <a:t>Сколько времени Вы проводите за компьютером?</a:t>
            </a: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Какие у Вас текущие оценки по точным и гуманитарным предметам?</a:t>
            </a: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Чем вы чаще занимаетесь в интернете?</a:t>
            </a:r>
            <a:endParaRPr lang="ru-RU" smtClean="0"/>
          </a:p>
          <a:p>
            <a:pPr marL="342900" indent="-342900"/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08720"/>
          <a:ext cx="8784975" cy="461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166"/>
                <a:gridCol w="2309354"/>
                <a:gridCol w="2160240"/>
                <a:gridCol w="1944215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Курс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Ниже 60 баллов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60-89</a:t>
                      </a:r>
                      <a:r>
                        <a:rPr lang="ru-RU" sz="3200" baseline="0" dirty="0" smtClean="0"/>
                        <a:t> баллов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aseline="0" dirty="0" smtClean="0"/>
                        <a:t>90 баллов и выше</a:t>
                      </a:r>
                      <a:endParaRPr lang="ru-RU" sz="2800" dirty="0"/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Первый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58%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42%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0%</a:t>
                      </a:r>
                      <a:endParaRPr lang="ru-RU" sz="4400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Второй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43%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55%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2%</a:t>
                      </a:r>
                      <a:endParaRPr lang="ru-RU" sz="4400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Третий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29%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66%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5%</a:t>
                      </a:r>
                      <a:endParaRPr lang="ru-RU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530120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Ниже 50 баллов – нет зависимости</a:t>
            </a:r>
            <a:br>
              <a:rPr lang="ru-RU" dirty="0" smtClean="0"/>
            </a:br>
            <a:r>
              <a:rPr lang="ru-RU" dirty="0" smtClean="0"/>
              <a:t>50-79 баллов – серьёзное влияние интернета</a:t>
            </a:r>
            <a:br>
              <a:rPr lang="ru-RU" dirty="0" smtClean="0"/>
            </a:br>
            <a:r>
              <a:rPr lang="ru-RU" dirty="0" smtClean="0"/>
              <a:t>80 баллов и выше – высокая вероятность зависимости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188640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Результаты исследования   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785794"/>
          <a:ext cx="8501122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3108" y="142852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Гистограмма анализа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5143512"/>
            <a:ext cx="8358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данной гистограмме не приводится время пользования  мобильными телефонами для  выхода в чат </a:t>
            </a:r>
            <a:r>
              <a:rPr lang="en-US" dirty="0" smtClean="0"/>
              <a:t>ISQ</a:t>
            </a:r>
            <a:r>
              <a:rPr lang="ru-RU" dirty="0" smtClean="0"/>
              <a:t>, т.к. учесть его очень сложно из-за постоянной эксплуатации телефонов и днем, и ночью.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001056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Деление пользователей по интересам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8"/>
          <a:ext cx="8215338" cy="4786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472" y="5572140"/>
            <a:ext cx="8215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Подготовка к занятиям – 19 человек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Компьютерные игры – 27 человек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Общение в чатах и прослушивание музыки – 60 человек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96752"/>
          <a:ext cx="8496945" cy="4489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84609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Время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Средний балл по гуманитарным</a:t>
                      </a:r>
                      <a:r>
                        <a:rPr lang="ru-RU" sz="2000" baseline="0" dirty="0" smtClean="0"/>
                        <a:t> наукам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Средний балл по точным наукам</a:t>
                      </a:r>
                      <a:endParaRPr lang="ru-RU" sz="2000" dirty="0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17:00</a:t>
                      </a:r>
                      <a:r>
                        <a:rPr lang="ru-RU" sz="2800" baseline="0" dirty="0" smtClean="0"/>
                        <a:t>  – 18:00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4,3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3,9</a:t>
                      </a:r>
                      <a:endParaRPr lang="ru-RU" sz="3600" dirty="0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17:00</a:t>
                      </a:r>
                      <a:r>
                        <a:rPr lang="ru-RU" sz="2800" baseline="0" dirty="0" smtClean="0"/>
                        <a:t>  – 19:00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3,6</a:t>
                      </a:r>
                      <a:endParaRPr lang="ru-RU" sz="3600" dirty="0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17:00</a:t>
                      </a:r>
                      <a:r>
                        <a:rPr lang="ru-RU" sz="2800" baseline="0" dirty="0" smtClean="0"/>
                        <a:t>  – 21:00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3,1</a:t>
                      </a:r>
                      <a:endParaRPr lang="ru-RU" sz="3600" dirty="0"/>
                    </a:p>
                  </a:txBody>
                  <a:tcPr/>
                </a:tc>
              </a:tr>
              <a:tr h="8460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17:00</a:t>
                      </a:r>
                      <a:r>
                        <a:rPr lang="ru-RU" sz="2800" baseline="0" dirty="0" smtClean="0"/>
                        <a:t>  – 23:00</a:t>
                      </a:r>
                      <a:endParaRPr lang="ru-RU" sz="2800" dirty="0" smtClean="0"/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3,0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Зависимость успеваемости от компьютерного времени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661248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 данным этой таблицы видно, что чем меньше баллов, набранных по тесту, тем выше средний балл успеваемости 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043890" cy="875490"/>
          </a:xfrm>
        </p:spPr>
        <p:txBody>
          <a:bodyPr>
            <a:normAutofit fontScale="90000"/>
          </a:bodyPr>
          <a:lstStyle/>
          <a:p>
            <a:r>
              <a:rPr lang="en-US" sz="3100" dirty="0" err="1" smtClean="0"/>
              <a:t>Компьютерная</a:t>
            </a:r>
            <a:r>
              <a:rPr lang="en-US" sz="3100" dirty="0" smtClean="0"/>
              <a:t> </a:t>
            </a:r>
            <a:r>
              <a:rPr lang="en-US" sz="3100" dirty="0" err="1" smtClean="0"/>
              <a:t>зависимость</a:t>
            </a:r>
            <a:r>
              <a:rPr lang="ru-RU" sz="3100" dirty="0" smtClean="0"/>
              <a:t> </a:t>
            </a:r>
            <a:r>
              <a:rPr lang="en-US" sz="3100" dirty="0" smtClean="0"/>
              <a:t>: </a:t>
            </a:r>
            <a:r>
              <a:rPr lang="en-US" sz="3100" dirty="0" err="1" smtClean="0"/>
              <a:t>болезнь</a:t>
            </a:r>
            <a:r>
              <a:rPr lang="en-US" sz="3100" dirty="0" smtClean="0"/>
              <a:t> </a:t>
            </a:r>
            <a:r>
              <a:rPr lang="ru-RU" sz="3100" dirty="0" smtClean="0"/>
              <a:t> </a:t>
            </a:r>
            <a:r>
              <a:rPr lang="en-US" sz="3100" dirty="0" smtClean="0"/>
              <a:t>21-го </a:t>
            </a:r>
            <a:r>
              <a:rPr lang="en-US" sz="3100" dirty="0" err="1" smtClean="0"/>
              <a:t>века</a:t>
            </a:r>
            <a:r>
              <a:rPr lang="ru-RU" sz="3100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572132" cy="3357586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Двадцатый</a:t>
            </a:r>
            <a:r>
              <a:rPr lang="en-US" sz="1800" dirty="0" smtClean="0"/>
              <a:t> </a:t>
            </a:r>
            <a:r>
              <a:rPr lang="en-US" sz="1800" dirty="0" err="1" smtClean="0"/>
              <a:t>век</a:t>
            </a:r>
            <a:r>
              <a:rPr lang="ru-RU" sz="1800" dirty="0" smtClean="0"/>
              <a:t> - отец</a:t>
            </a:r>
            <a:r>
              <a:rPr lang="en-US" sz="1800" dirty="0" smtClean="0"/>
              <a:t> </a:t>
            </a:r>
            <a:r>
              <a:rPr lang="en-US" sz="1800" dirty="0" err="1" smtClean="0"/>
              <a:t>компьютер</a:t>
            </a:r>
            <a:r>
              <a:rPr lang="ru-RU" sz="1800" dirty="0" err="1" smtClean="0"/>
              <a:t>ов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К</a:t>
            </a:r>
            <a:r>
              <a:rPr lang="en-US" sz="1800" dirty="0" err="1" smtClean="0"/>
              <a:t>омпьютеры</a:t>
            </a:r>
            <a:r>
              <a:rPr lang="en-US" sz="1800" dirty="0" smtClean="0"/>
              <a:t> </a:t>
            </a:r>
            <a:r>
              <a:rPr lang="en-US" sz="1800" dirty="0" err="1" smtClean="0"/>
              <a:t>изначально</a:t>
            </a:r>
            <a:r>
              <a:rPr lang="en-US" sz="1800" dirty="0" smtClean="0"/>
              <a:t> </a:t>
            </a:r>
            <a:r>
              <a:rPr lang="en-US" sz="1800" dirty="0" err="1" smtClean="0"/>
              <a:t>призваны</a:t>
            </a:r>
            <a:r>
              <a:rPr lang="en-US" sz="1800" dirty="0" smtClean="0"/>
              <a:t> </a:t>
            </a:r>
            <a:r>
              <a:rPr lang="en-US" sz="1800" dirty="0" err="1" smtClean="0"/>
              <a:t>улучшить</a:t>
            </a:r>
            <a:r>
              <a:rPr lang="en-US" sz="1800" dirty="0" smtClean="0"/>
              <a:t> </a:t>
            </a:r>
            <a:r>
              <a:rPr lang="en-US" sz="1800" dirty="0" err="1" smtClean="0"/>
              <a:t>жизнь</a:t>
            </a:r>
            <a:r>
              <a:rPr lang="en-US" sz="1800" dirty="0" smtClean="0"/>
              <a:t> </a:t>
            </a:r>
            <a:r>
              <a:rPr lang="en-US" sz="1800" dirty="0" err="1" smtClean="0"/>
              <a:t>человека</a:t>
            </a:r>
            <a:r>
              <a:rPr lang="en-US" sz="1800" dirty="0" smtClean="0"/>
              <a:t>, </a:t>
            </a:r>
            <a:r>
              <a:rPr lang="en-US" sz="1800" dirty="0" err="1" smtClean="0"/>
              <a:t>но</a:t>
            </a:r>
            <a:r>
              <a:rPr lang="en-US" sz="1800" dirty="0" smtClean="0"/>
              <a:t> </a:t>
            </a:r>
            <a:r>
              <a:rPr lang="en-US" sz="1800" dirty="0" err="1" smtClean="0"/>
              <a:t>цифровые</a:t>
            </a:r>
            <a:r>
              <a:rPr lang="en-US" sz="1800" dirty="0" smtClean="0"/>
              <a:t> </a:t>
            </a:r>
            <a:r>
              <a:rPr lang="en-US" sz="1800" dirty="0" err="1" smtClean="0"/>
              <a:t>технологии</a:t>
            </a:r>
            <a:r>
              <a:rPr lang="en-US" sz="1800" dirty="0" smtClean="0"/>
              <a:t> </a:t>
            </a:r>
            <a:r>
              <a:rPr lang="en-US" sz="1800" dirty="0" err="1" smtClean="0"/>
              <a:t>содержат</a:t>
            </a:r>
            <a:r>
              <a:rPr lang="en-US" sz="1800" dirty="0" smtClean="0"/>
              <a:t> и  </a:t>
            </a:r>
            <a:r>
              <a:rPr lang="en-US" sz="1800" dirty="0" err="1" smtClean="0"/>
              <a:t>отрицательны</a:t>
            </a:r>
            <a:r>
              <a:rPr lang="ru-RU" sz="1800" dirty="0" smtClean="0"/>
              <a:t>е</a:t>
            </a:r>
            <a:r>
              <a:rPr lang="en-US" sz="1800" dirty="0" smtClean="0"/>
              <a:t> </a:t>
            </a:r>
            <a:r>
              <a:rPr lang="en-US" sz="1800" dirty="0" err="1" smtClean="0"/>
              <a:t>момент</a:t>
            </a:r>
            <a:r>
              <a:rPr lang="ru-RU" sz="1800" dirty="0" err="1" smtClean="0"/>
              <a:t>ы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К</a:t>
            </a:r>
            <a:r>
              <a:rPr lang="en-US" sz="1800" dirty="0" err="1" smtClean="0"/>
              <a:t>омпьютер</a:t>
            </a:r>
            <a:r>
              <a:rPr lang="en-US" sz="1800" dirty="0" smtClean="0"/>
              <a:t> </a:t>
            </a:r>
            <a:r>
              <a:rPr lang="en-US" sz="1800" dirty="0" err="1" smtClean="0"/>
              <a:t>влияет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человека</a:t>
            </a:r>
            <a:r>
              <a:rPr lang="en-US" sz="1800" dirty="0" smtClean="0"/>
              <a:t> в </a:t>
            </a:r>
            <a:r>
              <a:rPr lang="en-US" sz="1800" dirty="0" err="1" smtClean="0"/>
              <a:t>двух</a:t>
            </a:r>
            <a:r>
              <a:rPr lang="en-US" sz="1800" dirty="0" smtClean="0"/>
              <a:t> </a:t>
            </a:r>
            <a:r>
              <a:rPr lang="en-US" sz="1800" dirty="0" err="1" smtClean="0"/>
              <a:t>направлениях</a:t>
            </a:r>
            <a:r>
              <a:rPr lang="en-US" sz="1800" dirty="0" smtClean="0"/>
              <a:t>: </a:t>
            </a:r>
            <a:r>
              <a:rPr lang="en-US" sz="1800" dirty="0" err="1" smtClean="0"/>
              <a:t>физическом</a:t>
            </a:r>
            <a:r>
              <a:rPr lang="en-US" sz="1800" dirty="0" smtClean="0"/>
              <a:t> и </a:t>
            </a:r>
            <a:r>
              <a:rPr lang="en-US" sz="1800" dirty="0" err="1" smtClean="0"/>
              <a:t>психологическом</a:t>
            </a:r>
            <a:endParaRPr lang="ru-RU" sz="18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4" name="Рисунок 3" descr="0001-001-Ob-opasnosti-internet-zavisimosti-i-igroппman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786" y="2412067"/>
            <a:ext cx="3786214" cy="4445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732614"/>
          </a:xfrm>
        </p:spPr>
        <p:txBody>
          <a:bodyPr/>
          <a:lstStyle/>
          <a:p>
            <a:r>
              <a:rPr lang="ru-RU" dirty="0" smtClean="0"/>
              <a:t>Пути решения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214942" cy="58578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Довести до сведения каждого пользователя медицинские противопоказания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Ввести регламент пользования компьютерной техникой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Расширить пропаганду здорового образа жизни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Прививать с детства интерес к искусству, литературе,   музыке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Ввести принудительное лечение </a:t>
            </a:r>
            <a:r>
              <a:rPr lang="ru-RU" dirty="0" err="1" smtClean="0">
                <a:solidFill>
                  <a:srgbClr val="FFFF00"/>
                </a:solidFill>
              </a:rPr>
              <a:t>сетеголиков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48" y="1142984"/>
            <a:ext cx="3857652" cy="5246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http://www.tiensmed.ru/programmer4.html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http://www.kantuev.ru/igrovaya/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http://ru.wikipedia.org/wiki/%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http://studiopsy.ru/kompjuternaya-zavisimost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http://www.medknow.ru/healtharticles/217-psixologiya-i-vospitanie-detej</a:t>
            </a:r>
            <a:endParaRPr lang="ru-RU" dirty="0" smtClean="0"/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С. В. Краснова, Н. Р.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Казарян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В. С.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Тундалева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Е. В. Быковская, О. Е.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Чапова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М. О.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Носатова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Как справиться с компьютерной зависимостью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43182"/>
            <a:ext cx="9144000" cy="12144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30" y="285728"/>
            <a:ext cx="8215370" cy="785818"/>
          </a:xfrm>
        </p:spPr>
        <p:txBody>
          <a:bodyPr/>
          <a:lstStyle/>
          <a:p>
            <a:r>
              <a:rPr lang="ru-RU" dirty="0" smtClean="0"/>
              <a:t>Суровая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4214810" cy="4572032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 smtClean="0"/>
              <a:t>статистике</a:t>
            </a:r>
            <a:r>
              <a:rPr lang="en-US" sz="2000" dirty="0" smtClean="0"/>
              <a:t>, </a:t>
            </a:r>
            <a:r>
              <a:rPr lang="en-US" sz="2000" dirty="0" err="1" smtClean="0"/>
              <a:t>количество</a:t>
            </a:r>
            <a:r>
              <a:rPr lang="en-US" sz="2000" dirty="0" smtClean="0"/>
              <a:t> </a:t>
            </a:r>
            <a:r>
              <a:rPr lang="en-US" sz="2000" dirty="0" err="1" smtClean="0"/>
              <a:t>людей</a:t>
            </a:r>
            <a:r>
              <a:rPr lang="en-US" sz="2000" dirty="0" smtClean="0"/>
              <a:t>, </a:t>
            </a:r>
            <a:r>
              <a:rPr lang="en-US" sz="2000" dirty="0" err="1" smtClean="0"/>
              <a:t>зависимых</a:t>
            </a:r>
            <a:r>
              <a:rPr lang="en-US" sz="2000" dirty="0" smtClean="0"/>
              <a:t> </a:t>
            </a:r>
            <a:r>
              <a:rPr lang="en-US" sz="2000" dirty="0" err="1" smtClean="0"/>
              <a:t>от</a:t>
            </a:r>
            <a:r>
              <a:rPr lang="en-US" sz="2000" dirty="0" smtClean="0"/>
              <a:t>  </a:t>
            </a:r>
            <a:r>
              <a:rPr lang="en-US" sz="2000" dirty="0" err="1" smtClean="0"/>
              <a:t>компьютеров</a:t>
            </a:r>
            <a:r>
              <a:rPr lang="en-US" sz="2000" dirty="0" smtClean="0"/>
              <a:t>, в </a:t>
            </a:r>
            <a:r>
              <a:rPr lang="en-US" sz="2000" dirty="0" err="1" smtClean="0"/>
              <a:t>мире</a:t>
            </a:r>
            <a:r>
              <a:rPr lang="en-US" sz="2000" dirty="0" smtClean="0"/>
              <a:t> </a:t>
            </a:r>
            <a:r>
              <a:rPr lang="en-US" sz="2000" dirty="0" err="1" smtClean="0"/>
              <a:t>составляет</a:t>
            </a:r>
            <a:r>
              <a:rPr lang="en-US" sz="2000" dirty="0" smtClean="0"/>
              <a:t> </a:t>
            </a:r>
            <a:r>
              <a:rPr lang="en-US" sz="2000" dirty="0" err="1" smtClean="0"/>
              <a:t>около</a:t>
            </a:r>
            <a:r>
              <a:rPr lang="en-US" sz="2000" dirty="0" smtClean="0"/>
              <a:t> </a:t>
            </a:r>
            <a:r>
              <a:rPr lang="ru-RU" sz="2000" dirty="0" smtClean="0"/>
              <a:t>23</a:t>
            </a:r>
            <a:r>
              <a:rPr lang="en-US" sz="2000" dirty="0" smtClean="0"/>
              <a:t>% </a:t>
            </a:r>
            <a:r>
              <a:rPr lang="en-US" sz="2000" dirty="0" err="1" smtClean="0"/>
              <a:t>всех</a:t>
            </a:r>
            <a:r>
              <a:rPr lang="en-US" sz="2000" dirty="0" smtClean="0"/>
              <a:t> </a:t>
            </a:r>
            <a:r>
              <a:rPr lang="en-US" sz="2000" dirty="0" err="1" smtClean="0"/>
              <a:t>пользователей</a:t>
            </a:r>
            <a:r>
              <a:rPr lang="en-US" sz="2000" dirty="0" smtClean="0"/>
              <a:t>. </a:t>
            </a:r>
            <a:r>
              <a:rPr lang="ru-RU" sz="2000" dirty="0" smtClean="0"/>
              <a:t>П</a:t>
            </a:r>
            <a:r>
              <a:rPr lang="en-US" sz="2000" dirty="0" err="1" smtClean="0"/>
              <a:t>ятая</a:t>
            </a:r>
            <a:r>
              <a:rPr lang="en-US" sz="2000" dirty="0" smtClean="0"/>
              <a:t> </a:t>
            </a:r>
            <a:r>
              <a:rPr lang="en-US" sz="2000" dirty="0" err="1" smtClean="0"/>
              <a:t>часть</a:t>
            </a:r>
            <a:r>
              <a:rPr lang="en-US" sz="2000" dirty="0" smtClean="0"/>
              <a:t> </a:t>
            </a:r>
            <a:r>
              <a:rPr lang="ru-RU" sz="2000" dirty="0" smtClean="0"/>
              <a:t>россиян,</a:t>
            </a:r>
            <a:r>
              <a:rPr lang="en-US" sz="2000" dirty="0" smtClean="0"/>
              <a:t> </a:t>
            </a:r>
            <a:r>
              <a:rPr lang="en-US" sz="2000" dirty="0" err="1" smtClean="0"/>
              <a:t>старше</a:t>
            </a:r>
            <a:r>
              <a:rPr lang="en-US" sz="2000" dirty="0" smtClean="0"/>
              <a:t> 15 </a:t>
            </a:r>
            <a:r>
              <a:rPr lang="en-US" sz="2000" dirty="0" err="1" smtClean="0"/>
              <a:t>лет</a:t>
            </a:r>
            <a:r>
              <a:rPr lang="en-US" sz="2000" dirty="0" smtClean="0"/>
              <a:t>, </a:t>
            </a:r>
            <a:r>
              <a:rPr lang="en-US" sz="2000" dirty="0" err="1" smtClean="0"/>
              <a:t>ежедневно</a:t>
            </a:r>
            <a:r>
              <a:rPr lang="en-US" sz="2000" dirty="0" smtClean="0"/>
              <a:t> </a:t>
            </a:r>
            <a:r>
              <a:rPr lang="en-US" sz="2000" dirty="0" err="1" smtClean="0"/>
              <a:t>пользуется</a:t>
            </a:r>
            <a:r>
              <a:rPr lang="en-US" sz="2000" dirty="0" smtClean="0"/>
              <a:t> </a:t>
            </a:r>
            <a:r>
              <a:rPr lang="en-US" sz="2000" dirty="0" err="1" smtClean="0"/>
              <a:t>Всемирной</a:t>
            </a:r>
            <a:r>
              <a:rPr lang="en-US" sz="2000" dirty="0" smtClean="0"/>
              <a:t> </a:t>
            </a:r>
            <a:r>
              <a:rPr lang="en-US" sz="2000" dirty="0" err="1" smtClean="0"/>
              <a:t>паутиной</a:t>
            </a:r>
            <a:r>
              <a:rPr lang="ru-RU" sz="2000" dirty="0" smtClean="0"/>
              <a:t>.</a:t>
            </a:r>
            <a:r>
              <a:rPr lang="en-US" sz="2000" dirty="0" smtClean="0"/>
              <a:t> </a:t>
            </a:r>
            <a:r>
              <a:rPr lang="ru-RU" sz="2000" dirty="0" err="1" smtClean="0"/>
              <a:t>О</a:t>
            </a:r>
            <a:r>
              <a:rPr lang="en-US" sz="2000" dirty="0" smtClean="0"/>
              <a:t>т </a:t>
            </a:r>
            <a:r>
              <a:rPr lang="en-US" sz="2000" dirty="0" err="1" smtClean="0"/>
              <a:t>этой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болезни</a:t>
            </a:r>
            <a:r>
              <a:rPr lang="en-US" sz="2000" dirty="0" smtClean="0"/>
              <a:t> </a:t>
            </a:r>
            <a:r>
              <a:rPr lang="en-US" sz="2000" dirty="0" err="1" smtClean="0"/>
              <a:t>могут</a:t>
            </a:r>
            <a:r>
              <a:rPr lang="en-US" sz="2000" dirty="0" smtClean="0"/>
              <a:t> </a:t>
            </a:r>
            <a:r>
              <a:rPr lang="en-US" sz="2000" dirty="0" err="1" smtClean="0"/>
              <a:t>страдать</a:t>
            </a:r>
            <a:r>
              <a:rPr lang="en-US" sz="2000" dirty="0" smtClean="0"/>
              <a:t> </a:t>
            </a:r>
            <a:r>
              <a:rPr lang="ru-RU" sz="2000" dirty="0" smtClean="0"/>
              <a:t>более</a:t>
            </a:r>
            <a:r>
              <a:rPr lang="en-US" sz="2000" dirty="0" smtClean="0"/>
              <a:t> </a:t>
            </a:r>
            <a:r>
              <a:rPr lang="en-US" sz="2000" dirty="0" err="1" smtClean="0"/>
              <a:t>миллиона</a:t>
            </a:r>
            <a:r>
              <a:rPr lang="en-US" sz="2000" dirty="0" smtClean="0"/>
              <a:t> </a:t>
            </a:r>
            <a:r>
              <a:rPr lang="en-US" sz="2000" dirty="0" err="1" smtClean="0"/>
              <a:t>наших</a:t>
            </a:r>
            <a:r>
              <a:rPr lang="en-US" sz="2000" dirty="0" smtClean="0"/>
              <a:t> </a:t>
            </a:r>
            <a:r>
              <a:rPr lang="en-US" sz="2000" dirty="0" err="1" smtClean="0"/>
              <a:t>соотечественников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6" name="Рисунок 5" descr="2011-07-23-mental-illn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857364"/>
            <a:ext cx="500062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5257808" cy="732614"/>
          </a:xfrm>
        </p:spPr>
        <p:txBody>
          <a:bodyPr>
            <a:normAutofit/>
          </a:bodyPr>
          <a:lstStyle/>
          <a:p>
            <a:r>
              <a:rPr lang="ru-RU" dirty="0" smtClean="0"/>
              <a:t>Дети в опасности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sz="2000" dirty="0" err="1" smtClean="0"/>
              <a:t>Дети</a:t>
            </a:r>
            <a:r>
              <a:rPr lang="en-US" sz="2000" dirty="0" smtClean="0"/>
              <a:t> и </a:t>
            </a:r>
            <a:r>
              <a:rPr lang="en-US" sz="2000" dirty="0" err="1" smtClean="0"/>
              <a:t>подростки</a:t>
            </a:r>
            <a:r>
              <a:rPr lang="en-US" sz="2000" dirty="0" smtClean="0"/>
              <a:t> </a:t>
            </a:r>
            <a:r>
              <a:rPr lang="en-US" sz="2000" dirty="0" err="1" smtClean="0"/>
              <a:t>быстро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привыкают</a:t>
            </a:r>
            <a:r>
              <a:rPr lang="en-US" sz="2000" dirty="0" smtClean="0"/>
              <a:t> к </a:t>
            </a:r>
            <a:r>
              <a:rPr lang="en-US" sz="2000" dirty="0" err="1" smtClean="0"/>
              <a:t>компьютеру</a:t>
            </a:r>
            <a:r>
              <a:rPr lang="en-US" sz="2000" dirty="0" smtClean="0"/>
              <a:t>, </a:t>
            </a:r>
            <a:r>
              <a:rPr lang="en-US" sz="2000" dirty="0" err="1" smtClean="0"/>
              <a:t>так</a:t>
            </a:r>
            <a:r>
              <a:rPr lang="en-US" sz="2000" dirty="0" smtClean="0"/>
              <a:t> </a:t>
            </a:r>
            <a:r>
              <a:rPr lang="en-US" sz="2000" dirty="0" err="1" smtClean="0"/>
              <a:t>как</a:t>
            </a:r>
            <a:r>
              <a:rPr lang="en-US" sz="2000" dirty="0" smtClean="0"/>
              <a:t> в </a:t>
            </a:r>
            <a:r>
              <a:rPr lang="en-US" sz="2000" dirty="0" err="1" smtClean="0"/>
              <a:t>виртуальной</a:t>
            </a:r>
            <a:r>
              <a:rPr lang="en-US" sz="2000" dirty="0" smtClean="0"/>
              <a:t> </a:t>
            </a:r>
            <a:r>
              <a:rPr lang="en-US" sz="2000" dirty="0" err="1" smtClean="0"/>
              <a:t>реальности</a:t>
            </a:r>
            <a:r>
              <a:rPr lang="en-US" sz="2000" dirty="0" smtClean="0"/>
              <a:t> </a:t>
            </a:r>
            <a:r>
              <a:rPr lang="en-US" sz="2000" dirty="0" err="1" smtClean="0"/>
              <a:t>они</a:t>
            </a:r>
            <a:r>
              <a:rPr lang="en-US" sz="2000" dirty="0" smtClean="0"/>
              <a:t> </a:t>
            </a:r>
            <a:r>
              <a:rPr lang="en-US" sz="2000" dirty="0" err="1" smtClean="0"/>
              <a:t>строят</a:t>
            </a:r>
            <a:r>
              <a:rPr lang="en-US" sz="2000" dirty="0" smtClean="0"/>
              <a:t> </a:t>
            </a:r>
            <a:r>
              <a:rPr lang="en-US" sz="2000" dirty="0" err="1" smtClean="0"/>
              <a:t>свой</a:t>
            </a:r>
            <a:r>
              <a:rPr lang="en-US" sz="2000" dirty="0" smtClean="0"/>
              <a:t> </a:t>
            </a:r>
            <a:r>
              <a:rPr lang="en-US" sz="2000" dirty="0" err="1" smtClean="0"/>
              <a:t>мир</a:t>
            </a:r>
            <a:r>
              <a:rPr lang="en-US" sz="2000" dirty="0" smtClean="0"/>
              <a:t>, </a:t>
            </a:r>
            <a:r>
              <a:rPr lang="en-US" sz="2000" dirty="0" err="1" smtClean="0"/>
              <a:t>подгоняют</a:t>
            </a:r>
            <a:r>
              <a:rPr lang="ru-RU" sz="2000" dirty="0" smtClean="0"/>
              <a:t> его</a:t>
            </a:r>
            <a:r>
              <a:rPr lang="en-US" sz="2000" dirty="0" smtClean="0"/>
              <a:t> </a:t>
            </a:r>
            <a:r>
              <a:rPr lang="en-US" sz="2000" dirty="0" err="1" smtClean="0"/>
              <a:t>под</a:t>
            </a:r>
            <a:r>
              <a:rPr lang="en-US" sz="2000" dirty="0" smtClean="0"/>
              <a:t> </a:t>
            </a:r>
            <a:r>
              <a:rPr lang="en-US" sz="2000" dirty="0" err="1" smtClean="0"/>
              <a:t>собственные</a:t>
            </a:r>
            <a:r>
              <a:rPr lang="en-US" sz="2000" dirty="0" smtClean="0"/>
              <a:t> </a:t>
            </a:r>
            <a:r>
              <a:rPr lang="en-US" sz="2000" dirty="0" err="1" smtClean="0"/>
              <a:t>нужды</a:t>
            </a:r>
            <a:r>
              <a:rPr lang="en-US" sz="2000" dirty="0" smtClean="0"/>
              <a:t>. У </a:t>
            </a:r>
            <a:r>
              <a:rPr lang="en-US" sz="2000" dirty="0" err="1" smtClean="0"/>
              <a:t>ребенка</a:t>
            </a:r>
            <a:r>
              <a:rPr lang="en-US" sz="2000" dirty="0" smtClean="0"/>
              <a:t> </a:t>
            </a:r>
            <a:r>
              <a:rPr lang="en-US" sz="2000" dirty="0" err="1" smtClean="0"/>
              <a:t>формир</a:t>
            </a:r>
            <a:r>
              <a:rPr lang="ru-RU" sz="2000" dirty="0" err="1" smtClean="0"/>
              <a:t>уется</a:t>
            </a:r>
            <a:r>
              <a:rPr lang="en-US" sz="2000" dirty="0" smtClean="0"/>
              <a:t> </a:t>
            </a:r>
            <a:r>
              <a:rPr lang="en-US" sz="2000" dirty="0" err="1" smtClean="0"/>
              <a:t>неадекватное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отношение</a:t>
            </a:r>
            <a:r>
              <a:rPr lang="en-US" sz="2000" dirty="0" smtClean="0"/>
              <a:t> к </a:t>
            </a:r>
            <a:r>
              <a:rPr lang="en-US" sz="2000" dirty="0" err="1" smtClean="0"/>
              <a:t>окружающей</a:t>
            </a:r>
            <a:r>
              <a:rPr lang="en-US" sz="2000" dirty="0" smtClean="0"/>
              <a:t> </a:t>
            </a:r>
            <a:r>
              <a:rPr lang="en-US" sz="2000" dirty="0" err="1" smtClean="0"/>
              <a:t>действительнос</a:t>
            </a:r>
            <a:r>
              <a:rPr lang="ru-RU" sz="2000" dirty="0" err="1" smtClean="0"/>
              <a:t>ти</a:t>
            </a:r>
            <a:r>
              <a:rPr lang="ru-RU" sz="2000" dirty="0" smtClean="0"/>
              <a:t>.</a:t>
            </a:r>
          </a:p>
          <a:p>
            <a:pPr fontAlgn="base"/>
            <a:r>
              <a:rPr lang="en-US" sz="2000" dirty="0" err="1" smtClean="0"/>
              <a:t>Но</a:t>
            </a:r>
            <a:r>
              <a:rPr lang="en-US" sz="2000" dirty="0" smtClean="0"/>
              <a:t> </a:t>
            </a:r>
            <a:r>
              <a:rPr lang="en-US" sz="2000" dirty="0" err="1" smtClean="0"/>
              <a:t>распространение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компьютеров</a:t>
            </a:r>
            <a:r>
              <a:rPr lang="en-US" sz="2000" dirty="0" smtClean="0"/>
              <a:t> и </a:t>
            </a:r>
            <a:r>
              <a:rPr lang="en-US" sz="2000" dirty="0" err="1" smtClean="0"/>
              <a:t>компьютерных</a:t>
            </a:r>
            <a:r>
              <a:rPr lang="en-US" sz="2000" dirty="0" smtClean="0"/>
              <a:t> </a:t>
            </a:r>
            <a:r>
              <a:rPr lang="en-US" sz="2000" dirty="0" err="1" smtClean="0"/>
              <a:t>сетей</a:t>
            </a:r>
            <a:r>
              <a:rPr lang="en-US" sz="2000" dirty="0" smtClean="0"/>
              <a:t> </a:t>
            </a:r>
            <a:r>
              <a:rPr lang="en-US" sz="2000" dirty="0" err="1" smtClean="0"/>
              <a:t>уже</a:t>
            </a:r>
            <a:r>
              <a:rPr lang="en-US" sz="2000" dirty="0" smtClean="0"/>
              <a:t> </a:t>
            </a:r>
            <a:r>
              <a:rPr lang="en-US" sz="2000" dirty="0" err="1" smtClean="0"/>
              <a:t>никому</a:t>
            </a:r>
            <a:r>
              <a:rPr lang="en-US" sz="2000" dirty="0" smtClean="0"/>
              <a:t> </a:t>
            </a:r>
            <a:r>
              <a:rPr lang="en-US" sz="2000" dirty="0" err="1" smtClean="0"/>
              <a:t>не</a:t>
            </a:r>
            <a:r>
              <a:rPr lang="en-US" sz="2000" dirty="0" smtClean="0"/>
              <a:t> </a:t>
            </a:r>
            <a:r>
              <a:rPr lang="en-US" sz="2000" dirty="0" err="1" smtClean="0"/>
              <a:t>остановить</a:t>
            </a:r>
            <a:r>
              <a:rPr lang="en-US" sz="2000" dirty="0" smtClean="0"/>
              <a:t>. </a:t>
            </a:r>
            <a:r>
              <a:rPr lang="en-US" sz="2000" dirty="0" err="1" smtClean="0"/>
              <a:t>Задача</a:t>
            </a:r>
            <a:r>
              <a:rPr lang="en-US" sz="2000" dirty="0" smtClean="0"/>
              <a:t> </a:t>
            </a:r>
            <a:r>
              <a:rPr lang="en-US" sz="2000" dirty="0" err="1" smtClean="0"/>
              <a:t>всех</a:t>
            </a:r>
            <a:r>
              <a:rPr lang="en-US" sz="2000" dirty="0" smtClean="0"/>
              <a:t> </a:t>
            </a:r>
            <a:r>
              <a:rPr lang="en-US" sz="2000" dirty="0" err="1" smtClean="0"/>
              <a:t>взрослых</a:t>
            </a:r>
            <a:r>
              <a:rPr lang="en-US" sz="2000" dirty="0" smtClean="0"/>
              <a:t>  — </a:t>
            </a:r>
            <a:r>
              <a:rPr lang="ru-RU" sz="2000" dirty="0" smtClean="0"/>
              <a:t>создать </a:t>
            </a:r>
            <a:r>
              <a:rPr lang="en-US" sz="2000" dirty="0" smtClean="0"/>
              <a:t> у </a:t>
            </a:r>
            <a:r>
              <a:rPr lang="en-US" sz="2000" dirty="0" err="1" smtClean="0"/>
              <a:t>детей</a:t>
            </a:r>
            <a:r>
              <a:rPr lang="en-US" sz="2000" dirty="0" smtClean="0"/>
              <a:t> </a:t>
            </a:r>
            <a:r>
              <a:rPr lang="en-US" sz="2000" dirty="0" err="1" smtClean="0"/>
              <a:t>правильное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отношение</a:t>
            </a:r>
            <a:r>
              <a:rPr lang="en-US" sz="2000" dirty="0" smtClean="0"/>
              <a:t> к </a:t>
            </a:r>
            <a:r>
              <a:rPr lang="en-US" sz="2000" dirty="0" err="1" smtClean="0"/>
              <a:t>ним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desktopwallpapers.org.ua-60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357298"/>
            <a:ext cx="4038600" cy="2271713"/>
          </a:xfrm>
        </p:spPr>
      </p:pic>
      <p:pic>
        <p:nvPicPr>
          <p:cNvPr id="7" name="Рисунок 6" descr="DSC01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786190"/>
            <a:ext cx="400052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0"/>
            <a:ext cx="7686700" cy="58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Психологи бьют тревогу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571612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Впервые</a:t>
            </a:r>
            <a:r>
              <a:rPr lang="en-US" sz="2000" dirty="0" smtClean="0"/>
              <a:t> о </a:t>
            </a:r>
            <a:r>
              <a:rPr lang="en-US" sz="2000" dirty="0" err="1" smtClean="0"/>
              <a:t>компьютерной</a:t>
            </a:r>
            <a:r>
              <a:rPr lang="en-US" sz="2000" dirty="0" smtClean="0"/>
              <a:t> </a:t>
            </a:r>
            <a:r>
              <a:rPr lang="en-US" sz="2000" dirty="0" err="1" smtClean="0"/>
              <a:t>зависимости</a:t>
            </a:r>
            <a:r>
              <a:rPr lang="en-US" sz="2000" dirty="0" smtClean="0"/>
              <a:t> </a:t>
            </a:r>
            <a:r>
              <a:rPr lang="en-US" sz="2000" dirty="0" err="1" smtClean="0"/>
              <a:t>заговорили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американцы</a:t>
            </a:r>
            <a:r>
              <a:rPr lang="en-US" sz="2000" dirty="0" smtClean="0"/>
              <a:t> в </a:t>
            </a:r>
            <a:r>
              <a:rPr lang="en-US" sz="2000" dirty="0" err="1" smtClean="0"/>
              <a:t>конце</a:t>
            </a:r>
            <a:r>
              <a:rPr lang="en-US" sz="2000" dirty="0" smtClean="0"/>
              <a:t> 80-х </a:t>
            </a:r>
            <a:r>
              <a:rPr lang="en-US" sz="2000" dirty="0" err="1" smtClean="0"/>
              <a:t>годов</a:t>
            </a:r>
            <a:r>
              <a:rPr lang="en-US" sz="2000" dirty="0" smtClean="0"/>
              <a:t>. </a:t>
            </a:r>
            <a:r>
              <a:rPr lang="en-US" sz="2000" dirty="0" err="1" smtClean="0"/>
              <a:t>Симптомы</a:t>
            </a:r>
            <a:r>
              <a:rPr lang="en-US" sz="2000" dirty="0" smtClean="0"/>
              <a:t> </a:t>
            </a:r>
            <a:r>
              <a:rPr lang="en-US" sz="2000" dirty="0" err="1" smtClean="0"/>
              <a:t>таковы</a:t>
            </a:r>
            <a:r>
              <a:rPr lang="en-US" sz="2000" dirty="0" smtClean="0"/>
              <a:t>: </a:t>
            </a:r>
            <a:endParaRPr lang="ru-RU" sz="2000" dirty="0" smtClean="0"/>
          </a:p>
          <a:p>
            <a:r>
              <a:rPr lang="en-US" sz="2000" dirty="0" err="1" smtClean="0"/>
              <a:t>постоянное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ожидание</a:t>
            </a:r>
            <a:r>
              <a:rPr lang="en-US" sz="2000" dirty="0" smtClean="0"/>
              <a:t>  </a:t>
            </a:r>
            <a:r>
              <a:rPr lang="en-US" sz="2000" dirty="0" err="1" smtClean="0"/>
              <a:t>выхода</a:t>
            </a:r>
            <a:r>
              <a:rPr lang="en-US" sz="2000" dirty="0" smtClean="0"/>
              <a:t> в </a:t>
            </a:r>
            <a:r>
              <a:rPr lang="en-US" sz="2000" dirty="0" err="1" smtClean="0"/>
              <a:t>сеть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r>
              <a:rPr lang="en-US" sz="2000" dirty="0" err="1" smtClean="0"/>
              <a:t>навязчивое</a:t>
            </a:r>
            <a:r>
              <a:rPr lang="en-US" sz="2000" dirty="0" smtClean="0"/>
              <a:t> </a:t>
            </a:r>
            <a:r>
              <a:rPr lang="en-US" sz="2000" dirty="0" err="1" smtClean="0"/>
              <a:t>желание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проверить</a:t>
            </a:r>
            <a:r>
              <a:rPr lang="en-US" sz="2000" dirty="0" smtClean="0"/>
              <a:t> </a:t>
            </a:r>
            <a:r>
              <a:rPr lang="en-US" sz="2000" dirty="0" err="1" smtClean="0"/>
              <a:t>свой</a:t>
            </a:r>
            <a:r>
              <a:rPr lang="en-US" sz="2000" dirty="0" smtClean="0"/>
              <a:t> </a:t>
            </a:r>
            <a:r>
              <a:rPr lang="en-US" sz="2000" dirty="0" err="1" smtClean="0"/>
              <a:t>почтовый</a:t>
            </a:r>
            <a:r>
              <a:rPr lang="en-US" sz="2000" dirty="0" smtClean="0"/>
              <a:t> </a:t>
            </a:r>
            <a:r>
              <a:rPr lang="en-US" sz="2000" dirty="0" err="1" smtClean="0"/>
              <a:t>ящик</a:t>
            </a:r>
            <a:endParaRPr lang="ru-RU" sz="2000" dirty="0" smtClean="0"/>
          </a:p>
          <a:p>
            <a:r>
              <a:rPr lang="en-US" sz="2000" dirty="0" err="1" smtClean="0"/>
              <a:t>пристрастие</a:t>
            </a:r>
            <a:r>
              <a:rPr lang="en-US" sz="2000" dirty="0" smtClean="0"/>
              <a:t> к </a:t>
            </a:r>
            <a:r>
              <a:rPr lang="en-US" sz="2000" dirty="0" err="1" smtClean="0"/>
              <a:t>играм</a:t>
            </a:r>
            <a:endParaRPr lang="ru-RU" sz="2000" dirty="0" smtClean="0"/>
          </a:p>
          <a:p>
            <a:r>
              <a:rPr lang="en-US" sz="2000" dirty="0" err="1" smtClean="0"/>
              <a:t>посещению</a:t>
            </a:r>
            <a:r>
              <a:rPr lang="en-US" sz="2000" dirty="0" smtClean="0"/>
              <a:t> </a:t>
            </a:r>
            <a:r>
              <a:rPr lang="en-US" sz="2000" dirty="0" err="1" smtClean="0"/>
              <a:t>сайтов</a:t>
            </a:r>
            <a:endParaRPr lang="ru-RU" sz="2000" dirty="0" smtClean="0"/>
          </a:p>
          <a:p>
            <a:r>
              <a:rPr lang="en-US" sz="2000" dirty="0" err="1" smtClean="0"/>
              <a:t>общени</a:t>
            </a:r>
            <a:r>
              <a:rPr lang="ru-RU" sz="2000" dirty="0" smtClean="0"/>
              <a:t>е</a:t>
            </a:r>
            <a:r>
              <a:rPr lang="en-US" sz="2000" dirty="0" smtClean="0"/>
              <a:t> в </a:t>
            </a:r>
            <a:r>
              <a:rPr lang="en-US" sz="2000" dirty="0" err="1" smtClean="0"/>
              <a:t>чатах</a:t>
            </a:r>
            <a:r>
              <a:rPr lang="en-US" sz="2000" dirty="0" smtClean="0"/>
              <a:t>  </a:t>
            </a:r>
            <a:endParaRPr lang="ru-RU" sz="2000" dirty="0" smtClean="0"/>
          </a:p>
          <a:p>
            <a:r>
              <a:rPr lang="en-US" sz="2000" dirty="0" err="1" smtClean="0"/>
              <a:t>тяга</a:t>
            </a:r>
            <a:r>
              <a:rPr lang="en-US" sz="2000" dirty="0" smtClean="0"/>
              <a:t> </a:t>
            </a:r>
            <a:r>
              <a:rPr lang="en-US" sz="2000" dirty="0" err="1" smtClean="0"/>
              <a:t>поиска</a:t>
            </a:r>
            <a:r>
              <a:rPr lang="en-US" sz="2000" dirty="0" smtClean="0"/>
              <a:t> </a:t>
            </a:r>
            <a:r>
              <a:rPr lang="en-US" sz="2000" dirty="0" err="1" smtClean="0"/>
              <a:t>информации</a:t>
            </a:r>
            <a:r>
              <a:rPr lang="en-US" sz="2000" dirty="0" smtClean="0"/>
              <a:t> в </a:t>
            </a:r>
            <a:r>
              <a:rPr lang="en-US" sz="2000" dirty="0" err="1" smtClean="0"/>
              <a:t>сети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9" name="Содержимое 8" descr="0,,43244900,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3533775"/>
            <a:ext cx="3333750" cy="3324225"/>
          </a:xfrm>
        </p:spPr>
      </p:pic>
      <p:pic>
        <p:nvPicPr>
          <p:cNvPr id="7" name="Рисунок 6" descr="610xhd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642918"/>
            <a:ext cx="4429156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>
            <a:spLocks noGrp="1"/>
          </p:cNvSpPr>
          <p:nvPr>
            <p:ph idx="1"/>
          </p:nvPr>
        </p:nvSpPr>
        <p:spPr>
          <a:xfrm>
            <a:off x="214313" y="642938"/>
            <a:ext cx="3500431" cy="550070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Н</a:t>
            </a:r>
            <a:r>
              <a:rPr lang="ru-RU" dirty="0" smtClean="0"/>
              <a:t>аи</a:t>
            </a:r>
            <a:r>
              <a:rPr lang="en-US" dirty="0" err="1" smtClean="0"/>
              <a:t>более</a:t>
            </a:r>
            <a:r>
              <a:rPr lang="en-US" dirty="0" smtClean="0"/>
              <a:t> </a:t>
            </a:r>
            <a:r>
              <a:rPr lang="en-US" dirty="0" err="1" smtClean="0"/>
              <a:t>вредное</a:t>
            </a:r>
            <a:r>
              <a:rPr lang="en-US" dirty="0" smtClean="0"/>
              <a:t> </a:t>
            </a:r>
            <a:r>
              <a:rPr lang="en-US" dirty="0" err="1" smtClean="0"/>
              <a:t>влияние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психику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en-US" dirty="0" smtClean="0"/>
              <a:t> и </a:t>
            </a:r>
            <a:r>
              <a:rPr lang="en-US" dirty="0" err="1" smtClean="0"/>
              <a:t>подростков</a:t>
            </a:r>
            <a:r>
              <a:rPr lang="en-US" dirty="0" smtClean="0"/>
              <a:t> </a:t>
            </a:r>
            <a:r>
              <a:rPr lang="en-US" dirty="0" err="1" smtClean="0"/>
              <a:t>оказывают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err="1" smtClean="0"/>
              <a:t>игры-стрелялки</a:t>
            </a:r>
            <a:r>
              <a:rPr lang="ru-RU" dirty="0" smtClean="0"/>
              <a:t>»,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которых</a:t>
            </a:r>
            <a:r>
              <a:rPr lang="en-US" dirty="0" smtClean="0"/>
              <a:t> </a:t>
            </a:r>
            <a:r>
              <a:rPr lang="en-US" dirty="0" err="1" smtClean="0"/>
              <a:t>сцены</a:t>
            </a:r>
            <a:r>
              <a:rPr lang="en-US" dirty="0" smtClean="0"/>
              <a:t> </a:t>
            </a:r>
            <a:r>
              <a:rPr lang="en-US" dirty="0" err="1" smtClean="0"/>
              <a:t>насилия</a:t>
            </a:r>
            <a:r>
              <a:rPr lang="en-US" dirty="0" smtClean="0"/>
              <a:t> </a:t>
            </a:r>
            <a:r>
              <a:rPr lang="en-US" dirty="0" err="1" smtClean="0"/>
              <a:t>могут</a:t>
            </a:r>
            <a:r>
              <a:rPr lang="en-US" dirty="0" smtClean="0"/>
              <a:t> </a:t>
            </a:r>
            <a:r>
              <a:rPr lang="en-US" dirty="0" err="1" smtClean="0"/>
              <a:t>оказаться</a:t>
            </a:r>
            <a:r>
              <a:rPr lang="en-US" dirty="0" smtClean="0"/>
              <a:t> </a:t>
            </a:r>
            <a:r>
              <a:rPr lang="en-US" dirty="0" err="1" smtClean="0"/>
              <a:t>разрушительны</a:t>
            </a:r>
            <a:r>
              <a:rPr lang="ru-RU" dirty="0" smtClean="0"/>
              <a:t>-</a:t>
            </a:r>
            <a:r>
              <a:rPr lang="en-US" dirty="0" err="1" smtClean="0"/>
              <a:t>ми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психики</a:t>
            </a:r>
            <a:r>
              <a:rPr lang="en-US" dirty="0" smtClean="0"/>
              <a:t>, </a:t>
            </a:r>
            <a:r>
              <a:rPr lang="en-US" dirty="0" err="1" smtClean="0"/>
              <a:t>провоцируя</a:t>
            </a:r>
            <a:r>
              <a:rPr lang="en-US" dirty="0" smtClean="0"/>
              <a:t> </a:t>
            </a:r>
            <a:r>
              <a:rPr lang="en-US" dirty="0" err="1" smtClean="0"/>
              <a:t>детей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агрессивное</a:t>
            </a:r>
            <a:r>
              <a:rPr lang="en-US" dirty="0" smtClean="0"/>
              <a:t> </a:t>
            </a:r>
            <a:r>
              <a:rPr lang="en-US" dirty="0" err="1" smtClean="0"/>
              <a:t>поведение</a:t>
            </a:r>
            <a:r>
              <a:rPr lang="en-US" dirty="0" smtClean="0"/>
              <a:t> в </a:t>
            </a:r>
            <a:r>
              <a:rPr lang="en-US" dirty="0" err="1" smtClean="0"/>
              <a:t>реальной</a:t>
            </a:r>
            <a:r>
              <a:rPr lang="en-US" dirty="0" smtClean="0"/>
              <a:t> </a:t>
            </a:r>
            <a:r>
              <a:rPr lang="en-US" dirty="0" err="1" smtClean="0"/>
              <a:t>жизни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782358771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000108"/>
            <a:ext cx="5429256" cy="5072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15328" cy="10898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типы компьютерной зависимости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215338" cy="2571768"/>
          </a:xfrm>
        </p:spPr>
        <p:txBody>
          <a:bodyPr/>
          <a:lstStyle/>
          <a:p>
            <a:r>
              <a:rPr lang="ru-RU" dirty="0" smtClean="0"/>
              <a:t>Зависимость от интернета (</a:t>
            </a:r>
            <a:r>
              <a:rPr lang="ru-RU" dirty="0" err="1" smtClean="0"/>
              <a:t>сетеголизм</a:t>
            </a:r>
            <a:r>
              <a:rPr lang="ru-RU" dirty="0" smtClean="0"/>
              <a:t>)</a:t>
            </a:r>
          </a:p>
          <a:p>
            <a:r>
              <a:rPr lang="ru-RU" dirty="0" smtClean="0"/>
              <a:t>Зависимость от компьютерных игр (</a:t>
            </a:r>
            <a:r>
              <a:rPr lang="ru-RU" dirty="0" err="1" smtClean="0"/>
              <a:t>кибераддикция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0006-006-Osnovnye-tipy-kompjuternoj-zavisimo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714620"/>
            <a:ext cx="4811667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221457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 результатам опроса </a:t>
            </a:r>
            <a:r>
              <a:rPr lang="en-US" dirty="0" err="1" smtClean="0"/>
              <a:t>больше</a:t>
            </a:r>
            <a:r>
              <a:rPr lang="en-US" dirty="0" smtClean="0"/>
              <a:t> </a:t>
            </a:r>
            <a:r>
              <a:rPr lang="en-US" dirty="0" err="1" smtClean="0"/>
              <a:t>половины</a:t>
            </a:r>
            <a:r>
              <a:rPr lang="en-US" dirty="0" smtClean="0"/>
              <a:t> </a:t>
            </a:r>
            <a:r>
              <a:rPr lang="en-US" dirty="0" err="1" smtClean="0"/>
              <a:t>пользователей</a:t>
            </a:r>
            <a:r>
              <a:rPr lang="en-US" dirty="0" smtClean="0"/>
              <a:t> </a:t>
            </a:r>
            <a:r>
              <a:rPr lang="ru-RU" dirty="0" err="1" smtClean="0"/>
              <a:t>И</a:t>
            </a:r>
            <a:r>
              <a:rPr lang="en-US" dirty="0" err="1" smtClean="0"/>
              <a:t>нтернета</a:t>
            </a:r>
            <a:r>
              <a:rPr lang="en-US" dirty="0" smtClean="0"/>
              <a:t> в США и </a:t>
            </a:r>
            <a:r>
              <a:rPr lang="en-US" dirty="0" err="1" smtClean="0"/>
              <a:t>Канаде</a:t>
            </a:r>
            <a:r>
              <a:rPr lang="en-US" dirty="0" smtClean="0"/>
              <a:t> </a:t>
            </a:r>
            <a:r>
              <a:rPr lang="en-US" dirty="0" err="1" smtClean="0"/>
              <a:t>уверены</a:t>
            </a:r>
            <a:r>
              <a:rPr lang="en-US" dirty="0" smtClean="0"/>
              <a:t> в </a:t>
            </a:r>
            <a:r>
              <a:rPr lang="en-US" dirty="0" err="1" smtClean="0"/>
              <a:t>положительном</a:t>
            </a:r>
            <a:r>
              <a:rPr lang="en-US" dirty="0" smtClean="0"/>
              <a:t> </a:t>
            </a:r>
            <a:r>
              <a:rPr lang="en-US" dirty="0" err="1" smtClean="0"/>
              <a:t>влиянии</a:t>
            </a:r>
            <a:r>
              <a:rPr lang="en-US" dirty="0" smtClean="0"/>
              <a:t> </a:t>
            </a:r>
            <a:r>
              <a:rPr lang="ru-RU" dirty="0" err="1" smtClean="0"/>
              <a:t>с</a:t>
            </a:r>
            <a:r>
              <a:rPr lang="en-US" dirty="0" err="1" smtClean="0"/>
              <a:t>ети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их</a:t>
            </a:r>
            <a:r>
              <a:rPr lang="en-US" dirty="0" smtClean="0"/>
              <a:t> </a:t>
            </a:r>
            <a:r>
              <a:rPr lang="en-US" dirty="0" err="1" smtClean="0"/>
              <a:t>жизнь</a:t>
            </a:r>
            <a:r>
              <a:rPr lang="en-US" dirty="0" smtClean="0"/>
              <a:t>, а 22% </a:t>
            </a:r>
            <a:r>
              <a:rPr lang="en-US" dirty="0" err="1" smtClean="0"/>
              <a:t>ощущают</a:t>
            </a:r>
            <a:r>
              <a:rPr lang="en-US" dirty="0" smtClean="0"/>
              <a:t> </a:t>
            </a:r>
            <a:r>
              <a:rPr lang="ru-RU" dirty="0" smtClean="0"/>
              <a:t>его </a:t>
            </a:r>
            <a:r>
              <a:rPr lang="en-US" dirty="0" err="1" smtClean="0"/>
              <a:t>негативное</a:t>
            </a:r>
            <a:r>
              <a:rPr lang="en-US" dirty="0" smtClean="0"/>
              <a:t> </a:t>
            </a:r>
            <a:r>
              <a:rPr lang="en-US" dirty="0" err="1" smtClean="0"/>
              <a:t>влияни</a:t>
            </a:r>
            <a:r>
              <a:rPr lang="ru-RU" dirty="0" smtClean="0"/>
              <a:t>е.</a:t>
            </a:r>
          </a:p>
          <a:p>
            <a:r>
              <a:rPr lang="ru-RU" dirty="0" smtClean="0"/>
              <a:t>М</a:t>
            </a:r>
            <a:r>
              <a:rPr lang="en-US" dirty="0" err="1" smtClean="0"/>
              <a:t>олодежь</a:t>
            </a:r>
            <a:r>
              <a:rPr lang="en-US" dirty="0" smtClean="0"/>
              <a:t> в </a:t>
            </a:r>
            <a:r>
              <a:rPr lang="en-US" dirty="0" err="1" smtClean="0"/>
              <a:t>возрасте</a:t>
            </a:r>
            <a:r>
              <a:rPr lang="en-US" dirty="0" smtClean="0"/>
              <a:t> </a:t>
            </a:r>
            <a:r>
              <a:rPr lang="en-US" dirty="0" err="1" smtClean="0"/>
              <a:t>от</a:t>
            </a:r>
            <a:r>
              <a:rPr lang="en-US" dirty="0" smtClean="0"/>
              <a:t> 18 </a:t>
            </a:r>
            <a:r>
              <a:rPr lang="en-US" dirty="0" err="1" smtClean="0"/>
              <a:t>до</a:t>
            </a:r>
            <a:r>
              <a:rPr lang="en-US" dirty="0" smtClean="0"/>
              <a:t> 34 </a:t>
            </a:r>
            <a:r>
              <a:rPr lang="en-US" dirty="0" err="1" smtClean="0"/>
              <a:t>лет</a:t>
            </a:r>
            <a:r>
              <a:rPr lang="en-US" dirty="0" smtClean="0"/>
              <a:t>, </a:t>
            </a:r>
            <a:r>
              <a:rPr lang="en-US" dirty="0" err="1" smtClean="0"/>
              <a:t>хотя</a:t>
            </a:r>
            <a:r>
              <a:rPr lang="en-US" dirty="0" smtClean="0"/>
              <a:t> и </a:t>
            </a:r>
            <a:r>
              <a:rPr lang="en-US" dirty="0" err="1" smtClean="0"/>
              <a:t>видит</a:t>
            </a:r>
            <a:r>
              <a:rPr lang="en-US" dirty="0" smtClean="0"/>
              <a:t> в </a:t>
            </a:r>
            <a:r>
              <a:rPr lang="en-US" dirty="0" err="1" smtClean="0"/>
              <a:t>интернете</a:t>
            </a:r>
            <a:r>
              <a:rPr lang="en-US" dirty="0" smtClean="0"/>
              <a:t> </a:t>
            </a:r>
            <a:r>
              <a:rPr lang="en-US" dirty="0" err="1" smtClean="0"/>
              <a:t>положительный</a:t>
            </a:r>
            <a:r>
              <a:rPr lang="en-US" dirty="0" smtClean="0"/>
              <a:t> </a:t>
            </a:r>
            <a:r>
              <a:rPr lang="en-US" dirty="0" err="1" smtClean="0"/>
              <a:t>фактор</a:t>
            </a:r>
            <a:r>
              <a:rPr lang="en-US" dirty="0" smtClean="0"/>
              <a:t>, </a:t>
            </a:r>
            <a:r>
              <a:rPr lang="en-US" dirty="0" err="1" smtClean="0"/>
              <a:t>жалуется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порчу</a:t>
            </a:r>
            <a:r>
              <a:rPr lang="en-US" dirty="0" smtClean="0"/>
              <a:t> </a:t>
            </a:r>
            <a:r>
              <a:rPr lang="en-US" dirty="0" err="1" smtClean="0"/>
              <a:t>зрения</a:t>
            </a:r>
            <a:r>
              <a:rPr lang="en-US" dirty="0" smtClean="0"/>
              <a:t> и </a:t>
            </a:r>
            <a:r>
              <a:rPr lang="en-US" dirty="0" err="1" smtClean="0"/>
              <a:t>осанки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00306"/>
            <a:ext cx="9144000" cy="3295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Медицинские противопоказания</a:t>
            </a:r>
            <a:endParaRPr lang="ru-RU" dirty="0"/>
          </a:p>
        </p:txBody>
      </p:sp>
      <p:pic>
        <p:nvPicPr>
          <p:cNvPr id="4" name="Содержимое 3" descr="untitled_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37821"/>
            <a:ext cx="9144000" cy="55201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872</TotalTime>
  <Words>1118</Words>
  <Application>Microsoft Office PowerPoint</Application>
  <PresentationFormat>Экран (4:3)</PresentationFormat>
  <Paragraphs>134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Яркая</vt:lpstr>
      <vt:lpstr>Сетеголизм –диагноз 21 века </vt:lpstr>
      <vt:lpstr>Компьютерная зависимость : болезнь  21-го века. </vt:lpstr>
      <vt:lpstr>Суровая статистика</vt:lpstr>
      <vt:lpstr>Дети в опасности</vt:lpstr>
      <vt:lpstr>Психологи бьют тревогу</vt:lpstr>
      <vt:lpstr>Слайд 6</vt:lpstr>
      <vt:lpstr>Основные типы компьютерной зависимости</vt:lpstr>
      <vt:lpstr>Слайд 8</vt:lpstr>
      <vt:lpstr>Медицинские противопоказания</vt:lpstr>
      <vt:lpstr>Правительства стран ищут решение проблемы</vt:lpstr>
      <vt:lpstr>Слайд 11</vt:lpstr>
      <vt:lpstr>Примеры из жизни</vt:lpstr>
      <vt:lpstr>Цель работы –  исследовать компьютерную зависимость в колледже Университета «Дубна»</vt:lpstr>
      <vt:lpstr>Слайд 14</vt:lpstr>
      <vt:lpstr>Слайд 15</vt:lpstr>
      <vt:lpstr>Слайд 16</vt:lpstr>
      <vt:lpstr>Слайд 17</vt:lpstr>
      <vt:lpstr>Деление пользователей по интересам</vt:lpstr>
      <vt:lpstr>Слайд 19</vt:lpstr>
      <vt:lpstr>Пути решения проблемы</vt:lpstr>
      <vt:lpstr>Список литературы</vt:lpstr>
      <vt:lpstr>Слайд 22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смерть молодежи </dc:title>
  <dc:creator>User</dc:creator>
  <cp:lastModifiedBy>ПК</cp:lastModifiedBy>
  <cp:revision>98</cp:revision>
  <dcterms:created xsi:type="dcterms:W3CDTF">2012-03-15T11:45:58Z</dcterms:created>
  <dcterms:modified xsi:type="dcterms:W3CDTF">2016-11-16T10:51:04Z</dcterms:modified>
</cp:coreProperties>
</file>