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6"/>
  </p:handoutMasterIdLst>
  <p:sldIdLst>
    <p:sldId id="256" r:id="rId2"/>
    <p:sldId id="257" r:id="rId3"/>
    <p:sldId id="258" r:id="rId4"/>
    <p:sldId id="259" r:id="rId5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33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786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1878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954EA7-C18A-4B9B-BB56-0B8274988715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20F8CC-ACD6-4A71-899D-8FC4A2D93A5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508833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B00B4-64FA-4600-9E7A-7F416A1A5A8E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93981-F161-40DB-B701-62C084DC5B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B00B4-64FA-4600-9E7A-7F416A1A5A8E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93981-F161-40DB-B701-62C084DC5B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B00B4-64FA-4600-9E7A-7F416A1A5A8E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93981-F161-40DB-B701-62C084DC5B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B00B4-64FA-4600-9E7A-7F416A1A5A8E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93981-F161-40DB-B701-62C084DC5B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B00B4-64FA-4600-9E7A-7F416A1A5A8E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93981-F161-40DB-B701-62C084DC5B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B00B4-64FA-4600-9E7A-7F416A1A5A8E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93981-F161-40DB-B701-62C084DC5B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B00B4-64FA-4600-9E7A-7F416A1A5A8E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93981-F161-40DB-B701-62C084DC5B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B00B4-64FA-4600-9E7A-7F416A1A5A8E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93981-F161-40DB-B701-62C084DC5B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B00B4-64FA-4600-9E7A-7F416A1A5A8E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93981-F161-40DB-B701-62C084DC5B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B00B4-64FA-4600-9E7A-7F416A1A5A8E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93981-F161-40DB-B701-62C084DC5B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B00B4-64FA-4600-9E7A-7F416A1A5A8E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93981-F161-40DB-B701-62C084DC5B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EB00B4-64FA-4600-9E7A-7F416A1A5A8E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793981-F161-40DB-B701-62C084DC5BBF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032" name="Picture 8" descr="http://static.playcast.ru/uploads/2014/01/04/7051006.png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094" y="2715766"/>
            <a:ext cx="3343228" cy="252028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мка 3"/>
          <p:cNvSpPr/>
          <p:nvPr/>
        </p:nvSpPr>
        <p:spPr>
          <a:xfrm>
            <a:off x="0" y="0"/>
            <a:ext cx="9144000" cy="5143500"/>
          </a:xfrm>
          <a:prstGeom prst="frame">
            <a:avLst>
              <a:gd name="adj1" fmla="val 1389"/>
            </a:avLst>
          </a:prstGeom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00166" y="214296"/>
            <a:ext cx="5643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СИНТАКСИЧЕСКИЙ РАЗБОР ПРОСТОГО ПРЕДЛОЖЕНИЯ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4282" y="857238"/>
            <a:ext cx="871543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ru-RU" dirty="0" smtClean="0"/>
              <a:t>1.Подчеркните грамматическую основу (подлежащее, сказуемое)</a:t>
            </a:r>
          </a:p>
          <a:p>
            <a:pPr marL="342900" indent="-342900"/>
            <a:r>
              <a:rPr lang="ru-RU" dirty="0" smtClean="0"/>
              <a:t>2.Подчеркните второстепенные члены (дополнение, определение, обстоятельство)</a:t>
            </a:r>
          </a:p>
          <a:p>
            <a:pPr marL="342900" indent="-342900"/>
            <a:r>
              <a:rPr lang="ru-RU" dirty="0" smtClean="0"/>
              <a:t>3.Укажите части речи</a:t>
            </a:r>
          </a:p>
          <a:p>
            <a:pPr marL="342900" indent="-342900"/>
            <a:r>
              <a:rPr lang="ru-RU" dirty="0" smtClean="0"/>
              <a:t>4.Выполните схему предложения</a:t>
            </a:r>
          </a:p>
          <a:p>
            <a:pPr marL="342900" indent="-342900"/>
            <a:r>
              <a:rPr lang="ru-RU" dirty="0" smtClean="0"/>
              <a:t>5.Запишите характеристику предложения</a:t>
            </a:r>
          </a:p>
          <a:p>
            <a:pPr marL="342900" indent="-342900">
              <a:buAutoNum type="arabicPeriod"/>
            </a:pP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214414" y="2357436"/>
            <a:ext cx="1500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ОБРАЗЕЦ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28926" y="2285998"/>
            <a:ext cx="5572164" cy="153888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lang="ru-RU" dirty="0" smtClean="0">
              <a:solidFill>
                <a:srgbClr val="003300"/>
              </a:solidFill>
            </a:endParaRPr>
          </a:p>
          <a:p>
            <a:r>
              <a:rPr lang="ru-RU" sz="3200" dirty="0" smtClean="0"/>
              <a:t>Ярко светило весеннее </a:t>
            </a:r>
            <a:r>
              <a:rPr lang="ru-RU" sz="3200" u="sng" dirty="0" smtClean="0"/>
              <a:t>солнце</a:t>
            </a:r>
          </a:p>
          <a:p>
            <a:r>
              <a:rPr lang="ru-RU" sz="1200" dirty="0" smtClean="0"/>
              <a:t>        </a:t>
            </a:r>
            <a:endParaRPr lang="ru-RU" sz="4400" u="sng" dirty="0" smtClean="0"/>
          </a:p>
          <a:p>
            <a:endParaRPr lang="ru-RU" sz="3200" u="sng" dirty="0"/>
          </a:p>
        </p:txBody>
      </p:sp>
      <p:sp>
        <p:nvSpPr>
          <p:cNvPr id="8" name="TextBox 7"/>
          <p:cNvSpPr txBox="1"/>
          <p:nvPr/>
        </p:nvSpPr>
        <p:spPr>
          <a:xfrm>
            <a:off x="3143240" y="2357436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8000"/>
                </a:solidFill>
              </a:rPr>
              <a:t>нар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286248" y="2357436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8000"/>
                </a:solidFill>
              </a:rPr>
              <a:t>гл.</a:t>
            </a:r>
            <a:endParaRPr lang="ru-RU" dirty="0">
              <a:solidFill>
                <a:srgbClr val="008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86446" y="2357436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8000"/>
                </a:solidFill>
              </a:rPr>
              <a:t>прил.</a:t>
            </a:r>
            <a:endParaRPr lang="ru-RU" dirty="0">
              <a:solidFill>
                <a:srgbClr val="008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429520" y="2357436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8000"/>
                </a:solidFill>
              </a:rPr>
              <a:t>сущ.</a:t>
            </a:r>
            <a:endParaRPr lang="ru-RU" dirty="0">
              <a:solidFill>
                <a:srgbClr val="008000"/>
              </a:solidFill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3929058" y="3143254"/>
            <a:ext cx="1357322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3929058" y="3286130"/>
            <a:ext cx="1357322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3000364" y="3143254"/>
            <a:ext cx="214314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3143240" y="2428874"/>
            <a:ext cx="4286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.</a:t>
            </a:r>
            <a:endParaRPr lang="ru-RU" sz="6000" dirty="0"/>
          </a:p>
        </p:txBody>
      </p:sp>
      <p:sp>
        <p:nvSpPr>
          <p:cNvPr id="27" name="TextBox 26"/>
          <p:cNvSpPr txBox="1"/>
          <p:nvPr/>
        </p:nvSpPr>
        <p:spPr>
          <a:xfrm>
            <a:off x="3571868" y="2428874"/>
            <a:ext cx="4286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.</a:t>
            </a:r>
            <a:endParaRPr lang="ru-RU" sz="6000" dirty="0"/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>
            <a:off x="3428992" y="3143254"/>
            <a:ext cx="214314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Полилиния 33"/>
          <p:cNvSpPr/>
          <p:nvPr/>
        </p:nvSpPr>
        <p:spPr>
          <a:xfrm>
            <a:off x="5429256" y="3071816"/>
            <a:ext cx="1515462" cy="71438"/>
          </a:xfrm>
          <a:custGeom>
            <a:avLst/>
            <a:gdLst>
              <a:gd name="connsiteX0" fmla="*/ 0 w 1229710"/>
              <a:gd name="connsiteY0" fmla="*/ 74281 h 158364"/>
              <a:gd name="connsiteX1" fmla="*/ 63062 w 1229710"/>
              <a:gd name="connsiteY1" fmla="*/ 42750 h 158364"/>
              <a:gd name="connsiteX2" fmla="*/ 94593 w 1229710"/>
              <a:gd name="connsiteY2" fmla="*/ 74281 h 158364"/>
              <a:gd name="connsiteX3" fmla="*/ 126124 w 1229710"/>
              <a:gd name="connsiteY3" fmla="*/ 84791 h 158364"/>
              <a:gd name="connsiteX4" fmla="*/ 199697 w 1229710"/>
              <a:gd name="connsiteY4" fmla="*/ 147853 h 158364"/>
              <a:gd name="connsiteX5" fmla="*/ 262759 w 1229710"/>
              <a:gd name="connsiteY5" fmla="*/ 126833 h 158364"/>
              <a:gd name="connsiteX6" fmla="*/ 325821 w 1229710"/>
              <a:gd name="connsiteY6" fmla="*/ 84791 h 158364"/>
              <a:gd name="connsiteX7" fmla="*/ 367862 w 1229710"/>
              <a:gd name="connsiteY7" fmla="*/ 53260 h 158364"/>
              <a:gd name="connsiteX8" fmla="*/ 409903 w 1229710"/>
              <a:gd name="connsiteY8" fmla="*/ 42750 h 158364"/>
              <a:gd name="connsiteX9" fmla="*/ 472966 w 1229710"/>
              <a:gd name="connsiteY9" fmla="*/ 21729 h 158364"/>
              <a:gd name="connsiteX10" fmla="*/ 536028 w 1229710"/>
              <a:gd name="connsiteY10" fmla="*/ 63770 h 158364"/>
              <a:gd name="connsiteX11" fmla="*/ 567559 w 1229710"/>
              <a:gd name="connsiteY11" fmla="*/ 126833 h 158364"/>
              <a:gd name="connsiteX12" fmla="*/ 662152 w 1229710"/>
              <a:gd name="connsiteY12" fmla="*/ 158364 h 158364"/>
              <a:gd name="connsiteX13" fmla="*/ 725214 w 1229710"/>
              <a:gd name="connsiteY13" fmla="*/ 116322 h 158364"/>
              <a:gd name="connsiteX14" fmla="*/ 746234 w 1229710"/>
              <a:gd name="connsiteY14" fmla="*/ 84791 h 158364"/>
              <a:gd name="connsiteX15" fmla="*/ 777766 w 1229710"/>
              <a:gd name="connsiteY15" fmla="*/ 63770 h 158364"/>
              <a:gd name="connsiteX16" fmla="*/ 861848 w 1229710"/>
              <a:gd name="connsiteY16" fmla="*/ 11219 h 158364"/>
              <a:gd name="connsiteX17" fmla="*/ 914400 w 1229710"/>
              <a:gd name="connsiteY17" fmla="*/ 21729 h 158364"/>
              <a:gd name="connsiteX18" fmla="*/ 945931 w 1229710"/>
              <a:gd name="connsiteY18" fmla="*/ 95301 h 158364"/>
              <a:gd name="connsiteX19" fmla="*/ 1040524 w 1229710"/>
              <a:gd name="connsiteY19" fmla="*/ 137343 h 158364"/>
              <a:gd name="connsiteX20" fmla="*/ 1082566 w 1229710"/>
              <a:gd name="connsiteY20" fmla="*/ 126833 h 158364"/>
              <a:gd name="connsiteX21" fmla="*/ 1103586 w 1229710"/>
              <a:gd name="connsiteY21" fmla="*/ 84791 h 158364"/>
              <a:gd name="connsiteX22" fmla="*/ 1135117 w 1229710"/>
              <a:gd name="connsiteY22" fmla="*/ 53260 h 158364"/>
              <a:gd name="connsiteX23" fmla="*/ 1156138 w 1229710"/>
              <a:gd name="connsiteY23" fmla="*/ 11219 h 158364"/>
              <a:gd name="connsiteX24" fmla="*/ 1229710 w 1229710"/>
              <a:gd name="connsiteY24" fmla="*/ 11219 h 158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229710" h="158364">
                <a:moveTo>
                  <a:pt x="0" y="74281"/>
                </a:moveTo>
                <a:cubicBezTo>
                  <a:pt x="7673" y="69165"/>
                  <a:pt x="48556" y="37915"/>
                  <a:pt x="63062" y="42750"/>
                </a:cubicBezTo>
                <a:cubicBezTo>
                  <a:pt x="77163" y="47450"/>
                  <a:pt x="82225" y="66036"/>
                  <a:pt x="94593" y="74281"/>
                </a:cubicBezTo>
                <a:cubicBezTo>
                  <a:pt x="103811" y="80426"/>
                  <a:pt x="115614" y="81288"/>
                  <a:pt x="126124" y="84791"/>
                </a:cubicBezTo>
                <a:cubicBezTo>
                  <a:pt x="144438" y="121419"/>
                  <a:pt x="146017" y="147853"/>
                  <a:pt x="199697" y="147853"/>
                </a:cubicBezTo>
                <a:cubicBezTo>
                  <a:pt x="221855" y="147853"/>
                  <a:pt x="262759" y="126833"/>
                  <a:pt x="262759" y="126833"/>
                </a:cubicBezTo>
                <a:cubicBezTo>
                  <a:pt x="283780" y="112819"/>
                  <a:pt x="305610" y="99949"/>
                  <a:pt x="325821" y="84791"/>
                </a:cubicBezTo>
                <a:cubicBezTo>
                  <a:pt x="339835" y="74281"/>
                  <a:pt x="352194" y="61094"/>
                  <a:pt x="367862" y="53260"/>
                </a:cubicBezTo>
                <a:cubicBezTo>
                  <a:pt x="380782" y="46800"/>
                  <a:pt x="395889" y="46253"/>
                  <a:pt x="409903" y="42750"/>
                </a:cubicBezTo>
                <a:cubicBezTo>
                  <a:pt x="440522" y="12131"/>
                  <a:pt x="433852" y="0"/>
                  <a:pt x="472966" y="21729"/>
                </a:cubicBezTo>
                <a:cubicBezTo>
                  <a:pt x="495051" y="33998"/>
                  <a:pt x="536028" y="63770"/>
                  <a:pt x="536028" y="63770"/>
                </a:cubicBezTo>
                <a:cubicBezTo>
                  <a:pt x="542343" y="82714"/>
                  <a:pt x="549731" y="114099"/>
                  <a:pt x="567559" y="126833"/>
                </a:cubicBezTo>
                <a:cubicBezTo>
                  <a:pt x="588868" y="142054"/>
                  <a:pt x="635998" y="151825"/>
                  <a:pt x="662152" y="158364"/>
                </a:cubicBezTo>
                <a:cubicBezTo>
                  <a:pt x="683173" y="144350"/>
                  <a:pt x="711200" y="137343"/>
                  <a:pt x="725214" y="116322"/>
                </a:cubicBezTo>
                <a:cubicBezTo>
                  <a:pt x="732221" y="105812"/>
                  <a:pt x="737302" y="93723"/>
                  <a:pt x="746234" y="84791"/>
                </a:cubicBezTo>
                <a:cubicBezTo>
                  <a:pt x="755166" y="75859"/>
                  <a:pt x="767487" y="71112"/>
                  <a:pt x="777766" y="63770"/>
                </a:cubicBezTo>
                <a:cubicBezTo>
                  <a:pt x="841439" y="18290"/>
                  <a:pt x="796002" y="44141"/>
                  <a:pt x="861848" y="11219"/>
                </a:cubicBezTo>
                <a:cubicBezTo>
                  <a:pt x="879365" y="14722"/>
                  <a:pt x="898889" y="12866"/>
                  <a:pt x="914400" y="21729"/>
                </a:cubicBezTo>
                <a:cubicBezTo>
                  <a:pt x="948144" y="41011"/>
                  <a:pt x="926971" y="68756"/>
                  <a:pt x="945931" y="95301"/>
                </a:cubicBezTo>
                <a:cubicBezTo>
                  <a:pt x="971751" y="131450"/>
                  <a:pt x="1001911" y="129621"/>
                  <a:pt x="1040524" y="137343"/>
                </a:cubicBezTo>
                <a:cubicBezTo>
                  <a:pt x="1054538" y="133840"/>
                  <a:pt x="1071469" y="136081"/>
                  <a:pt x="1082566" y="126833"/>
                </a:cubicBezTo>
                <a:cubicBezTo>
                  <a:pt x="1094602" y="116803"/>
                  <a:pt x="1094479" y="97541"/>
                  <a:pt x="1103586" y="84791"/>
                </a:cubicBezTo>
                <a:cubicBezTo>
                  <a:pt x="1112225" y="72696"/>
                  <a:pt x="1126477" y="65355"/>
                  <a:pt x="1135117" y="53260"/>
                </a:cubicBezTo>
                <a:cubicBezTo>
                  <a:pt x="1144224" y="40511"/>
                  <a:pt x="1141821" y="17582"/>
                  <a:pt x="1156138" y="11219"/>
                </a:cubicBezTo>
                <a:cubicBezTo>
                  <a:pt x="1178548" y="1259"/>
                  <a:pt x="1205186" y="11219"/>
                  <a:pt x="1229710" y="11219"/>
                </a:cubicBezTo>
              </a:path>
            </a:pathLst>
          </a:custGeom>
          <a:ln w="412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Левая круглая скобка 34"/>
          <p:cNvSpPr/>
          <p:nvPr/>
        </p:nvSpPr>
        <p:spPr>
          <a:xfrm>
            <a:off x="3500430" y="3500444"/>
            <a:ext cx="214314" cy="428628"/>
          </a:xfrm>
          <a:prstGeom prst="leftBracket">
            <a:avLst/>
          </a:prstGeom>
          <a:ln w="412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40" name="Прямая соединительная линия 39"/>
          <p:cNvCxnSpPr/>
          <p:nvPr/>
        </p:nvCxnSpPr>
        <p:spPr>
          <a:xfrm>
            <a:off x="3786182" y="3643320"/>
            <a:ext cx="642942" cy="1588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>
            <a:off x="3786182" y="3786196"/>
            <a:ext cx="642942" cy="1588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>
            <a:off x="4714876" y="3714758"/>
            <a:ext cx="642942" cy="1588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Правая круглая скобка 47"/>
          <p:cNvSpPr/>
          <p:nvPr/>
        </p:nvSpPr>
        <p:spPr>
          <a:xfrm>
            <a:off x="5429256" y="3500444"/>
            <a:ext cx="171448" cy="428628"/>
          </a:xfrm>
          <a:prstGeom prst="rightBracket">
            <a:avLst/>
          </a:prstGeom>
          <a:ln w="412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9" name="TextBox 48"/>
          <p:cNvSpPr txBox="1">
            <a:spLocks noChangeArrowheads="1"/>
          </p:cNvSpPr>
          <p:nvPr/>
        </p:nvSpPr>
        <p:spPr bwMode="auto">
          <a:xfrm>
            <a:off x="4000496" y="4071948"/>
            <a:ext cx="462916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dirty="0" err="1"/>
              <a:t>Повеств</a:t>
            </a:r>
            <a:r>
              <a:rPr lang="ru-RU" sz="2400" dirty="0"/>
              <a:t>., </a:t>
            </a:r>
            <a:r>
              <a:rPr lang="ru-RU" sz="2400" dirty="0" err="1"/>
              <a:t>невоскл</a:t>
            </a:r>
            <a:r>
              <a:rPr lang="ru-RU" sz="2400" dirty="0"/>
              <a:t>., простое, </a:t>
            </a:r>
            <a:endParaRPr lang="ru-RU" sz="2400" dirty="0" smtClean="0"/>
          </a:p>
          <a:p>
            <a:r>
              <a:rPr lang="ru-RU" sz="2400" dirty="0" err="1" smtClean="0"/>
              <a:t>двусост</a:t>
            </a:r>
            <a:r>
              <a:rPr lang="ru-RU" sz="2400" dirty="0"/>
              <a:t>., распр., </a:t>
            </a:r>
            <a:r>
              <a:rPr lang="ru-RU" sz="2400" dirty="0" smtClean="0"/>
              <a:t>не </a:t>
            </a:r>
            <a:r>
              <a:rPr lang="ru-RU" sz="2400" dirty="0" err="1" smtClean="0"/>
              <a:t>осложн</a:t>
            </a:r>
            <a:r>
              <a:rPr lang="ru-RU" sz="2400" dirty="0" smtClean="0"/>
              <a:t>.</a:t>
            </a:r>
            <a:endParaRPr lang="ru-RU" dirty="0"/>
          </a:p>
        </p:txBody>
      </p:sp>
      <p:sp>
        <p:nvSpPr>
          <p:cNvPr id="51" name="Дуга 50"/>
          <p:cNvSpPr/>
          <p:nvPr/>
        </p:nvSpPr>
        <p:spPr>
          <a:xfrm rot="10800000">
            <a:off x="3786182" y="4143386"/>
            <a:ext cx="500066" cy="785818"/>
          </a:xfrm>
          <a:prstGeom prst="arc">
            <a:avLst>
              <a:gd name="adj1" fmla="val 16200000"/>
              <a:gd name="adj2" fmla="val 5324647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Дуга 51"/>
          <p:cNvSpPr/>
          <p:nvPr/>
        </p:nvSpPr>
        <p:spPr>
          <a:xfrm>
            <a:off x="7429520" y="4143386"/>
            <a:ext cx="500066" cy="785818"/>
          </a:xfrm>
          <a:prstGeom prst="arc">
            <a:avLst>
              <a:gd name="adj1" fmla="val 16200000"/>
              <a:gd name="adj2" fmla="val 5324647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2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3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48" grpId="0" animBg="1"/>
      <p:bldP spid="4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500166" y="214296"/>
            <a:ext cx="5643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СИНТАКСИЧЕСКИЙ РАЗБОР СЛОЖНОГО ПРЕДЛОЖЕНИЯ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5720" y="571486"/>
            <a:ext cx="871543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ru-RU" dirty="0" smtClean="0"/>
              <a:t>1.Подчеркните грамматические </a:t>
            </a:r>
            <a:r>
              <a:rPr lang="ru-RU" dirty="0" smtClean="0"/>
              <a:t>основы (</a:t>
            </a:r>
            <a:r>
              <a:rPr lang="ru-RU" dirty="0" smtClean="0"/>
              <a:t>определите количество частей)</a:t>
            </a:r>
          </a:p>
          <a:p>
            <a:pPr marL="342900" indent="-342900"/>
            <a:r>
              <a:rPr lang="ru-RU" dirty="0" smtClean="0"/>
              <a:t>2.Подчеркните второстепенные члены (в каждой части)</a:t>
            </a:r>
          </a:p>
          <a:p>
            <a:pPr marL="342900" indent="-342900"/>
            <a:r>
              <a:rPr lang="ru-RU" dirty="0" smtClean="0"/>
              <a:t>3.Укажите части речи</a:t>
            </a:r>
          </a:p>
          <a:p>
            <a:pPr marL="342900" indent="-342900"/>
            <a:r>
              <a:rPr lang="ru-RU" dirty="0" smtClean="0"/>
              <a:t>4.Определите тип сложного предложения (сложноподчиненное, сложносочиненное)</a:t>
            </a:r>
          </a:p>
          <a:p>
            <a:pPr marL="342900" indent="-342900"/>
            <a:r>
              <a:rPr lang="ru-RU" dirty="0" smtClean="0"/>
              <a:t>5. Выполните схему предложения</a:t>
            </a:r>
          </a:p>
          <a:p>
            <a:pPr marL="342900" indent="-342900"/>
            <a:r>
              <a:rPr lang="ru-RU" dirty="0" smtClean="0"/>
              <a:t>5.Запишите характеристику предложения, характеризуя каждую часть отдельно)</a:t>
            </a:r>
          </a:p>
          <a:p>
            <a:pPr marL="342900" indent="-342900">
              <a:buAutoNum type="arabicPeriod"/>
            </a:pP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00034" y="2357436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ОБРАЗЕЦ  СХЕМЫ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714612" y="2428874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сложносочиненное</a:t>
            </a:r>
            <a:endParaRPr lang="ru-RU" dirty="0"/>
          </a:p>
        </p:txBody>
      </p:sp>
      <p:sp>
        <p:nvSpPr>
          <p:cNvPr id="12" name="Левая круглая скобка 11"/>
          <p:cNvSpPr/>
          <p:nvPr/>
        </p:nvSpPr>
        <p:spPr>
          <a:xfrm>
            <a:off x="4857752" y="2500312"/>
            <a:ext cx="214314" cy="428628"/>
          </a:xfrm>
          <a:prstGeom prst="leftBracket">
            <a:avLst/>
          </a:prstGeom>
          <a:ln w="412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5000628" y="2714626"/>
            <a:ext cx="428628" cy="1588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5572132" y="2643188"/>
            <a:ext cx="428628" cy="1588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5572132" y="2786064"/>
            <a:ext cx="428628" cy="1588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7643834" y="2714626"/>
            <a:ext cx="428628" cy="1588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7143768" y="2643188"/>
            <a:ext cx="428628" cy="1588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7143768" y="2786064"/>
            <a:ext cx="428628" cy="1588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Правая круглая скобка 19"/>
          <p:cNvSpPr/>
          <p:nvPr/>
        </p:nvSpPr>
        <p:spPr>
          <a:xfrm>
            <a:off x="6000760" y="2500312"/>
            <a:ext cx="171448" cy="428628"/>
          </a:xfrm>
          <a:prstGeom prst="rightBracket">
            <a:avLst/>
          </a:prstGeom>
          <a:ln w="412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6215074" y="2214560"/>
            <a:ext cx="92869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,</a:t>
            </a:r>
            <a:endParaRPr lang="ru-RU" sz="6000" dirty="0"/>
          </a:p>
        </p:txBody>
      </p:sp>
      <p:sp>
        <p:nvSpPr>
          <p:cNvPr id="22" name="Левая круглая скобка 21"/>
          <p:cNvSpPr/>
          <p:nvPr/>
        </p:nvSpPr>
        <p:spPr>
          <a:xfrm>
            <a:off x="7000892" y="2500312"/>
            <a:ext cx="214314" cy="428628"/>
          </a:xfrm>
          <a:prstGeom prst="leftBracket">
            <a:avLst/>
          </a:prstGeom>
          <a:ln w="412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6500826" y="2500312"/>
            <a:ext cx="6429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и</a:t>
            </a:r>
            <a:endParaRPr lang="ru-RU" sz="2400" b="1" dirty="0"/>
          </a:p>
        </p:txBody>
      </p:sp>
      <p:sp>
        <p:nvSpPr>
          <p:cNvPr id="24" name="Правая круглая скобка 23"/>
          <p:cNvSpPr/>
          <p:nvPr/>
        </p:nvSpPr>
        <p:spPr>
          <a:xfrm>
            <a:off x="8072462" y="2500312"/>
            <a:ext cx="171448" cy="428628"/>
          </a:xfrm>
          <a:prstGeom prst="rightBracket">
            <a:avLst/>
          </a:prstGeom>
          <a:ln w="412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5" name="TextBox 24"/>
          <p:cNvSpPr txBox="1"/>
          <p:nvPr/>
        </p:nvSpPr>
        <p:spPr>
          <a:xfrm>
            <a:off x="2571736" y="3357568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сложноподчиненное</a:t>
            </a:r>
            <a:endParaRPr lang="ru-RU" dirty="0"/>
          </a:p>
        </p:txBody>
      </p:sp>
      <p:sp>
        <p:nvSpPr>
          <p:cNvPr id="26" name="Левая круглая скобка 25"/>
          <p:cNvSpPr/>
          <p:nvPr/>
        </p:nvSpPr>
        <p:spPr>
          <a:xfrm>
            <a:off x="4857752" y="3429006"/>
            <a:ext cx="214314" cy="428628"/>
          </a:xfrm>
          <a:prstGeom prst="leftBracket">
            <a:avLst/>
          </a:prstGeom>
          <a:ln w="412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>
            <a:off x="5000628" y="3571882"/>
            <a:ext cx="428628" cy="1588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5572132" y="3571882"/>
            <a:ext cx="428628" cy="1588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5572132" y="3714758"/>
            <a:ext cx="428628" cy="1588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Правая круглая скобка 29"/>
          <p:cNvSpPr/>
          <p:nvPr/>
        </p:nvSpPr>
        <p:spPr>
          <a:xfrm>
            <a:off x="6000760" y="3429006"/>
            <a:ext cx="171448" cy="428628"/>
          </a:xfrm>
          <a:prstGeom prst="rightBracket">
            <a:avLst/>
          </a:prstGeom>
          <a:ln w="412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1" name="TextBox 30"/>
          <p:cNvSpPr txBox="1"/>
          <p:nvPr/>
        </p:nvSpPr>
        <p:spPr>
          <a:xfrm>
            <a:off x="6143636" y="3071816"/>
            <a:ext cx="92869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,</a:t>
            </a:r>
            <a:endParaRPr lang="ru-RU" sz="6000" dirty="0"/>
          </a:p>
        </p:txBody>
      </p:sp>
      <p:sp>
        <p:nvSpPr>
          <p:cNvPr id="32" name="TextBox 31"/>
          <p:cNvSpPr txBox="1"/>
          <p:nvPr/>
        </p:nvSpPr>
        <p:spPr>
          <a:xfrm>
            <a:off x="6286512" y="3357568"/>
            <a:ext cx="10001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чтобы</a:t>
            </a:r>
            <a:endParaRPr lang="ru-RU" sz="2400" b="1" dirty="0"/>
          </a:p>
        </p:txBody>
      </p:sp>
      <p:sp>
        <p:nvSpPr>
          <p:cNvPr id="33" name="Дуга 32"/>
          <p:cNvSpPr/>
          <p:nvPr/>
        </p:nvSpPr>
        <p:spPr>
          <a:xfrm rot="10800000">
            <a:off x="7286644" y="3286130"/>
            <a:ext cx="428628" cy="642942"/>
          </a:xfrm>
          <a:prstGeom prst="arc">
            <a:avLst>
              <a:gd name="adj1" fmla="val 15827447"/>
              <a:gd name="adj2" fmla="val 5324647"/>
            </a:avLst>
          </a:prstGeom>
          <a:ln w="476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Дуга 34"/>
          <p:cNvSpPr/>
          <p:nvPr/>
        </p:nvSpPr>
        <p:spPr>
          <a:xfrm>
            <a:off x="8215338" y="3286130"/>
            <a:ext cx="428628" cy="642942"/>
          </a:xfrm>
          <a:prstGeom prst="arc">
            <a:avLst>
              <a:gd name="adj1" fmla="val 15827447"/>
              <a:gd name="adj2" fmla="val 5324647"/>
            </a:avLst>
          </a:prstGeom>
          <a:ln w="476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6" name="Прямая соединительная линия 35"/>
          <p:cNvCxnSpPr/>
          <p:nvPr/>
        </p:nvCxnSpPr>
        <p:spPr>
          <a:xfrm>
            <a:off x="7429520" y="3643320"/>
            <a:ext cx="428628" cy="1588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8001024" y="3571882"/>
            <a:ext cx="428628" cy="1588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8001024" y="3714758"/>
            <a:ext cx="428628" cy="1588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0"/>
                            </p:stCondLst>
                            <p:childTnLst>
                              <p:par>
                                <p:cTn id="73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0" grpId="0" animBg="1"/>
      <p:bldP spid="22" grpId="0" animBg="1"/>
      <p:bldP spid="24" grpId="0" animBg="1"/>
      <p:bldP spid="26" grpId="0" animBg="1"/>
      <p:bldP spid="3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00166" y="214296"/>
            <a:ext cx="6215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ОБРАЗЕЦ РАЗБОРА СЛОЖНОСОЧИНЕННОГО ПРЕДЛОЖЕНИЯ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785800"/>
            <a:ext cx="95012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Arial Narrow" pitchFamily="34" charset="0"/>
              </a:rPr>
              <a:t>Светило солнце</a:t>
            </a:r>
            <a:r>
              <a:rPr lang="ru-RU" sz="2800" b="1" dirty="0" smtClean="0">
                <a:latin typeface="Arial Narrow" pitchFamily="34" charset="0"/>
              </a:rPr>
              <a:t>,</a:t>
            </a:r>
            <a:r>
              <a:rPr lang="ru-RU" sz="2800" dirty="0" smtClean="0">
                <a:latin typeface="Arial Narrow" pitchFamily="34" charset="0"/>
              </a:rPr>
              <a:t> сверкала трава</a:t>
            </a:r>
            <a:r>
              <a:rPr lang="ru-RU" sz="2800" b="1" dirty="0" smtClean="0">
                <a:latin typeface="Arial Narrow" pitchFamily="34" charset="0"/>
              </a:rPr>
              <a:t>,</a:t>
            </a:r>
            <a:r>
              <a:rPr lang="ru-RU" sz="2800" dirty="0" smtClean="0">
                <a:latin typeface="Arial Narrow" pitchFamily="34" charset="0"/>
              </a:rPr>
              <a:t>  не просохшая после дождя</a:t>
            </a:r>
            <a:r>
              <a:rPr lang="ru-RU" sz="2800" b="1" dirty="0" smtClean="0">
                <a:latin typeface="Arial Narrow" pitchFamily="34" charset="0"/>
              </a:rPr>
              <a:t>.</a:t>
            </a:r>
            <a:endParaRPr lang="ru-RU" sz="2800" b="1" dirty="0">
              <a:latin typeface="Arial Narrow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596" y="571486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8000"/>
                </a:solidFill>
              </a:rPr>
              <a:t>гл.</a:t>
            </a:r>
            <a:endParaRPr lang="ru-RU" b="1" dirty="0">
              <a:solidFill>
                <a:srgbClr val="008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28926" y="571486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8000"/>
                </a:solidFill>
              </a:rPr>
              <a:t>гл</a:t>
            </a:r>
            <a:r>
              <a:rPr lang="ru-RU" b="1" dirty="0" smtClean="0">
                <a:solidFill>
                  <a:srgbClr val="003300"/>
                </a:solidFill>
              </a:rPr>
              <a:t>.</a:t>
            </a:r>
            <a:endParaRPr lang="ru-RU" b="1" dirty="0">
              <a:solidFill>
                <a:srgbClr val="0033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28728" y="571486"/>
            <a:ext cx="714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8000"/>
                </a:solidFill>
              </a:rPr>
              <a:t>сущ.</a:t>
            </a:r>
            <a:endParaRPr lang="ru-RU" b="1" dirty="0">
              <a:solidFill>
                <a:srgbClr val="008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57620" y="571486"/>
            <a:ext cx="714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8000"/>
                </a:solidFill>
              </a:rPr>
              <a:t>сущ.</a:t>
            </a:r>
            <a:endParaRPr lang="ru-RU" b="1" dirty="0">
              <a:solidFill>
                <a:srgbClr val="008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00760" y="571486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 smtClean="0">
                <a:solidFill>
                  <a:srgbClr val="008000"/>
                </a:solidFill>
              </a:rPr>
              <a:t>прич</a:t>
            </a:r>
            <a:r>
              <a:rPr lang="ru-RU" b="1" dirty="0" smtClean="0">
                <a:solidFill>
                  <a:srgbClr val="008000"/>
                </a:solidFill>
              </a:rPr>
              <a:t>. об.</a:t>
            </a:r>
            <a:endParaRPr lang="ru-RU" b="1" dirty="0">
              <a:solidFill>
                <a:srgbClr val="008000"/>
              </a:solidFill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rot="5400000">
            <a:off x="4465637" y="1106477"/>
            <a:ext cx="500066" cy="1588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5400000">
            <a:off x="8394727" y="1035039"/>
            <a:ext cx="500066" cy="1588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олилиния 11"/>
          <p:cNvSpPr/>
          <p:nvPr/>
        </p:nvSpPr>
        <p:spPr>
          <a:xfrm>
            <a:off x="4786314" y="1285866"/>
            <a:ext cx="3710152" cy="237199"/>
          </a:xfrm>
          <a:custGeom>
            <a:avLst/>
            <a:gdLst>
              <a:gd name="connsiteX0" fmla="*/ 0 w 3710152"/>
              <a:gd name="connsiteY0" fmla="*/ 126699 h 237199"/>
              <a:gd name="connsiteX1" fmla="*/ 10511 w 3710152"/>
              <a:gd name="connsiteY1" fmla="*/ 95168 h 237199"/>
              <a:gd name="connsiteX2" fmla="*/ 73573 w 3710152"/>
              <a:gd name="connsiteY2" fmla="*/ 74147 h 237199"/>
              <a:gd name="connsiteX3" fmla="*/ 199697 w 3710152"/>
              <a:gd name="connsiteY3" fmla="*/ 84658 h 237199"/>
              <a:gd name="connsiteX4" fmla="*/ 231228 w 3710152"/>
              <a:gd name="connsiteY4" fmla="*/ 105678 h 237199"/>
              <a:gd name="connsiteX5" fmla="*/ 262759 w 3710152"/>
              <a:gd name="connsiteY5" fmla="*/ 116189 h 237199"/>
              <a:gd name="connsiteX6" fmla="*/ 378373 w 3710152"/>
              <a:gd name="connsiteY6" fmla="*/ 105678 h 237199"/>
              <a:gd name="connsiteX7" fmla="*/ 420414 w 3710152"/>
              <a:gd name="connsiteY7" fmla="*/ 74147 h 237199"/>
              <a:gd name="connsiteX8" fmla="*/ 451945 w 3710152"/>
              <a:gd name="connsiteY8" fmla="*/ 53127 h 237199"/>
              <a:gd name="connsiteX9" fmla="*/ 525518 w 3710152"/>
              <a:gd name="connsiteY9" fmla="*/ 84658 h 237199"/>
              <a:gd name="connsiteX10" fmla="*/ 609600 w 3710152"/>
              <a:gd name="connsiteY10" fmla="*/ 105678 h 237199"/>
              <a:gd name="connsiteX11" fmla="*/ 641131 w 3710152"/>
              <a:gd name="connsiteY11" fmla="*/ 126699 h 237199"/>
              <a:gd name="connsiteX12" fmla="*/ 798787 w 3710152"/>
              <a:gd name="connsiteY12" fmla="*/ 116189 h 237199"/>
              <a:gd name="connsiteX13" fmla="*/ 882869 w 3710152"/>
              <a:gd name="connsiteY13" fmla="*/ 63637 h 237199"/>
              <a:gd name="connsiteX14" fmla="*/ 966952 w 3710152"/>
              <a:gd name="connsiteY14" fmla="*/ 42616 h 237199"/>
              <a:gd name="connsiteX15" fmla="*/ 1051035 w 3710152"/>
              <a:gd name="connsiteY15" fmla="*/ 53127 h 237199"/>
              <a:gd name="connsiteX16" fmla="*/ 1061545 w 3710152"/>
              <a:gd name="connsiteY16" fmla="*/ 84658 h 237199"/>
              <a:gd name="connsiteX17" fmla="*/ 1093076 w 3710152"/>
              <a:gd name="connsiteY17" fmla="*/ 105678 h 237199"/>
              <a:gd name="connsiteX18" fmla="*/ 1198180 w 3710152"/>
              <a:gd name="connsiteY18" fmla="*/ 116189 h 237199"/>
              <a:gd name="connsiteX19" fmla="*/ 1324304 w 3710152"/>
              <a:gd name="connsiteY19" fmla="*/ 116189 h 237199"/>
              <a:gd name="connsiteX20" fmla="*/ 1450428 w 3710152"/>
              <a:gd name="connsiteY20" fmla="*/ 42616 h 237199"/>
              <a:gd name="connsiteX21" fmla="*/ 1597573 w 3710152"/>
              <a:gd name="connsiteY21" fmla="*/ 42616 h 237199"/>
              <a:gd name="connsiteX22" fmla="*/ 1639614 w 3710152"/>
              <a:gd name="connsiteY22" fmla="*/ 105678 h 237199"/>
              <a:gd name="connsiteX23" fmla="*/ 1671145 w 3710152"/>
              <a:gd name="connsiteY23" fmla="*/ 126699 h 237199"/>
              <a:gd name="connsiteX24" fmla="*/ 1692166 w 3710152"/>
              <a:gd name="connsiteY24" fmla="*/ 158230 h 237199"/>
              <a:gd name="connsiteX25" fmla="*/ 1807780 w 3710152"/>
              <a:gd name="connsiteY25" fmla="*/ 200272 h 237199"/>
              <a:gd name="connsiteX26" fmla="*/ 2028497 w 3710152"/>
              <a:gd name="connsiteY26" fmla="*/ 189761 h 237199"/>
              <a:gd name="connsiteX27" fmla="*/ 2081049 w 3710152"/>
              <a:gd name="connsiteY27" fmla="*/ 158230 h 237199"/>
              <a:gd name="connsiteX28" fmla="*/ 2165131 w 3710152"/>
              <a:gd name="connsiteY28" fmla="*/ 105678 h 237199"/>
              <a:gd name="connsiteX29" fmla="*/ 2207173 w 3710152"/>
              <a:gd name="connsiteY29" fmla="*/ 84658 h 237199"/>
              <a:gd name="connsiteX30" fmla="*/ 2238704 w 3710152"/>
              <a:gd name="connsiteY30" fmla="*/ 53127 h 237199"/>
              <a:gd name="connsiteX31" fmla="*/ 2312276 w 3710152"/>
              <a:gd name="connsiteY31" fmla="*/ 53127 h 237199"/>
              <a:gd name="connsiteX32" fmla="*/ 2385849 w 3710152"/>
              <a:gd name="connsiteY32" fmla="*/ 84658 h 237199"/>
              <a:gd name="connsiteX33" fmla="*/ 2427890 w 3710152"/>
              <a:gd name="connsiteY33" fmla="*/ 95168 h 237199"/>
              <a:gd name="connsiteX34" fmla="*/ 2438400 w 3710152"/>
              <a:gd name="connsiteY34" fmla="*/ 126699 h 237199"/>
              <a:gd name="connsiteX35" fmla="*/ 2490952 w 3710152"/>
              <a:gd name="connsiteY35" fmla="*/ 137209 h 237199"/>
              <a:gd name="connsiteX36" fmla="*/ 2617076 w 3710152"/>
              <a:gd name="connsiteY36" fmla="*/ 147720 h 237199"/>
              <a:gd name="connsiteX37" fmla="*/ 2680138 w 3710152"/>
              <a:gd name="connsiteY37" fmla="*/ 105678 h 237199"/>
              <a:gd name="connsiteX38" fmla="*/ 2722180 w 3710152"/>
              <a:gd name="connsiteY38" fmla="*/ 95168 h 237199"/>
              <a:gd name="connsiteX39" fmla="*/ 2816773 w 3710152"/>
              <a:gd name="connsiteY39" fmla="*/ 84658 h 237199"/>
              <a:gd name="connsiteX40" fmla="*/ 2848304 w 3710152"/>
              <a:gd name="connsiteY40" fmla="*/ 63637 h 237199"/>
              <a:gd name="connsiteX41" fmla="*/ 2900856 w 3710152"/>
              <a:gd name="connsiteY41" fmla="*/ 74147 h 237199"/>
              <a:gd name="connsiteX42" fmla="*/ 2984938 w 3710152"/>
              <a:gd name="connsiteY42" fmla="*/ 84658 h 237199"/>
              <a:gd name="connsiteX43" fmla="*/ 2995449 w 3710152"/>
              <a:gd name="connsiteY43" fmla="*/ 116189 h 237199"/>
              <a:gd name="connsiteX44" fmla="*/ 3005959 w 3710152"/>
              <a:gd name="connsiteY44" fmla="*/ 168741 h 237199"/>
              <a:gd name="connsiteX45" fmla="*/ 3026980 w 3710152"/>
              <a:gd name="connsiteY45" fmla="*/ 200272 h 237199"/>
              <a:gd name="connsiteX46" fmla="*/ 3111062 w 3710152"/>
              <a:gd name="connsiteY46" fmla="*/ 137209 h 237199"/>
              <a:gd name="connsiteX47" fmla="*/ 3352800 w 3710152"/>
              <a:gd name="connsiteY47" fmla="*/ 95168 h 237199"/>
              <a:gd name="connsiteX48" fmla="*/ 3520966 w 3710152"/>
              <a:gd name="connsiteY48" fmla="*/ 105678 h 237199"/>
              <a:gd name="connsiteX49" fmla="*/ 3541987 w 3710152"/>
              <a:gd name="connsiteY49" fmla="*/ 147720 h 237199"/>
              <a:gd name="connsiteX50" fmla="*/ 3573518 w 3710152"/>
              <a:gd name="connsiteY50" fmla="*/ 179251 h 237199"/>
              <a:gd name="connsiteX51" fmla="*/ 3615559 w 3710152"/>
              <a:gd name="connsiteY51" fmla="*/ 189761 h 237199"/>
              <a:gd name="connsiteX52" fmla="*/ 3647090 w 3710152"/>
              <a:gd name="connsiteY52" fmla="*/ 200272 h 237199"/>
              <a:gd name="connsiteX53" fmla="*/ 3710152 w 3710152"/>
              <a:gd name="connsiteY53" fmla="*/ 179251 h 237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3710152" h="237199">
                <a:moveTo>
                  <a:pt x="0" y="126699"/>
                </a:moveTo>
                <a:cubicBezTo>
                  <a:pt x="3504" y="116189"/>
                  <a:pt x="1496" y="101607"/>
                  <a:pt x="10511" y="95168"/>
                </a:cubicBezTo>
                <a:cubicBezTo>
                  <a:pt x="28542" y="82289"/>
                  <a:pt x="73573" y="74147"/>
                  <a:pt x="73573" y="74147"/>
                </a:cubicBezTo>
                <a:cubicBezTo>
                  <a:pt x="115614" y="77651"/>
                  <a:pt x="158329" y="76384"/>
                  <a:pt x="199697" y="84658"/>
                </a:cubicBezTo>
                <a:cubicBezTo>
                  <a:pt x="212083" y="87135"/>
                  <a:pt x="219930" y="100029"/>
                  <a:pt x="231228" y="105678"/>
                </a:cubicBezTo>
                <a:cubicBezTo>
                  <a:pt x="241137" y="110633"/>
                  <a:pt x="252249" y="112685"/>
                  <a:pt x="262759" y="116189"/>
                </a:cubicBezTo>
                <a:cubicBezTo>
                  <a:pt x="301297" y="112685"/>
                  <a:pt x="340983" y="115649"/>
                  <a:pt x="378373" y="105678"/>
                </a:cubicBezTo>
                <a:cubicBezTo>
                  <a:pt x="395299" y="101164"/>
                  <a:pt x="406160" y="84329"/>
                  <a:pt x="420414" y="74147"/>
                </a:cubicBezTo>
                <a:cubicBezTo>
                  <a:pt x="430693" y="66805"/>
                  <a:pt x="441435" y="60134"/>
                  <a:pt x="451945" y="53127"/>
                </a:cubicBezTo>
                <a:cubicBezTo>
                  <a:pt x="525890" y="77775"/>
                  <a:pt x="434604" y="45695"/>
                  <a:pt x="525518" y="84658"/>
                </a:cubicBezTo>
                <a:cubicBezTo>
                  <a:pt x="553796" y="96777"/>
                  <a:pt x="578758" y="99510"/>
                  <a:pt x="609600" y="105678"/>
                </a:cubicBezTo>
                <a:cubicBezTo>
                  <a:pt x="620110" y="112685"/>
                  <a:pt x="629833" y="121050"/>
                  <a:pt x="641131" y="126699"/>
                </a:cubicBezTo>
                <a:cubicBezTo>
                  <a:pt x="695104" y="153685"/>
                  <a:pt x="730954" y="127494"/>
                  <a:pt x="798787" y="116189"/>
                </a:cubicBezTo>
                <a:cubicBezTo>
                  <a:pt x="827553" y="94614"/>
                  <a:pt x="848245" y="75179"/>
                  <a:pt x="882869" y="63637"/>
                </a:cubicBezTo>
                <a:cubicBezTo>
                  <a:pt x="910277" y="54501"/>
                  <a:pt x="966952" y="42616"/>
                  <a:pt x="966952" y="42616"/>
                </a:cubicBezTo>
                <a:cubicBezTo>
                  <a:pt x="994980" y="46120"/>
                  <a:pt x="1025224" y="41655"/>
                  <a:pt x="1051035" y="53127"/>
                </a:cubicBezTo>
                <a:cubicBezTo>
                  <a:pt x="1061159" y="57627"/>
                  <a:pt x="1054624" y="76007"/>
                  <a:pt x="1061545" y="84658"/>
                </a:cubicBezTo>
                <a:cubicBezTo>
                  <a:pt x="1069436" y="94522"/>
                  <a:pt x="1080768" y="102838"/>
                  <a:pt x="1093076" y="105678"/>
                </a:cubicBezTo>
                <a:cubicBezTo>
                  <a:pt x="1127384" y="113595"/>
                  <a:pt x="1163145" y="112685"/>
                  <a:pt x="1198180" y="116189"/>
                </a:cubicBezTo>
                <a:cubicBezTo>
                  <a:pt x="1243417" y="131268"/>
                  <a:pt x="1265636" y="143567"/>
                  <a:pt x="1324304" y="116189"/>
                </a:cubicBezTo>
                <a:cubicBezTo>
                  <a:pt x="1541341" y="14906"/>
                  <a:pt x="1258467" y="74612"/>
                  <a:pt x="1450428" y="42616"/>
                </a:cubicBezTo>
                <a:cubicBezTo>
                  <a:pt x="1507410" y="19824"/>
                  <a:pt x="1528322" y="0"/>
                  <a:pt x="1597573" y="42616"/>
                </a:cubicBezTo>
                <a:cubicBezTo>
                  <a:pt x="1619089" y="55857"/>
                  <a:pt x="1618593" y="91664"/>
                  <a:pt x="1639614" y="105678"/>
                </a:cubicBezTo>
                <a:lnTo>
                  <a:pt x="1671145" y="126699"/>
                </a:lnTo>
                <a:cubicBezTo>
                  <a:pt x="1678152" y="137209"/>
                  <a:pt x="1682575" y="150009"/>
                  <a:pt x="1692166" y="158230"/>
                </a:cubicBezTo>
                <a:cubicBezTo>
                  <a:pt x="1736615" y="196329"/>
                  <a:pt x="1752083" y="190989"/>
                  <a:pt x="1807780" y="200272"/>
                </a:cubicBezTo>
                <a:cubicBezTo>
                  <a:pt x="1881352" y="196768"/>
                  <a:pt x="1955698" y="200961"/>
                  <a:pt x="2028497" y="189761"/>
                </a:cubicBezTo>
                <a:cubicBezTo>
                  <a:pt x="2048688" y="186655"/>
                  <a:pt x="2063726" y="169057"/>
                  <a:pt x="2081049" y="158230"/>
                </a:cubicBezTo>
                <a:cubicBezTo>
                  <a:pt x="2133608" y="125380"/>
                  <a:pt x="2095229" y="144512"/>
                  <a:pt x="2165131" y="105678"/>
                </a:cubicBezTo>
                <a:cubicBezTo>
                  <a:pt x="2178827" y="98069"/>
                  <a:pt x="2193159" y="91665"/>
                  <a:pt x="2207173" y="84658"/>
                </a:cubicBezTo>
                <a:cubicBezTo>
                  <a:pt x="2217683" y="74148"/>
                  <a:pt x="2226337" y="61372"/>
                  <a:pt x="2238704" y="53127"/>
                </a:cubicBezTo>
                <a:cubicBezTo>
                  <a:pt x="2266590" y="34536"/>
                  <a:pt x="2282107" y="44507"/>
                  <a:pt x="2312276" y="53127"/>
                </a:cubicBezTo>
                <a:cubicBezTo>
                  <a:pt x="2385366" y="74010"/>
                  <a:pt x="2296144" y="51019"/>
                  <a:pt x="2385849" y="84658"/>
                </a:cubicBezTo>
                <a:cubicBezTo>
                  <a:pt x="2399374" y="89730"/>
                  <a:pt x="2413876" y="91665"/>
                  <a:pt x="2427890" y="95168"/>
                </a:cubicBezTo>
                <a:cubicBezTo>
                  <a:pt x="2431393" y="105678"/>
                  <a:pt x="2429182" y="120554"/>
                  <a:pt x="2438400" y="126699"/>
                </a:cubicBezTo>
                <a:cubicBezTo>
                  <a:pt x="2453264" y="136608"/>
                  <a:pt x="2473210" y="135122"/>
                  <a:pt x="2490952" y="137209"/>
                </a:cubicBezTo>
                <a:cubicBezTo>
                  <a:pt x="2532850" y="142138"/>
                  <a:pt x="2575035" y="144216"/>
                  <a:pt x="2617076" y="147720"/>
                </a:cubicBezTo>
                <a:cubicBezTo>
                  <a:pt x="2737782" y="117542"/>
                  <a:pt x="2593034" y="163747"/>
                  <a:pt x="2680138" y="105678"/>
                </a:cubicBezTo>
                <a:cubicBezTo>
                  <a:pt x="2692157" y="97665"/>
                  <a:pt x="2707903" y="97364"/>
                  <a:pt x="2722180" y="95168"/>
                </a:cubicBezTo>
                <a:cubicBezTo>
                  <a:pt x="2753536" y="90344"/>
                  <a:pt x="2785242" y="88161"/>
                  <a:pt x="2816773" y="84658"/>
                </a:cubicBezTo>
                <a:cubicBezTo>
                  <a:pt x="2827283" y="77651"/>
                  <a:pt x="2835770" y="65204"/>
                  <a:pt x="2848304" y="63637"/>
                </a:cubicBezTo>
                <a:cubicBezTo>
                  <a:pt x="2866030" y="61421"/>
                  <a:pt x="2883200" y="71431"/>
                  <a:pt x="2900856" y="74147"/>
                </a:cubicBezTo>
                <a:cubicBezTo>
                  <a:pt x="2928773" y="78442"/>
                  <a:pt x="2956911" y="81154"/>
                  <a:pt x="2984938" y="84658"/>
                </a:cubicBezTo>
                <a:cubicBezTo>
                  <a:pt x="2988442" y="95168"/>
                  <a:pt x="2992762" y="105441"/>
                  <a:pt x="2995449" y="116189"/>
                </a:cubicBezTo>
                <a:cubicBezTo>
                  <a:pt x="2999782" y="133520"/>
                  <a:pt x="2999686" y="152014"/>
                  <a:pt x="3005959" y="168741"/>
                </a:cubicBezTo>
                <a:cubicBezTo>
                  <a:pt x="3010394" y="180569"/>
                  <a:pt x="3019973" y="189762"/>
                  <a:pt x="3026980" y="200272"/>
                </a:cubicBezTo>
                <a:cubicBezTo>
                  <a:pt x="3211181" y="126589"/>
                  <a:pt x="2961076" y="237199"/>
                  <a:pt x="3111062" y="137209"/>
                </a:cubicBezTo>
                <a:cubicBezTo>
                  <a:pt x="3158184" y="105794"/>
                  <a:pt x="3349237" y="95587"/>
                  <a:pt x="3352800" y="95168"/>
                </a:cubicBezTo>
                <a:cubicBezTo>
                  <a:pt x="3408855" y="98671"/>
                  <a:pt x="3466850" y="90646"/>
                  <a:pt x="3520966" y="105678"/>
                </a:cubicBezTo>
                <a:cubicBezTo>
                  <a:pt x="3536063" y="109871"/>
                  <a:pt x="3532880" y="134970"/>
                  <a:pt x="3541987" y="147720"/>
                </a:cubicBezTo>
                <a:cubicBezTo>
                  <a:pt x="3550626" y="159815"/>
                  <a:pt x="3560613" y="171876"/>
                  <a:pt x="3573518" y="179251"/>
                </a:cubicBezTo>
                <a:cubicBezTo>
                  <a:pt x="3586060" y="186418"/>
                  <a:pt x="3601670" y="185793"/>
                  <a:pt x="3615559" y="189761"/>
                </a:cubicBezTo>
                <a:cubicBezTo>
                  <a:pt x="3626212" y="192805"/>
                  <a:pt x="3636580" y="196768"/>
                  <a:pt x="3647090" y="200272"/>
                </a:cubicBezTo>
                <a:cubicBezTo>
                  <a:pt x="3704500" y="188789"/>
                  <a:pt x="3687010" y="202393"/>
                  <a:pt x="3710152" y="179251"/>
                </a:cubicBezTo>
              </a:path>
            </a:pathLst>
          </a:custGeom>
          <a:ln w="412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2500298" y="1285866"/>
            <a:ext cx="114300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2500298" y="1428742"/>
            <a:ext cx="114300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142844" y="1285866"/>
            <a:ext cx="107153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142844" y="1428742"/>
            <a:ext cx="107153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V="1">
            <a:off x="1357290" y="1285866"/>
            <a:ext cx="847732" cy="952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V="1">
            <a:off x="3786182" y="1285866"/>
            <a:ext cx="847732" cy="952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Левая круглая скобка 27"/>
          <p:cNvSpPr/>
          <p:nvPr/>
        </p:nvSpPr>
        <p:spPr>
          <a:xfrm>
            <a:off x="428596" y="1714494"/>
            <a:ext cx="214314" cy="428628"/>
          </a:xfrm>
          <a:prstGeom prst="leftBracket">
            <a:avLst/>
          </a:prstGeom>
          <a:ln w="412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9" name="Левая круглая скобка 28"/>
          <p:cNvSpPr/>
          <p:nvPr/>
        </p:nvSpPr>
        <p:spPr>
          <a:xfrm>
            <a:off x="1928794" y="1714494"/>
            <a:ext cx="214314" cy="428628"/>
          </a:xfrm>
          <a:prstGeom prst="leftBracket">
            <a:avLst/>
          </a:prstGeom>
          <a:ln w="412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0" name="Правая круглая скобка 29"/>
          <p:cNvSpPr/>
          <p:nvPr/>
        </p:nvSpPr>
        <p:spPr>
          <a:xfrm>
            <a:off x="1428728" y="1714494"/>
            <a:ext cx="171448" cy="428628"/>
          </a:xfrm>
          <a:prstGeom prst="rightBracket">
            <a:avLst/>
          </a:prstGeom>
          <a:ln w="412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1" name="Правая круглая скобка 30"/>
          <p:cNvSpPr/>
          <p:nvPr/>
        </p:nvSpPr>
        <p:spPr>
          <a:xfrm>
            <a:off x="4071934" y="1714494"/>
            <a:ext cx="171448" cy="428628"/>
          </a:xfrm>
          <a:prstGeom prst="rightBracket">
            <a:avLst/>
          </a:prstGeom>
          <a:ln w="412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32" name="Прямая соединительная линия 31"/>
          <p:cNvCxnSpPr/>
          <p:nvPr/>
        </p:nvCxnSpPr>
        <p:spPr>
          <a:xfrm>
            <a:off x="571472" y="1857370"/>
            <a:ext cx="428628" cy="1588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571472" y="2000246"/>
            <a:ext cx="428628" cy="1588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1071538" y="1928808"/>
            <a:ext cx="428628" cy="1588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1571604" y="1357304"/>
            <a:ext cx="92869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,</a:t>
            </a:r>
            <a:endParaRPr lang="ru-RU" sz="6000" dirty="0"/>
          </a:p>
        </p:txBody>
      </p:sp>
      <p:cxnSp>
        <p:nvCxnSpPr>
          <p:cNvPr id="36" name="Прямая соединительная линия 35"/>
          <p:cNvCxnSpPr/>
          <p:nvPr/>
        </p:nvCxnSpPr>
        <p:spPr>
          <a:xfrm>
            <a:off x="2071670" y="1857370"/>
            <a:ext cx="428628" cy="1588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2071670" y="2000246"/>
            <a:ext cx="428628" cy="1588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2571736" y="1928808"/>
            <a:ext cx="428628" cy="1588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2928926" y="1285866"/>
            <a:ext cx="92869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,</a:t>
            </a:r>
            <a:endParaRPr lang="ru-RU" sz="6000" dirty="0"/>
          </a:p>
        </p:txBody>
      </p:sp>
      <p:cxnSp>
        <p:nvCxnSpPr>
          <p:cNvPr id="40" name="Прямая соединительная линия 39"/>
          <p:cNvCxnSpPr/>
          <p:nvPr/>
        </p:nvCxnSpPr>
        <p:spPr>
          <a:xfrm rot="5400000">
            <a:off x="3035289" y="1964527"/>
            <a:ext cx="357984" cy="794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 rot="5400000">
            <a:off x="3750463" y="1964527"/>
            <a:ext cx="357190" cy="1588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Полилиния 44"/>
          <p:cNvSpPr/>
          <p:nvPr/>
        </p:nvSpPr>
        <p:spPr>
          <a:xfrm>
            <a:off x="3310759" y="1948846"/>
            <a:ext cx="588579" cy="149461"/>
          </a:xfrm>
          <a:custGeom>
            <a:avLst/>
            <a:gdLst>
              <a:gd name="connsiteX0" fmla="*/ 0 w 588579"/>
              <a:gd name="connsiteY0" fmla="*/ 48120 h 149461"/>
              <a:gd name="connsiteX1" fmla="*/ 10510 w 588579"/>
              <a:gd name="connsiteY1" fmla="*/ 16588 h 149461"/>
              <a:gd name="connsiteX2" fmla="*/ 63062 w 588579"/>
              <a:gd name="connsiteY2" fmla="*/ 58630 h 149461"/>
              <a:gd name="connsiteX3" fmla="*/ 73572 w 588579"/>
              <a:gd name="connsiteY3" fmla="*/ 100671 h 149461"/>
              <a:gd name="connsiteX4" fmla="*/ 147144 w 588579"/>
              <a:gd name="connsiteY4" fmla="*/ 90161 h 149461"/>
              <a:gd name="connsiteX5" fmla="*/ 157655 w 588579"/>
              <a:gd name="connsiteY5" fmla="*/ 58630 h 149461"/>
              <a:gd name="connsiteX6" fmla="*/ 220717 w 588579"/>
              <a:gd name="connsiteY6" fmla="*/ 27099 h 149461"/>
              <a:gd name="connsiteX7" fmla="*/ 231227 w 588579"/>
              <a:gd name="connsiteY7" fmla="*/ 111182 h 149461"/>
              <a:gd name="connsiteX8" fmla="*/ 325820 w 588579"/>
              <a:gd name="connsiteY8" fmla="*/ 69140 h 149461"/>
              <a:gd name="connsiteX9" fmla="*/ 336331 w 588579"/>
              <a:gd name="connsiteY9" fmla="*/ 37609 h 149461"/>
              <a:gd name="connsiteX10" fmla="*/ 409903 w 588579"/>
              <a:gd name="connsiteY10" fmla="*/ 79651 h 149461"/>
              <a:gd name="connsiteX11" fmla="*/ 462455 w 588579"/>
              <a:gd name="connsiteY11" fmla="*/ 100671 h 149461"/>
              <a:gd name="connsiteX12" fmla="*/ 472965 w 588579"/>
              <a:gd name="connsiteY12" fmla="*/ 58630 h 149461"/>
              <a:gd name="connsiteX13" fmla="*/ 504496 w 588579"/>
              <a:gd name="connsiteY13" fmla="*/ 48120 h 149461"/>
              <a:gd name="connsiteX14" fmla="*/ 588579 w 588579"/>
              <a:gd name="connsiteY14" fmla="*/ 48120 h 149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88579" h="149461">
                <a:moveTo>
                  <a:pt x="0" y="48120"/>
                </a:moveTo>
                <a:cubicBezTo>
                  <a:pt x="3503" y="37609"/>
                  <a:pt x="223" y="20703"/>
                  <a:pt x="10510" y="16588"/>
                </a:cubicBezTo>
                <a:cubicBezTo>
                  <a:pt x="51979" y="0"/>
                  <a:pt x="56665" y="36241"/>
                  <a:pt x="63062" y="58630"/>
                </a:cubicBezTo>
                <a:cubicBezTo>
                  <a:pt x="67030" y="72519"/>
                  <a:pt x="70069" y="86657"/>
                  <a:pt x="73572" y="100671"/>
                </a:cubicBezTo>
                <a:cubicBezTo>
                  <a:pt x="98096" y="97168"/>
                  <a:pt x="124986" y="101240"/>
                  <a:pt x="147144" y="90161"/>
                </a:cubicBezTo>
                <a:cubicBezTo>
                  <a:pt x="157053" y="85206"/>
                  <a:pt x="150734" y="67281"/>
                  <a:pt x="157655" y="58630"/>
                </a:cubicBezTo>
                <a:cubicBezTo>
                  <a:pt x="172474" y="40107"/>
                  <a:pt x="199944" y="34023"/>
                  <a:pt x="220717" y="27099"/>
                </a:cubicBezTo>
                <a:cubicBezTo>
                  <a:pt x="224220" y="55127"/>
                  <a:pt x="209970" y="92582"/>
                  <a:pt x="231227" y="111182"/>
                </a:cubicBezTo>
                <a:cubicBezTo>
                  <a:pt x="274975" y="149461"/>
                  <a:pt x="312642" y="95495"/>
                  <a:pt x="325820" y="69140"/>
                </a:cubicBezTo>
                <a:cubicBezTo>
                  <a:pt x="330775" y="59231"/>
                  <a:pt x="332827" y="48119"/>
                  <a:pt x="336331" y="37609"/>
                </a:cubicBezTo>
                <a:cubicBezTo>
                  <a:pt x="360855" y="51623"/>
                  <a:pt x="384639" y="67019"/>
                  <a:pt x="409903" y="79651"/>
                </a:cubicBezTo>
                <a:cubicBezTo>
                  <a:pt x="426778" y="88088"/>
                  <a:pt x="444557" y="106637"/>
                  <a:pt x="462455" y="100671"/>
                </a:cubicBezTo>
                <a:cubicBezTo>
                  <a:pt x="476159" y="96103"/>
                  <a:pt x="463941" y="69910"/>
                  <a:pt x="472965" y="58630"/>
                </a:cubicBezTo>
                <a:cubicBezTo>
                  <a:pt x="479886" y="49979"/>
                  <a:pt x="493986" y="51623"/>
                  <a:pt x="504496" y="48120"/>
                </a:cubicBezTo>
                <a:cubicBezTo>
                  <a:pt x="576959" y="72273"/>
                  <a:pt x="551890" y="84807"/>
                  <a:pt x="588579" y="48120"/>
                </a:cubicBezTo>
              </a:path>
            </a:pathLst>
          </a:cu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TextBox 45"/>
          <p:cNvSpPr txBox="1">
            <a:spLocks noChangeArrowheads="1"/>
          </p:cNvSpPr>
          <p:nvPr/>
        </p:nvSpPr>
        <p:spPr bwMode="auto">
          <a:xfrm>
            <a:off x="2214546" y="2357436"/>
            <a:ext cx="671517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dirty="0" err="1"/>
              <a:t>Повеств</a:t>
            </a:r>
            <a:r>
              <a:rPr lang="ru-RU" sz="2400" dirty="0"/>
              <a:t>., </a:t>
            </a:r>
            <a:r>
              <a:rPr lang="ru-RU" sz="2400" dirty="0" err="1"/>
              <a:t>невоскл</a:t>
            </a:r>
            <a:r>
              <a:rPr lang="ru-RU" sz="2400" dirty="0"/>
              <a:t>., </a:t>
            </a:r>
            <a:r>
              <a:rPr lang="ru-RU" sz="2400" dirty="0" smtClean="0"/>
              <a:t>сложное, </a:t>
            </a:r>
            <a:r>
              <a:rPr lang="ru-RU" sz="2400" dirty="0" err="1" smtClean="0"/>
              <a:t>сложносочин</a:t>
            </a:r>
            <a:r>
              <a:rPr lang="ru-RU" sz="2400" dirty="0" smtClean="0"/>
              <a:t>., состоит из 2-х ч.:1)</a:t>
            </a:r>
            <a:r>
              <a:rPr lang="ru-RU" sz="2400" dirty="0" err="1" smtClean="0"/>
              <a:t>двусост</a:t>
            </a:r>
            <a:r>
              <a:rPr lang="ru-RU" sz="2400" dirty="0"/>
              <a:t>., </a:t>
            </a:r>
            <a:r>
              <a:rPr lang="ru-RU" sz="2400" dirty="0" err="1" smtClean="0"/>
              <a:t>нераспр</a:t>
            </a:r>
            <a:r>
              <a:rPr lang="ru-RU" sz="2400" dirty="0"/>
              <a:t>., </a:t>
            </a:r>
            <a:r>
              <a:rPr lang="ru-RU" sz="2400" dirty="0" smtClean="0"/>
              <a:t>не </a:t>
            </a:r>
            <a:r>
              <a:rPr lang="ru-RU" sz="2400" dirty="0" err="1" smtClean="0"/>
              <a:t>осложн</a:t>
            </a:r>
            <a:r>
              <a:rPr lang="ru-RU" sz="2400" dirty="0" smtClean="0"/>
              <a:t>.</a:t>
            </a:r>
          </a:p>
          <a:p>
            <a:r>
              <a:rPr lang="ru-RU" sz="2400" dirty="0" smtClean="0"/>
              <a:t>2) </a:t>
            </a:r>
            <a:r>
              <a:rPr lang="ru-RU" sz="2400" dirty="0" err="1" smtClean="0"/>
              <a:t>двусост</a:t>
            </a:r>
            <a:r>
              <a:rPr lang="ru-RU" sz="2400" dirty="0" smtClean="0"/>
              <a:t>., распр., </a:t>
            </a:r>
            <a:r>
              <a:rPr lang="ru-RU" sz="2400" dirty="0" err="1" smtClean="0"/>
              <a:t>осложн</a:t>
            </a:r>
            <a:r>
              <a:rPr lang="ru-RU" sz="2400" dirty="0" smtClean="0"/>
              <a:t>. </a:t>
            </a:r>
            <a:r>
              <a:rPr lang="ru-RU" sz="2400" dirty="0" err="1" smtClean="0"/>
              <a:t>прич</a:t>
            </a:r>
            <a:r>
              <a:rPr lang="ru-RU" sz="2400" dirty="0" smtClean="0"/>
              <a:t>. об.</a:t>
            </a:r>
            <a:endParaRPr lang="ru-RU" dirty="0"/>
          </a:p>
        </p:txBody>
      </p:sp>
      <p:sp>
        <p:nvSpPr>
          <p:cNvPr id="47" name="Дуга 46"/>
          <p:cNvSpPr/>
          <p:nvPr/>
        </p:nvSpPr>
        <p:spPr>
          <a:xfrm rot="10800000">
            <a:off x="1857356" y="2428874"/>
            <a:ext cx="642942" cy="1143008"/>
          </a:xfrm>
          <a:prstGeom prst="arc">
            <a:avLst>
              <a:gd name="adj1" fmla="val 16200000"/>
              <a:gd name="adj2" fmla="val 5407117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Дуга 47"/>
          <p:cNvSpPr/>
          <p:nvPr/>
        </p:nvSpPr>
        <p:spPr>
          <a:xfrm>
            <a:off x="7786710" y="2357436"/>
            <a:ext cx="928694" cy="1285884"/>
          </a:xfrm>
          <a:prstGeom prst="arc">
            <a:avLst>
              <a:gd name="adj1" fmla="val 16200000"/>
              <a:gd name="adj2" fmla="val 5324647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7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8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  <p:bldP spid="30" grpId="0" animBg="1"/>
      <p:bldP spid="31" grpId="0" animBg="1"/>
      <p:bldP spid="4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00166" y="214296"/>
            <a:ext cx="6429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ОБРАЗЕЦ РАЗБОРА СЛОЖНОПОДЧИНЕННОГО ПРЕДЛОЖЕНИЯ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282" y="785800"/>
            <a:ext cx="892971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Arial Narrow" pitchFamily="34" charset="0"/>
              </a:rPr>
              <a:t>Когда солнце</a:t>
            </a:r>
            <a:r>
              <a:rPr lang="ru-RU" sz="2800" b="1" dirty="0" smtClean="0">
                <a:latin typeface="Arial Narrow" pitchFamily="34" charset="0"/>
              </a:rPr>
              <a:t>, </a:t>
            </a:r>
            <a:r>
              <a:rPr lang="ru-RU" sz="2800" dirty="0" smtClean="0">
                <a:latin typeface="Arial Narrow" pitchFamily="34" charset="0"/>
              </a:rPr>
              <a:t> озаряя всё вокруг</a:t>
            </a:r>
            <a:r>
              <a:rPr lang="ru-RU" sz="2800" b="1" dirty="0" smtClean="0">
                <a:latin typeface="Arial Narrow" pitchFamily="34" charset="0"/>
              </a:rPr>
              <a:t>, </a:t>
            </a:r>
            <a:r>
              <a:rPr lang="ru-RU" sz="2800" dirty="0" smtClean="0">
                <a:latin typeface="Arial Narrow" pitchFamily="34" charset="0"/>
              </a:rPr>
              <a:t> поднялось над горизонтом</a:t>
            </a:r>
            <a:r>
              <a:rPr lang="ru-RU" sz="2800" b="1" dirty="0" smtClean="0">
                <a:latin typeface="Arial Narrow" pitchFamily="34" charset="0"/>
              </a:rPr>
              <a:t>,</a:t>
            </a:r>
          </a:p>
          <a:p>
            <a:endParaRPr lang="ru-RU" sz="2800" dirty="0" smtClean="0">
              <a:latin typeface="Arial Narrow" pitchFamily="34" charset="0"/>
            </a:endParaRPr>
          </a:p>
          <a:p>
            <a:r>
              <a:rPr lang="ru-RU" sz="2800" dirty="0" smtClean="0">
                <a:latin typeface="Arial Narrow" pitchFamily="34" charset="0"/>
              </a:rPr>
              <a:t> мы собрались и отправились  в горы</a:t>
            </a:r>
            <a:r>
              <a:rPr lang="ru-RU" sz="2800" b="1" dirty="0" smtClean="0">
                <a:latin typeface="Arial Narrow" pitchFamily="34" charset="0"/>
              </a:rPr>
              <a:t>.</a:t>
            </a:r>
            <a:endParaRPr lang="ru-RU" sz="2800" b="1" dirty="0">
              <a:latin typeface="Arial Narrow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86380" y="571486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8000"/>
                </a:solidFill>
              </a:rPr>
              <a:t>гл.</a:t>
            </a:r>
            <a:endParaRPr lang="ru-RU" b="1" dirty="0">
              <a:solidFill>
                <a:srgbClr val="008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14414" y="1428742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8000"/>
                </a:solidFill>
              </a:rPr>
              <a:t>гл.</a:t>
            </a:r>
            <a:endParaRPr lang="ru-RU" b="1" dirty="0">
              <a:solidFill>
                <a:srgbClr val="008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14678" y="1428742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8000"/>
                </a:solidFill>
              </a:rPr>
              <a:t>гл.</a:t>
            </a:r>
            <a:endParaRPr lang="ru-RU" b="1" dirty="0">
              <a:solidFill>
                <a:srgbClr val="008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4282" y="1428742"/>
            <a:ext cx="714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8000"/>
                </a:solidFill>
              </a:rPr>
              <a:t>мест.</a:t>
            </a:r>
            <a:endParaRPr lang="ru-RU" b="1" dirty="0">
              <a:solidFill>
                <a:srgbClr val="008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215206" y="571486"/>
            <a:ext cx="714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8000"/>
                </a:solidFill>
              </a:rPr>
              <a:t>сущ.</a:t>
            </a:r>
            <a:endParaRPr lang="ru-RU" b="1" dirty="0">
              <a:solidFill>
                <a:srgbClr val="008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714876" y="1428742"/>
            <a:ext cx="714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8000"/>
                </a:solidFill>
              </a:rPr>
              <a:t>сущ.</a:t>
            </a:r>
            <a:endParaRPr lang="ru-RU" b="1" dirty="0">
              <a:solidFill>
                <a:srgbClr val="008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0034" y="571486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8000"/>
                </a:solidFill>
              </a:rPr>
              <a:t>с.</a:t>
            </a:r>
            <a:endParaRPr lang="ru-RU" b="1" dirty="0">
              <a:solidFill>
                <a:srgbClr val="008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000364" y="571486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 smtClean="0">
                <a:solidFill>
                  <a:srgbClr val="008000"/>
                </a:solidFill>
              </a:rPr>
              <a:t>дееприч</a:t>
            </a:r>
            <a:r>
              <a:rPr lang="ru-RU" b="1" dirty="0" smtClean="0">
                <a:solidFill>
                  <a:srgbClr val="008000"/>
                </a:solidFill>
              </a:rPr>
              <a:t>. об.</a:t>
            </a:r>
            <a:endParaRPr lang="ru-RU" b="1" dirty="0">
              <a:solidFill>
                <a:srgbClr val="008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429388" y="571486"/>
            <a:ext cx="714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8000"/>
                </a:solidFill>
              </a:rPr>
              <a:t>пр.</a:t>
            </a:r>
            <a:endParaRPr lang="ru-RU" b="1" dirty="0">
              <a:solidFill>
                <a:srgbClr val="008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285852" y="571486"/>
            <a:ext cx="714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8000"/>
                </a:solidFill>
              </a:rPr>
              <a:t>сущ.</a:t>
            </a:r>
            <a:endParaRPr lang="ru-RU" b="1" dirty="0">
              <a:solidFill>
                <a:srgbClr val="008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357422" y="1428742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8000"/>
                </a:solidFill>
              </a:rPr>
              <a:t>с.</a:t>
            </a:r>
            <a:endParaRPr lang="ru-RU" b="1" dirty="0">
              <a:solidFill>
                <a:srgbClr val="008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286248" y="1428742"/>
            <a:ext cx="714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8000"/>
                </a:solidFill>
              </a:rPr>
              <a:t>пр.</a:t>
            </a:r>
            <a:endParaRPr lang="ru-RU" b="1" dirty="0">
              <a:solidFill>
                <a:srgbClr val="008000"/>
              </a:solidFill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 rot="5400000">
            <a:off x="2036745" y="1035039"/>
            <a:ext cx="500066" cy="1588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5400000">
            <a:off x="4679951" y="1035039"/>
            <a:ext cx="500066" cy="1588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1142976" y="1285866"/>
            <a:ext cx="99060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V="1">
            <a:off x="5000628" y="1285866"/>
            <a:ext cx="1357322" cy="952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V="1">
            <a:off x="5000628" y="1357304"/>
            <a:ext cx="1357322" cy="952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V="1">
            <a:off x="928662" y="2143122"/>
            <a:ext cx="1357322" cy="952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flipV="1">
            <a:off x="928662" y="2285998"/>
            <a:ext cx="1357322" cy="952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flipV="1">
            <a:off x="2643174" y="2143122"/>
            <a:ext cx="1714512" cy="952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flipV="1">
            <a:off x="2643174" y="2285998"/>
            <a:ext cx="1714512" cy="952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357158" y="2143122"/>
            <a:ext cx="42862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2357422" y="1357304"/>
            <a:ext cx="214314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2857488" y="1357304"/>
            <a:ext cx="214314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3428992" y="1357304"/>
            <a:ext cx="214314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4000496" y="1357304"/>
            <a:ext cx="214314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4572000" y="1357304"/>
            <a:ext cx="214314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6572264" y="1357304"/>
            <a:ext cx="214314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7143768" y="1357304"/>
            <a:ext cx="214314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>
            <a:off x="7715272" y="1357304"/>
            <a:ext cx="214314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>
            <a:off x="8215338" y="1357304"/>
            <a:ext cx="214314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>
            <a:off x="4786314" y="2214560"/>
            <a:ext cx="214314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5286380" y="2214560"/>
            <a:ext cx="214314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3071802" y="642924"/>
            <a:ext cx="3571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.</a:t>
            </a:r>
            <a:endParaRPr lang="ru-RU" sz="6000" dirty="0"/>
          </a:p>
        </p:txBody>
      </p:sp>
      <p:sp>
        <p:nvSpPr>
          <p:cNvPr id="46" name="TextBox 45"/>
          <p:cNvSpPr txBox="1"/>
          <p:nvPr/>
        </p:nvSpPr>
        <p:spPr>
          <a:xfrm>
            <a:off x="2500298" y="642924"/>
            <a:ext cx="3571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.</a:t>
            </a:r>
            <a:endParaRPr lang="ru-RU" sz="6000" dirty="0"/>
          </a:p>
        </p:txBody>
      </p:sp>
      <p:sp>
        <p:nvSpPr>
          <p:cNvPr id="47" name="TextBox 46"/>
          <p:cNvSpPr txBox="1"/>
          <p:nvPr/>
        </p:nvSpPr>
        <p:spPr>
          <a:xfrm>
            <a:off x="4214810" y="642924"/>
            <a:ext cx="3571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.</a:t>
            </a:r>
            <a:endParaRPr lang="ru-RU" sz="6000" dirty="0"/>
          </a:p>
        </p:txBody>
      </p:sp>
      <p:sp>
        <p:nvSpPr>
          <p:cNvPr id="48" name="TextBox 47"/>
          <p:cNvSpPr txBox="1"/>
          <p:nvPr/>
        </p:nvSpPr>
        <p:spPr>
          <a:xfrm>
            <a:off x="3643306" y="642924"/>
            <a:ext cx="3571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.</a:t>
            </a:r>
            <a:endParaRPr lang="ru-RU" sz="6000" dirty="0"/>
          </a:p>
        </p:txBody>
      </p:sp>
      <p:sp>
        <p:nvSpPr>
          <p:cNvPr id="49" name="TextBox 48"/>
          <p:cNvSpPr txBox="1"/>
          <p:nvPr/>
        </p:nvSpPr>
        <p:spPr>
          <a:xfrm>
            <a:off x="6786578" y="642924"/>
            <a:ext cx="3571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.</a:t>
            </a:r>
            <a:endParaRPr lang="ru-RU" sz="6000" dirty="0"/>
          </a:p>
        </p:txBody>
      </p:sp>
      <p:sp>
        <p:nvSpPr>
          <p:cNvPr id="50" name="TextBox 49"/>
          <p:cNvSpPr txBox="1"/>
          <p:nvPr/>
        </p:nvSpPr>
        <p:spPr>
          <a:xfrm>
            <a:off x="7358082" y="642924"/>
            <a:ext cx="3571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.</a:t>
            </a:r>
            <a:endParaRPr lang="ru-RU" sz="6000" dirty="0"/>
          </a:p>
        </p:txBody>
      </p:sp>
      <p:sp>
        <p:nvSpPr>
          <p:cNvPr id="51" name="TextBox 50"/>
          <p:cNvSpPr txBox="1"/>
          <p:nvPr/>
        </p:nvSpPr>
        <p:spPr>
          <a:xfrm>
            <a:off x="8429652" y="642924"/>
            <a:ext cx="3571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.</a:t>
            </a:r>
            <a:endParaRPr lang="ru-RU" sz="6000" dirty="0"/>
          </a:p>
        </p:txBody>
      </p:sp>
      <p:sp>
        <p:nvSpPr>
          <p:cNvPr id="52" name="TextBox 51"/>
          <p:cNvSpPr txBox="1"/>
          <p:nvPr/>
        </p:nvSpPr>
        <p:spPr>
          <a:xfrm>
            <a:off x="7929586" y="642924"/>
            <a:ext cx="3571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.</a:t>
            </a:r>
            <a:endParaRPr lang="ru-RU" sz="6000" dirty="0"/>
          </a:p>
        </p:txBody>
      </p:sp>
      <p:sp>
        <p:nvSpPr>
          <p:cNvPr id="53" name="TextBox 52"/>
          <p:cNvSpPr txBox="1"/>
          <p:nvPr/>
        </p:nvSpPr>
        <p:spPr>
          <a:xfrm>
            <a:off x="4929190" y="1500180"/>
            <a:ext cx="3571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.</a:t>
            </a:r>
            <a:endParaRPr lang="ru-RU" sz="6000" dirty="0"/>
          </a:p>
        </p:txBody>
      </p:sp>
      <p:sp>
        <p:nvSpPr>
          <p:cNvPr id="54" name="TextBox 53"/>
          <p:cNvSpPr txBox="1"/>
          <p:nvPr/>
        </p:nvSpPr>
        <p:spPr>
          <a:xfrm>
            <a:off x="4429124" y="1500180"/>
            <a:ext cx="3571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.</a:t>
            </a:r>
            <a:endParaRPr lang="ru-RU" sz="6000" dirty="0"/>
          </a:p>
        </p:txBody>
      </p:sp>
      <p:sp>
        <p:nvSpPr>
          <p:cNvPr id="56" name="Левая круглая скобка 55"/>
          <p:cNvSpPr/>
          <p:nvPr/>
        </p:nvSpPr>
        <p:spPr>
          <a:xfrm>
            <a:off x="2285984" y="2500312"/>
            <a:ext cx="214314" cy="642942"/>
          </a:xfrm>
          <a:prstGeom prst="leftBracket">
            <a:avLst/>
          </a:prstGeom>
          <a:ln w="412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57" name="Прямая соединительная линия 56"/>
          <p:cNvCxnSpPr/>
          <p:nvPr/>
        </p:nvCxnSpPr>
        <p:spPr>
          <a:xfrm>
            <a:off x="2428860" y="2857502"/>
            <a:ext cx="428628" cy="1588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>
            <a:off x="3143240" y="2857502"/>
            <a:ext cx="428628" cy="1588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>
            <a:off x="3143240" y="2714626"/>
            <a:ext cx="428628" cy="1588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3786182" y="2571750"/>
            <a:ext cx="6429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и</a:t>
            </a:r>
            <a:endParaRPr lang="ru-RU" sz="2400" b="1" dirty="0"/>
          </a:p>
        </p:txBody>
      </p:sp>
      <p:sp>
        <p:nvSpPr>
          <p:cNvPr id="61" name="Овал 60"/>
          <p:cNvSpPr/>
          <p:nvPr/>
        </p:nvSpPr>
        <p:spPr>
          <a:xfrm>
            <a:off x="2928926" y="2428874"/>
            <a:ext cx="838200" cy="838200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2" name="Овал 61"/>
          <p:cNvSpPr/>
          <p:nvPr/>
        </p:nvSpPr>
        <p:spPr>
          <a:xfrm>
            <a:off x="4214810" y="2428874"/>
            <a:ext cx="838200" cy="838200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63" name="Прямая соединительная линия 62"/>
          <p:cNvCxnSpPr/>
          <p:nvPr/>
        </p:nvCxnSpPr>
        <p:spPr>
          <a:xfrm>
            <a:off x="4429124" y="2714626"/>
            <a:ext cx="428628" cy="1588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/>
          <p:cNvCxnSpPr/>
          <p:nvPr/>
        </p:nvCxnSpPr>
        <p:spPr>
          <a:xfrm>
            <a:off x="4429124" y="2857502"/>
            <a:ext cx="428628" cy="1588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Правая круглая скобка 64"/>
          <p:cNvSpPr/>
          <p:nvPr/>
        </p:nvSpPr>
        <p:spPr>
          <a:xfrm>
            <a:off x="5143504" y="2500312"/>
            <a:ext cx="142876" cy="714380"/>
          </a:xfrm>
          <a:prstGeom prst="rightBracket">
            <a:avLst/>
          </a:prstGeom>
          <a:ln w="412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6" name="TextBox 65"/>
          <p:cNvSpPr txBox="1"/>
          <p:nvPr/>
        </p:nvSpPr>
        <p:spPr>
          <a:xfrm>
            <a:off x="6786578" y="2214560"/>
            <a:ext cx="92869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,</a:t>
            </a:r>
            <a:endParaRPr lang="ru-RU" sz="6000" dirty="0"/>
          </a:p>
        </p:txBody>
      </p:sp>
      <p:sp>
        <p:nvSpPr>
          <p:cNvPr id="67" name="TextBox 66"/>
          <p:cNvSpPr txBox="1"/>
          <p:nvPr/>
        </p:nvSpPr>
        <p:spPr>
          <a:xfrm>
            <a:off x="5429256" y="2571750"/>
            <a:ext cx="10001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когда</a:t>
            </a:r>
            <a:endParaRPr lang="ru-RU" sz="2400" b="1" dirty="0"/>
          </a:p>
        </p:txBody>
      </p:sp>
      <p:sp>
        <p:nvSpPr>
          <p:cNvPr id="68" name="Дуга 67"/>
          <p:cNvSpPr/>
          <p:nvPr/>
        </p:nvSpPr>
        <p:spPr>
          <a:xfrm rot="10800000">
            <a:off x="6357950" y="2500312"/>
            <a:ext cx="428628" cy="642942"/>
          </a:xfrm>
          <a:prstGeom prst="arc">
            <a:avLst>
              <a:gd name="adj1" fmla="val 15827447"/>
              <a:gd name="adj2" fmla="val 5324647"/>
            </a:avLst>
          </a:prstGeom>
          <a:ln w="476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9" name="Прямая соединительная линия 68"/>
          <p:cNvCxnSpPr/>
          <p:nvPr/>
        </p:nvCxnSpPr>
        <p:spPr>
          <a:xfrm>
            <a:off x="6429388" y="2857502"/>
            <a:ext cx="428628" cy="1588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Прямая соединительная линия 69"/>
          <p:cNvCxnSpPr/>
          <p:nvPr/>
        </p:nvCxnSpPr>
        <p:spPr>
          <a:xfrm rot="5400000">
            <a:off x="7751785" y="2749551"/>
            <a:ext cx="500066" cy="1588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единительная линия 70"/>
          <p:cNvCxnSpPr/>
          <p:nvPr/>
        </p:nvCxnSpPr>
        <p:spPr>
          <a:xfrm rot="5400000">
            <a:off x="6823091" y="2749551"/>
            <a:ext cx="500066" cy="1588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Прямая соединительная линия 71"/>
          <p:cNvCxnSpPr/>
          <p:nvPr/>
        </p:nvCxnSpPr>
        <p:spPr>
          <a:xfrm>
            <a:off x="7143768" y="2786064"/>
            <a:ext cx="214314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единительная линия 72"/>
          <p:cNvCxnSpPr/>
          <p:nvPr/>
        </p:nvCxnSpPr>
        <p:spPr>
          <a:xfrm>
            <a:off x="7715272" y="2786064"/>
            <a:ext cx="214314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7358082" y="2071684"/>
            <a:ext cx="3571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.</a:t>
            </a:r>
            <a:endParaRPr lang="ru-RU" sz="6000" dirty="0"/>
          </a:p>
        </p:txBody>
      </p:sp>
      <p:cxnSp>
        <p:nvCxnSpPr>
          <p:cNvPr id="75" name="Прямая соединительная линия 74"/>
          <p:cNvCxnSpPr/>
          <p:nvPr/>
        </p:nvCxnSpPr>
        <p:spPr>
          <a:xfrm>
            <a:off x="8286776" y="2714626"/>
            <a:ext cx="428628" cy="1588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Прямая соединительная линия 75"/>
          <p:cNvCxnSpPr/>
          <p:nvPr/>
        </p:nvCxnSpPr>
        <p:spPr>
          <a:xfrm>
            <a:off x="8286776" y="2857502"/>
            <a:ext cx="428628" cy="1588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Дуга 76"/>
          <p:cNvSpPr/>
          <p:nvPr/>
        </p:nvSpPr>
        <p:spPr>
          <a:xfrm>
            <a:off x="8501090" y="2500312"/>
            <a:ext cx="428628" cy="642942"/>
          </a:xfrm>
          <a:prstGeom prst="arc">
            <a:avLst>
              <a:gd name="adj1" fmla="val 15827447"/>
              <a:gd name="adj2" fmla="val 5324647"/>
            </a:avLst>
          </a:prstGeom>
          <a:ln w="476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TextBox 77"/>
          <p:cNvSpPr txBox="1"/>
          <p:nvPr/>
        </p:nvSpPr>
        <p:spPr>
          <a:xfrm>
            <a:off x="5214942" y="2214560"/>
            <a:ext cx="92869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,</a:t>
            </a:r>
            <a:endParaRPr lang="ru-RU" sz="6000" dirty="0"/>
          </a:p>
        </p:txBody>
      </p:sp>
      <p:sp>
        <p:nvSpPr>
          <p:cNvPr id="79" name="TextBox 78"/>
          <p:cNvSpPr txBox="1"/>
          <p:nvPr/>
        </p:nvSpPr>
        <p:spPr>
          <a:xfrm>
            <a:off x="7929586" y="2214560"/>
            <a:ext cx="92869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,</a:t>
            </a:r>
            <a:endParaRPr lang="ru-RU" sz="6000" dirty="0"/>
          </a:p>
        </p:txBody>
      </p:sp>
      <p:sp>
        <p:nvSpPr>
          <p:cNvPr id="81" name="TextBox 80"/>
          <p:cNvSpPr txBox="1">
            <a:spLocks noChangeArrowheads="1"/>
          </p:cNvSpPr>
          <p:nvPr/>
        </p:nvSpPr>
        <p:spPr bwMode="auto">
          <a:xfrm>
            <a:off x="2928926" y="3357568"/>
            <a:ext cx="621507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dirty="0" err="1"/>
              <a:t>Повеств</a:t>
            </a:r>
            <a:r>
              <a:rPr lang="ru-RU" sz="2400" dirty="0"/>
              <a:t>., </a:t>
            </a:r>
            <a:r>
              <a:rPr lang="ru-RU" sz="2400" dirty="0" err="1"/>
              <a:t>невоскл</a:t>
            </a:r>
            <a:r>
              <a:rPr lang="ru-RU" sz="2400" dirty="0"/>
              <a:t>., </a:t>
            </a:r>
            <a:r>
              <a:rPr lang="ru-RU" sz="2400" dirty="0" smtClean="0"/>
              <a:t>сложное, </a:t>
            </a:r>
            <a:r>
              <a:rPr lang="ru-RU" sz="2400" dirty="0" err="1" smtClean="0"/>
              <a:t>сложноподчин</a:t>
            </a:r>
            <a:r>
              <a:rPr lang="ru-RU" sz="2400" dirty="0" smtClean="0"/>
              <a:t>., состоит из 2-х ч.:1)</a:t>
            </a:r>
            <a:r>
              <a:rPr lang="ru-RU" sz="2400" dirty="0" err="1" smtClean="0"/>
              <a:t>двусост</a:t>
            </a:r>
            <a:r>
              <a:rPr lang="ru-RU" sz="2400" dirty="0"/>
              <a:t>., </a:t>
            </a:r>
            <a:r>
              <a:rPr lang="ru-RU" sz="2400" dirty="0" smtClean="0"/>
              <a:t>распр., </a:t>
            </a:r>
            <a:r>
              <a:rPr lang="ru-RU" sz="2400" dirty="0" err="1" smtClean="0"/>
              <a:t>осложн</a:t>
            </a:r>
            <a:r>
              <a:rPr lang="ru-RU" sz="2400" dirty="0" smtClean="0"/>
              <a:t>. </a:t>
            </a:r>
            <a:r>
              <a:rPr lang="ru-RU" sz="2400" dirty="0" err="1" smtClean="0"/>
              <a:t>однородн</a:t>
            </a:r>
            <a:r>
              <a:rPr lang="ru-RU" sz="2400" dirty="0" smtClean="0"/>
              <a:t>. сказ.</a:t>
            </a:r>
          </a:p>
          <a:p>
            <a:r>
              <a:rPr lang="ru-RU" sz="2400" dirty="0" smtClean="0"/>
              <a:t>2) </a:t>
            </a:r>
            <a:r>
              <a:rPr lang="ru-RU" sz="2400" dirty="0" err="1" smtClean="0"/>
              <a:t>двусост</a:t>
            </a:r>
            <a:r>
              <a:rPr lang="ru-RU" sz="2400" dirty="0" smtClean="0"/>
              <a:t>., распр., </a:t>
            </a:r>
            <a:r>
              <a:rPr lang="ru-RU" sz="2400" dirty="0" err="1" smtClean="0"/>
              <a:t>осложн</a:t>
            </a:r>
            <a:r>
              <a:rPr lang="ru-RU" sz="2400" dirty="0" smtClean="0"/>
              <a:t>. </a:t>
            </a:r>
            <a:r>
              <a:rPr lang="ru-RU" sz="2400" dirty="0" err="1" smtClean="0"/>
              <a:t>дееприч</a:t>
            </a:r>
            <a:r>
              <a:rPr lang="ru-RU" sz="2400" dirty="0" smtClean="0"/>
              <a:t>. об.</a:t>
            </a:r>
            <a:endParaRPr lang="ru-RU" dirty="0"/>
          </a:p>
        </p:txBody>
      </p:sp>
      <p:sp>
        <p:nvSpPr>
          <p:cNvPr id="82" name="Дуга 81"/>
          <p:cNvSpPr/>
          <p:nvPr/>
        </p:nvSpPr>
        <p:spPr>
          <a:xfrm rot="10800000">
            <a:off x="2500298" y="3500444"/>
            <a:ext cx="714380" cy="1357322"/>
          </a:xfrm>
          <a:prstGeom prst="arc">
            <a:avLst>
              <a:gd name="adj1" fmla="val 16200000"/>
              <a:gd name="adj2" fmla="val 5407117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3" name="Дуга 82"/>
          <p:cNvSpPr/>
          <p:nvPr/>
        </p:nvSpPr>
        <p:spPr>
          <a:xfrm>
            <a:off x="8143900" y="3429006"/>
            <a:ext cx="857224" cy="1571636"/>
          </a:xfrm>
          <a:prstGeom prst="arc">
            <a:avLst>
              <a:gd name="adj1" fmla="val 16200000"/>
              <a:gd name="adj2" fmla="val 5324647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4" dur="5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5" dur="5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5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  <p:bldP spid="61" grpId="0" animBg="1"/>
      <p:bldP spid="62" grpId="0" animBg="1"/>
      <p:bldP spid="65" grpId="0" animBg="1"/>
      <p:bldP spid="81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</TotalTime>
  <Words>275</Words>
  <Application>Microsoft Office PowerPoint</Application>
  <PresentationFormat>Экран (16:9)</PresentationFormat>
  <Paragraphs>77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Павел</dc:creator>
  <cp:lastModifiedBy>ЕЛЕНА</cp:lastModifiedBy>
  <cp:revision>29</cp:revision>
  <dcterms:created xsi:type="dcterms:W3CDTF">2016-01-05T20:18:52Z</dcterms:created>
  <dcterms:modified xsi:type="dcterms:W3CDTF">2016-12-03T08:12:16Z</dcterms:modified>
</cp:coreProperties>
</file>