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5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94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5CDC03-D11E-42D7-8FE1-977E1A0F8507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5996A6-A084-42EF-BD4D-9A54650875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996A6-A084-42EF-BD4D-9A54650875F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0405A-4D61-4705-8EC4-C67DB68702E2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92A0-10EF-4A80-932E-BAECF4986B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0405A-4D61-4705-8EC4-C67DB68702E2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92A0-10EF-4A80-932E-BAECF4986B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0405A-4D61-4705-8EC4-C67DB68702E2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92A0-10EF-4A80-932E-BAECF4986B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0405A-4D61-4705-8EC4-C67DB68702E2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92A0-10EF-4A80-932E-BAECF4986B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0405A-4D61-4705-8EC4-C67DB68702E2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92A0-10EF-4A80-932E-BAECF4986B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0405A-4D61-4705-8EC4-C67DB68702E2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92A0-10EF-4A80-932E-BAECF4986B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0405A-4D61-4705-8EC4-C67DB68702E2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92A0-10EF-4A80-932E-BAECF4986B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0405A-4D61-4705-8EC4-C67DB68702E2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92A0-10EF-4A80-932E-BAECF4986B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0405A-4D61-4705-8EC4-C67DB68702E2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92A0-10EF-4A80-932E-BAECF4986B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0405A-4D61-4705-8EC4-C67DB68702E2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92A0-10EF-4A80-932E-BAECF4986B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0405A-4D61-4705-8EC4-C67DB68702E2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FDA92A0-10EF-4A80-932E-BAECF4986B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550405A-4D61-4705-8EC4-C67DB68702E2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FDA92A0-10EF-4A80-932E-BAECF4986B9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hyperlink" Target="http://gor-park.ru/sites/default/files/styles/bol/public/img_9119_kopirovat_0.jpg?itok=xu8rgvCx" TargetMode="External"/><Relationship Id="rId7" Type="http://schemas.openxmlformats.org/officeDocument/2006/relationships/hyperlink" Target="http://gor-park.ru/sites/default/files/styles/bol/public/img_9190_kopirovat.jpg?itok=0jxznv9l" TargetMode="Externa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jpeg"/><Relationship Id="rId5" Type="http://schemas.openxmlformats.org/officeDocument/2006/relationships/hyperlink" Target="http://gor-park.ru/sites/default/files/styles/bol/public/img_9214_kopirovat.jpg?itok=Pimk2rJ0" TargetMode="External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04088"/>
            <a:ext cx="8147248" cy="852704"/>
          </a:xfrm>
        </p:spPr>
        <p:txBody>
          <a:bodyPr/>
          <a:lstStyle/>
          <a:p>
            <a:pPr algn="ctr"/>
            <a:r>
              <a:rPr lang="ru-RU" b="1" dirty="0" smtClean="0"/>
              <a:t>Тайны Городского парка</a:t>
            </a:r>
            <a:endParaRPr lang="ru-RU" b="1" dirty="0"/>
          </a:p>
        </p:txBody>
      </p:sp>
      <p:pic>
        <p:nvPicPr>
          <p:cNvPr id="6" name="Содержимое 5" descr="Старинный мост!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844824"/>
            <a:ext cx="5616624" cy="3903712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084168" y="3284984"/>
            <a:ext cx="294062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chemeClr val="tx2"/>
                </a:solidFill>
                <a:latin typeface="+mj-lt"/>
              </a:rPr>
              <a:t>Хохотова</a:t>
            </a:r>
            <a:r>
              <a:rPr lang="ru-RU" sz="2400" b="1" dirty="0" smtClean="0">
                <a:solidFill>
                  <a:schemeClr val="tx2"/>
                </a:solidFill>
                <a:latin typeface="+mj-lt"/>
              </a:rPr>
              <a:t>  Екатерина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+mj-lt"/>
              </a:rPr>
              <a:t>Ученица 7 «б» класса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+mj-lt"/>
              </a:rPr>
              <a:t> МОУ «СОШ №76»</a:t>
            </a:r>
            <a:endParaRPr lang="en-US" sz="2400" b="1" dirty="0" smtClean="0">
              <a:solidFill>
                <a:schemeClr val="tx2"/>
              </a:solidFill>
              <a:latin typeface="+mj-lt"/>
            </a:endParaRP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+mj-lt"/>
              </a:rPr>
              <a:t>г.Саратова</a:t>
            </a:r>
            <a:endParaRPr lang="ru-RU" sz="2400" b="1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496944" cy="115212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Дубрава</a:t>
            </a:r>
            <a:endParaRPr lang="ru-RU" b="1" dirty="0"/>
          </a:p>
        </p:txBody>
      </p:sp>
      <p:pic>
        <p:nvPicPr>
          <p:cNvPr id="1026" name="Picture 2" descr="D:\Городской парк\19407_origina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75656" y="1628800"/>
            <a:ext cx="5253203" cy="3939902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403648" y="5733256"/>
            <a:ext cx="53285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Дубрава регулирует водный режим  прудов, улучшает экологическую обстановку, украшает городской ландшафт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305800" cy="86409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Под сенью дуба векового…</a:t>
            </a:r>
            <a:endParaRPr lang="ru-RU" dirty="0"/>
          </a:p>
        </p:txBody>
      </p:sp>
      <p:pic>
        <p:nvPicPr>
          <p:cNvPr id="27650" name="Picture 2" descr="2222299_peryn (563x428, 35Kb)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556792"/>
            <a:ext cx="3672408" cy="2791814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4549676"/>
            <a:ext cx="33843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Дуб ассоциировался с молнией и громом, грозой и ливнем .</a:t>
            </a:r>
          </a:p>
          <a:p>
            <a:pPr algn="ctr"/>
            <a:r>
              <a:rPr lang="ru-RU" dirty="0" smtClean="0"/>
              <a:t>Славяне относили дуб к числу святых деревьев. Они посвящали его могущественному богу грома и молнии - Перуну. </a:t>
            </a:r>
            <a:endParaRPr lang="ru-RU" dirty="0"/>
          </a:p>
        </p:txBody>
      </p:sp>
      <p:pic>
        <p:nvPicPr>
          <p:cNvPr id="27651" name="Picture 3" descr="D:\Городской парк\c90b7eb20d34567e912652b26efddca4_i-57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20072" y="1412776"/>
            <a:ext cx="2321570" cy="2808312"/>
          </a:xfrm>
          <a:prstGeom prst="rect">
            <a:avLst/>
          </a:prstGeom>
          <a:noFill/>
        </p:spPr>
      </p:pic>
      <p:pic>
        <p:nvPicPr>
          <p:cNvPr id="27654" name="Picture 6" descr="D:\Городской парк\79295934_2222299_021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020272" y="4797152"/>
            <a:ext cx="1905000" cy="18669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139952" y="4437112"/>
            <a:ext cx="5004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Венок из дубовых листьев- символ мужества</a:t>
            </a:r>
            <a:endParaRPr lang="ru-RU" dirty="0"/>
          </a:p>
        </p:txBody>
      </p:sp>
      <p:pic>
        <p:nvPicPr>
          <p:cNvPr id="27655" name="Picture 7" descr="D:\Городской парк\Zchukov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4869160"/>
            <a:ext cx="1728544" cy="1724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91440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Под сенью дуба векового…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5657671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/>
              <a:t>В сравнении с этим могучим великаном обычные деревья выглядят  обыкновенными карликами.</a:t>
            </a:r>
            <a:endParaRPr lang="ru-RU" b="1" dirty="0"/>
          </a:p>
        </p:txBody>
      </p:sp>
      <p:pic>
        <p:nvPicPr>
          <p:cNvPr id="2053" name="Picture 5" descr="D:\Городской парк\79296180_2222299_60046566_1275989253_quercus_robur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48064" y="1340768"/>
            <a:ext cx="3589200" cy="3106038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4932040" y="4797152"/>
            <a:ext cx="38164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 Греции дубовая ветка была эмблемой силы, могущества и знатности рода.</a:t>
            </a:r>
            <a:endParaRPr lang="ru-RU" b="1" dirty="0"/>
          </a:p>
        </p:txBody>
      </p:sp>
      <p:pic>
        <p:nvPicPr>
          <p:cNvPr id="2055" name="Picture 7" descr="2222299_d0b4d183d0b1d0b2d0bfd0bed181d0b5d0bbd0bad0b5d0b2d0b5d180d185d0bdd18fd18fd185d0bed180d182d0b8d186d0b0 (687x480, 80Kb)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1340768"/>
            <a:ext cx="3672408" cy="2918053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</p:pic>
      <p:sp>
        <p:nvSpPr>
          <p:cNvPr id="12" name="Прямоугольник 11"/>
          <p:cNvSpPr/>
          <p:nvPr/>
        </p:nvSpPr>
        <p:spPr>
          <a:xfrm>
            <a:off x="539552" y="4293096"/>
            <a:ext cx="43559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В селе Верхняя </a:t>
            </a:r>
            <a:r>
              <a:rPr lang="ru-RU" dirty="0" err="1" smtClean="0"/>
              <a:t>Хортица</a:t>
            </a:r>
            <a:r>
              <a:rPr lang="ru-RU" dirty="0" smtClean="0"/>
              <a:t>, что близ Запорожья -</a:t>
            </a:r>
            <a:r>
              <a:rPr lang="ru-RU" dirty="0" err="1" smtClean="0"/>
              <a:t>дуб,возраст</a:t>
            </a:r>
            <a:r>
              <a:rPr lang="ru-RU" dirty="0" smtClean="0"/>
              <a:t> у него внушительный - свыше 800 лет - дуб, под которым еще Богдан Хмельницкий напутствовал перед боем своих воинов.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784976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Видовой состав растений дубравы</a:t>
            </a:r>
            <a:endParaRPr lang="ru-RU" b="1" dirty="0"/>
          </a:p>
        </p:txBody>
      </p:sp>
      <p:pic>
        <p:nvPicPr>
          <p:cNvPr id="3" name="Рисунок 2" descr="http://img-fotki.yandex.ru/get/5815/102205733.21/0_73c69_cca43801_XL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268760"/>
            <a:ext cx="5328592" cy="4464496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724128" y="1988840"/>
            <a:ext cx="309634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Деревья-41 вид</a:t>
            </a:r>
          </a:p>
          <a:p>
            <a:pPr algn="ctr"/>
            <a:r>
              <a:rPr lang="ru-RU" sz="2400" b="1" dirty="0" smtClean="0"/>
              <a:t>Кустарники-29 видов</a:t>
            </a:r>
          </a:p>
          <a:p>
            <a:pPr algn="ctr"/>
            <a:r>
              <a:rPr lang="ru-RU" sz="2400" b="1" dirty="0" smtClean="0"/>
              <a:t>Всего-135  видов дикорастущих растений, относящиеся к</a:t>
            </a:r>
          </a:p>
          <a:p>
            <a:pPr algn="ctr"/>
            <a:r>
              <a:rPr lang="ru-RU" sz="2400" b="1" dirty="0" smtClean="0"/>
              <a:t> 35 семействам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5733256"/>
            <a:ext cx="55826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Ель,  лиственница, клен, тополь, липа, вяз , акация.</a:t>
            </a:r>
          </a:p>
          <a:p>
            <a:pPr algn="ctr"/>
            <a:r>
              <a:rPr lang="ru-RU" b="1" dirty="0" smtClean="0"/>
              <a:t>Черемуха, сирень , боярышник…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8964488" cy="86409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Каскад старинных прудов</a:t>
            </a:r>
            <a:endParaRPr lang="ru-RU" b="1" dirty="0"/>
          </a:p>
        </p:txBody>
      </p:sp>
      <p:pic>
        <p:nvPicPr>
          <p:cNvPr id="29697" name="Picture 1" descr="D:\Городской парк\IMG_0138.jpg"/>
          <p:cNvPicPr>
            <a:picLocks noChangeAspect="1" noChangeArrowheads="1"/>
          </p:cNvPicPr>
          <p:nvPr/>
        </p:nvPicPr>
        <p:blipFill>
          <a:blip r:embed="rId2" cstate="screen"/>
          <a:srcRect r="-633"/>
          <a:stretch>
            <a:fillRect/>
          </a:stretch>
        </p:blipFill>
        <p:spPr bwMode="auto">
          <a:xfrm>
            <a:off x="4716016" y="1556792"/>
            <a:ext cx="4019967" cy="2844316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</p:pic>
      <p:pic>
        <p:nvPicPr>
          <p:cNvPr id="29698" name="Picture 2" descr="D:\Городской парк\IMG_021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1538790"/>
            <a:ext cx="3816424" cy="2862318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</p:pic>
      <p:pic>
        <p:nvPicPr>
          <p:cNvPr id="29699" name="Picture 3" descr="D:\Городской парк\IMG_013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536" y="4581128"/>
            <a:ext cx="2467992" cy="1850994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7" name="Рисунок 6" descr="http://img-fotki.yandex.ru/get/5702/kry-lov.1/0_43318_3557215d_XL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347864" y="4581128"/>
            <a:ext cx="2304256" cy="1800200"/>
          </a:xfrm>
          <a:prstGeom prst="rect">
            <a:avLst/>
          </a:prstGeom>
          <a:noFill/>
          <a:ln w="952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29700" name="Picture 4" descr="D:\Городской парк\IMG_035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940152" y="4581128"/>
            <a:ext cx="2376264" cy="1839688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827584" y="6381328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Лебедь</a:t>
            </a:r>
            <a:endParaRPr lang="ru-RU" sz="1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707904" y="6309320"/>
            <a:ext cx="730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Утки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652120" y="6381328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Белый амур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305800" cy="63668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Обитатели Городского парка</a:t>
            </a:r>
            <a:endParaRPr lang="ru-RU" b="1" dirty="0"/>
          </a:p>
        </p:txBody>
      </p:sp>
      <p:pic>
        <p:nvPicPr>
          <p:cNvPr id="30722" name="Picture 2" descr="https://pp.vk.me/c836538/v836538478/8eba/H0g9mYWpdMc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23728" y="4005064"/>
            <a:ext cx="3600400" cy="2677799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2555776" y="357301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Медведица  </a:t>
            </a:r>
            <a:r>
              <a:rPr lang="ru-RU" b="1" dirty="0" err="1" smtClean="0"/>
              <a:t>Мася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403648" y="1196752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Жители  зоопарка «Крошка Енот»</a:t>
            </a:r>
            <a:endParaRPr lang="ru-RU" b="1" dirty="0"/>
          </a:p>
        </p:txBody>
      </p:sp>
      <p:pic>
        <p:nvPicPr>
          <p:cNvPr id="6" name="Рисунок 5" descr="http://gor-park.ru/sites/default/files/styles/fotogal-all/public/img_9119_kopirovat_0.jpg?itok=ZNMSMrWW">
            <a:hlinkClick r:id="rId3" tooltip="&quot;Контактный зоопарк &quot;"/>
          </p:cNvPr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3568" y="1628800"/>
            <a:ext cx="2016224" cy="1974726"/>
          </a:xfrm>
          <a:prstGeom prst="rect">
            <a:avLst/>
          </a:prstGeom>
          <a:noFill/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7" name="Рисунок 6" descr="http://gor-park.ru/sites/default/files/styles/fotogal-all/public/img_9214_kopirovat.jpg?itok=UOV5zAc3">
            <a:hlinkClick r:id="rId5" tooltip="&quot;Контактный зоопарк &quot;"/>
          </p:cNvPr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03848" y="1628800"/>
            <a:ext cx="1887463" cy="1944216"/>
          </a:xfrm>
          <a:prstGeom prst="rect">
            <a:avLst/>
          </a:prstGeom>
          <a:noFill/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8" name="Рисунок 7" descr="http://gor-park.ru/sites/default/files/styles/fotogal-all/public/img_9190_kopirovat.jpg?itok=r6rJYB5-">
            <a:hlinkClick r:id="rId7" tooltip="&quot;Контактный зоопарк &quot;"/>
          </p:cNvPr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868144" y="1556792"/>
            <a:ext cx="1902718" cy="1872208"/>
          </a:xfrm>
          <a:prstGeom prst="rect">
            <a:avLst/>
          </a:prstGeom>
          <a:noFill/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964488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Обитатели Городского парка</a:t>
            </a:r>
            <a:endParaRPr lang="ru-RU" sz="3600" b="1" dirty="0"/>
          </a:p>
        </p:txBody>
      </p:sp>
      <p:pic>
        <p:nvPicPr>
          <p:cNvPr id="31746" name="Picture 2" descr="D:\Городской парк\IMG_010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1124744"/>
            <a:ext cx="2886034" cy="2673825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</p:pic>
      <p:pic>
        <p:nvPicPr>
          <p:cNvPr id="5" name="Рисунок 4" descr="http://img-fotki.yandex.ru/get/4605/kry-lov.1/0_43570_8d021470_XL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4005064"/>
            <a:ext cx="3096344" cy="2664296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31749" name="Picture 5" descr="D:\Городской парк\IMG_021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60032" y="1196752"/>
            <a:ext cx="2976331" cy="2376264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4574041" y="4077072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2400" b="1" dirty="0"/>
          </a:p>
        </p:txBody>
      </p:sp>
      <p:pic>
        <p:nvPicPr>
          <p:cNvPr id="14" name="Рисунок 13" descr="Белки их очень много в парке!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04048" y="4005064"/>
            <a:ext cx="2664296" cy="2592288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3058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Выводы: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196752"/>
            <a:ext cx="547260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1. </a:t>
            </a:r>
            <a:r>
              <a:rPr lang="ru-RU" b="1" dirty="0" smtClean="0">
                <a:ea typeface="Calibri" pitchFamily="34" charset="0"/>
                <a:cs typeface="Times New Roman" pitchFamily="18" charset="0"/>
              </a:rPr>
              <a:t>Идея  создания и закладка самого  парка принадлежит губернатору Саратова А. Д. Панчулидзеву, памятник которому стоит при входе в парк. </a:t>
            </a:r>
            <a:endParaRPr lang="ru-RU" b="1" dirty="0" smtClean="0"/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ea typeface="Calibri" pitchFamily="34" charset="0"/>
                <a:cs typeface="Times New Roman" pitchFamily="18" charset="0"/>
              </a:rPr>
              <a:t>2. Городской парк – памятник природы благодаря уникальной роще дуба </a:t>
            </a:r>
            <a:r>
              <a:rPr lang="ru-RU" b="1" dirty="0" err="1" smtClean="0">
                <a:ea typeface="Calibri" pitchFamily="34" charset="0"/>
                <a:cs typeface="Times New Roman" pitchFamily="18" charset="0"/>
              </a:rPr>
              <a:t>черешчатого</a:t>
            </a:r>
            <a:r>
              <a:rPr lang="ru-RU" b="1" dirty="0" smtClean="0">
                <a:ea typeface="Calibri" pitchFamily="34" charset="0"/>
                <a:cs typeface="Times New Roman" pitchFamily="18" charset="0"/>
              </a:rPr>
              <a:t> и прудам, которые питают холодные родники.</a:t>
            </a:r>
            <a:endParaRPr lang="ru-RU" b="1" dirty="0" smtClean="0"/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ea typeface="Calibri" pitchFamily="34" charset="0"/>
                <a:cs typeface="Times New Roman" pitchFamily="18" charset="0"/>
              </a:rPr>
              <a:t>3. Дубрава парка представляет исключительную ценность в научном, </a:t>
            </a:r>
            <a:r>
              <a:rPr lang="ru-RU" b="1" dirty="0" err="1" smtClean="0">
                <a:ea typeface="Calibri" pitchFamily="34" charset="0"/>
                <a:cs typeface="Times New Roman" pitchFamily="18" charset="0"/>
              </a:rPr>
              <a:t>водоохранном</a:t>
            </a:r>
            <a:r>
              <a:rPr lang="ru-RU" b="1" dirty="0" smtClean="0">
                <a:ea typeface="Calibri" pitchFamily="34" charset="0"/>
                <a:cs typeface="Times New Roman" pitchFamily="18" charset="0"/>
              </a:rPr>
              <a:t>, оздоровительном,  историческом отношениях.</a:t>
            </a:r>
            <a:endParaRPr lang="ru-RU" b="1" dirty="0" smtClean="0"/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ea typeface="Calibri" pitchFamily="34" charset="0"/>
                <a:cs typeface="Times New Roman" pitchFamily="18" charset="0"/>
              </a:rPr>
              <a:t>4. Городской парк с его дубравой -огромный воздушный фильтр в центре города, который каждый день пропускает через себя кубометры воздуха, очищая их от угарного газа, вредных примесей и насыщая кислородом.</a:t>
            </a:r>
            <a:endParaRPr lang="ru-RU" b="1" dirty="0" smtClean="0"/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ea typeface="Calibri" pitchFamily="34" charset="0"/>
                <a:cs typeface="Times New Roman" pitchFamily="18" charset="0"/>
              </a:rPr>
              <a:t>5. Парк-это территория обитания множества растений и животных.</a:t>
            </a:r>
            <a:endParaRPr lang="ru-RU" b="1" dirty="0" smtClean="0"/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ea typeface="Calibri" pitchFamily="34" charset="0"/>
                <a:cs typeface="Times New Roman" pitchFamily="18" charset="0"/>
              </a:rPr>
              <a:t>6. Парк - замечательная зона отдыха горожан.</a:t>
            </a:r>
            <a:endParaRPr lang="ru-RU" b="1" dirty="0" smtClean="0"/>
          </a:p>
        </p:txBody>
      </p:sp>
      <p:pic>
        <p:nvPicPr>
          <p:cNvPr id="1027" name="Picture 3" descr="D:\Городской парк\IMG_019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24128" y="1340768"/>
            <a:ext cx="3240360" cy="5328592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305800" cy="606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3" name="Рисунок 2" descr="http://privzd.rzd.ru/dbmm/images/12/5236/37745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4048" y="2924944"/>
            <a:ext cx="3995936" cy="3600400"/>
          </a:xfrm>
          <a:prstGeom prst="rect">
            <a:avLst/>
          </a:prstGeom>
          <a:noFill/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33794" name="Picture 2" descr="D:\Городской парк\0_ce623_f616ff87_XL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2924944"/>
            <a:ext cx="4680520" cy="360040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1115616" y="620688"/>
            <a:ext cx="6912768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Пусть с каждым годом растут к небу ветви вековых дубов!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+mj-lt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Множатся кольца стволов,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и крепнет любовь саратовцев к нашему «Городскому парку»!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908720"/>
            <a:ext cx="8352928" cy="93610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Спасибо  за внимание!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95456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Парк- это маленькая сказка</a:t>
            </a:r>
            <a:endParaRPr lang="ru-RU" b="1" dirty="0"/>
          </a:p>
        </p:txBody>
      </p:sp>
      <p:pic>
        <p:nvPicPr>
          <p:cNvPr id="3" name="Рисунок 2" descr="https://c-a.d-cd.net/c68ca44s-96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268760"/>
            <a:ext cx="3528392" cy="2232248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4" name="Рисунок 3" descr="https://c-a.d-cd.net/fa8ca44s-960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2040" y="1268760"/>
            <a:ext cx="3888432" cy="2376264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028" name="Picture 4" descr="http://ic.pics.livejournal.com/nikiforovandrey/51644747/17347/17347_original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32040" y="3933056"/>
            <a:ext cx="3604083" cy="2392711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</p:pic>
      <p:pic>
        <p:nvPicPr>
          <p:cNvPr id="1030" name="Picture 6" descr="http://content.foto.my.mail.ru/mail/canon_foto/98/h-38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1521" y="3789041"/>
            <a:ext cx="3528392" cy="2646294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s://pp.vk.me/c628225/v628225107/26b9a/ZXSGhSsqv1E.jpg"/>
          <p:cNvPicPr/>
          <p:nvPr/>
        </p:nvPicPr>
        <p:blipFill>
          <a:blip r:embed="rId2" cstate="screen"/>
          <a:srcRect b="-2382"/>
          <a:stretch>
            <a:fillRect/>
          </a:stretch>
        </p:blipFill>
        <p:spPr bwMode="auto">
          <a:xfrm>
            <a:off x="323528" y="1412776"/>
            <a:ext cx="3672408" cy="3528392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18434" name="Picture 2" descr="D:\Городской парк\27748505_b.jpg"/>
          <p:cNvPicPr>
            <a:picLocks noChangeAspect="1" noChangeArrowheads="1"/>
          </p:cNvPicPr>
          <p:nvPr/>
        </p:nvPicPr>
        <p:blipFill>
          <a:blip r:embed="rId3" cstate="screen"/>
          <a:srcRect l="-3506"/>
          <a:stretch>
            <a:fillRect/>
          </a:stretch>
        </p:blipFill>
        <p:spPr bwMode="auto">
          <a:xfrm>
            <a:off x="4211960" y="1484784"/>
            <a:ext cx="4433188" cy="3456384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359601" y="5301208"/>
            <a:ext cx="3725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 Городской парк-памятник</a:t>
            </a:r>
          </a:p>
          <a:p>
            <a:pPr algn="ctr"/>
            <a:r>
              <a:rPr lang="ru-RU" b="1" dirty="0" smtClean="0"/>
              <a:t> природы областного значения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55576" y="5373216"/>
            <a:ext cx="2873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Бюст А.Д.Панчулидзева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620688"/>
            <a:ext cx="6624736" cy="2016224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Цель:</a:t>
            </a:r>
            <a:br>
              <a:rPr lang="ru-RU" sz="2800" b="1" dirty="0" smtClean="0"/>
            </a:br>
            <a:r>
              <a:rPr lang="ru-RU" sz="2800" b="1" dirty="0" smtClean="0"/>
              <a:t>1.Выяснить какова история создания парка;</a:t>
            </a:r>
            <a:br>
              <a:rPr lang="ru-RU" sz="2800" b="1" dirty="0" smtClean="0"/>
            </a:br>
            <a:r>
              <a:rPr lang="ru-RU" sz="2800" b="1" dirty="0" smtClean="0"/>
              <a:t> 2.Почему Городской парк получил статус 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ru-RU" sz="2800" b="1" dirty="0" smtClean="0"/>
              <a:t>«Памятник природы»</a:t>
            </a:r>
            <a:br>
              <a:rPr lang="ru-RU" sz="2800" b="1" dirty="0" smtClean="0"/>
            </a:br>
            <a:endParaRPr lang="ru-RU" sz="2800" b="1" dirty="0"/>
          </a:p>
        </p:txBody>
      </p:sp>
      <p:pic>
        <p:nvPicPr>
          <p:cNvPr id="19458" name="Picture 2" descr="D:\Городской парк\1645-Rusalka-v-saratovskom-gorodskom-park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2348880"/>
            <a:ext cx="6120680" cy="3968104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04088"/>
            <a:ext cx="8295456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История основания парка</a:t>
            </a:r>
            <a:endParaRPr lang="ru-RU" b="1" dirty="0"/>
          </a:p>
        </p:txBody>
      </p:sp>
      <p:pic>
        <p:nvPicPr>
          <p:cNvPr id="20482" name="Picture 2" descr="Алексей Давидович Панчулидзев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1556792"/>
            <a:ext cx="2505075" cy="2981326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539552" y="4869160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Портрет  </a:t>
            </a:r>
          </a:p>
          <a:p>
            <a:pPr algn="ctr"/>
            <a:r>
              <a:rPr lang="ru-RU" b="1" dirty="0" smtClean="0"/>
              <a:t>А.Д Панчулидзева </a:t>
            </a:r>
            <a:endParaRPr lang="ru-RU" b="1" dirty="0"/>
          </a:p>
        </p:txBody>
      </p:sp>
      <p:pic>
        <p:nvPicPr>
          <p:cNvPr id="20483" name="Picture 3" descr="D:\Городской парк\0_1aa32b_eef611bd_orig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11472" y="1547681"/>
            <a:ext cx="4860927" cy="3105455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4572000" y="5085184"/>
            <a:ext cx="3209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Вход в парк. Середина 19 в.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996720"/>
          </a:xfrm>
        </p:spPr>
        <p:txBody>
          <a:bodyPr/>
          <a:lstStyle/>
          <a:p>
            <a:r>
              <a:rPr lang="ru-RU" b="1" dirty="0" smtClean="0"/>
              <a:t>Парк на старых фотографиях</a:t>
            </a:r>
            <a:endParaRPr lang="ru-RU" b="1" dirty="0"/>
          </a:p>
        </p:txBody>
      </p:sp>
      <p:pic>
        <p:nvPicPr>
          <p:cNvPr id="21507" name="Picture 3" descr="D:\Городской парк\tlq5fgo2048_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988840"/>
            <a:ext cx="3673820" cy="360317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</p:pic>
      <p:pic>
        <p:nvPicPr>
          <p:cNvPr id="21508" name="Picture 4" descr="D:\Городской парк\img_6322_1_0.jpg"/>
          <p:cNvPicPr>
            <a:picLocks noChangeAspect="1" noChangeArrowheads="1"/>
          </p:cNvPicPr>
          <p:nvPr/>
        </p:nvPicPr>
        <p:blipFill>
          <a:blip r:embed="rId3" cstate="screen"/>
          <a:srcRect l="790" t="-7739" b="-611"/>
          <a:stretch>
            <a:fillRect/>
          </a:stretch>
        </p:blipFill>
        <p:spPr bwMode="auto">
          <a:xfrm>
            <a:off x="4283968" y="1988840"/>
            <a:ext cx="4687492" cy="36004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5148064" y="5877272"/>
            <a:ext cx="2511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Аллея старого парка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259632" y="5949280"/>
            <a:ext cx="2301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Прогулка по парку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Открытие парка</a:t>
            </a:r>
            <a:endParaRPr lang="ru-RU" b="1" dirty="0"/>
          </a:p>
        </p:txBody>
      </p:sp>
      <p:pic>
        <p:nvPicPr>
          <p:cNvPr id="22533" name="Picture 5" descr="D:\Городской парк\01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988840"/>
            <a:ext cx="5183857" cy="3493122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5940152" y="2204864"/>
            <a:ext cx="23042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Открытие парка </a:t>
            </a:r>
          </a:p>
          <a:p>
            <a:r>
              <a:rPr lang="ru-RU" sz="2800" b="1" dirty="0" smtClean="0"/>
              <a:t>состоялось</a:t>
            </a:r>
          </a:p>
          <a:p>
            <a:r>
              <a:rPr lang="ru-RU" sz="2800" b="1" dirty="0" smtClean="0"/>
              <a:t>17 августа 1935 года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979712" y="5805264"/>
            <a:ext cx="2493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Вход в парк  1937 год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39472" cy="93610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Парк сегодня</a:t>
            </a:r>
            <a:endParaRPr lang="ru-RU" b="1" dirty="0"/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052736"/>
            <a:ext cx="2880320" cy="2088232"/>
          </a:xfrm>
          <a:prstGeom prst="rect">
            <a:avLst/>
          </a:prstGeom>
          <a:noFill/>
          <a:ln w="28575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23528" y="3140968"/>
            <a:ext cx="29726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Площадь Городского парка </a:t>
            </a:r>
          </a:p>
          <a:p>
            <a:pPr algn="ctr"/>
            <a:r>
              <a:rPr lang="ru-RU" sz="1600" b="1" dirty="0" smtClean="0"/>
              <a:t>18,7 га</a:t>
            </a:r>
            <a:endParaRPr lang="ru-RU" sz="1600" b="1" dirty="0"/>
          </a:p>
        </p:txBody>
      </p:sp>
      <p:pic>
        <p:nvPicPr>
          <p:cNvPr id="23554" name="Picture 2" descr="D:\Городской парк\medium-200825.jpg"/>
          <p:cNvPicPr>
            <a:picLocks noChangeAspect="1" noChangeArrowheads="1"/>
          </p:cNvPicPr>
          <p:nvPr/>
        </p:nvPicPr>
        <p:blipFill>
          <a:blip r:embed="rId3" cstate="screen"/>
          <a:srcRect l="-136"/>
          <a:stretch>
            <a:fillRect/>
          </a:stretch>
        </p:blipFill>
        <p:spPr bwMode="auto">
          <a:xfrm>
            <a:off x="4067944" y="1340768"/>
            <a:ext cx="4824536" cy="3888432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</p:pic>
      <p:pic>
        <p:nvPicPr>
          <p:cNvPr id="23555" name="Picture 3" descr="D:\Городской парк\medium-20082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3789040"/>
            <a:ext cx="3600909" cy="2664296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899592" y="6488668"/>
            <a:ext cx="2495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Главный вход в парк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076056" y="5517232"/>
            <a:ext cx="2559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Главная  аллея парка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39472" cy="122413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Дубрава</a:t>
            </a:r>
            <a:endParaRPr lang="ru-RU" b="1" dirty="0"/>
          </a:p>
        </p:txBody>
      </p:sp>
      <p:pic>
        <p:nvPicPr>
          <p:cNvPr id="3" name="Рисунок 2" descr="http://www.fototerra.ru/image.html?id=200822&amp;size=medium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700808"/>
            <a:ext cx="5040560" cy="3816424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67544" y="5805264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Трава на газонах такая ровная, как будто её прогладили утюгом. 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508104" y="1700808"/>
            <a:ext cx="345638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Площадь дубравы-4га</a:t>
            </a:r>
          </a:p>
          <a:p>
            <a:r>
              <a:rPr lang="ru-RU" sz="2400" dirty="0" smtClean="0"/>
              <a:t>Возраст дубов-200лет</a:t>
            </a:r>
          </a:p>
          <a:p>
            <a:r>
              <a:rPr lang="ru-RU" sz="2400" dirty="0" smtClean="0"/>
              <a:t>Высота -25 м.</a:t>
            </a:r>
          </a:p>
          <a:p>
            <a:r>
              <a:rPr lang="ru-RU" sz="2400" dirty="0" smtClean="0"/>
              <a:t>Толщина ствола- 1 м</a:t>
            </a:r>
          </a:p>
          <a:p>
            <a:r>
              <a:rPr lang="ru-RU" sz="2400" dirty="0" smtClean="0"/>
              <a:t>Количество дубов-515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4">
      <a:dk1>
        <a:sysClr val="windowText" lastClr="000000"/>
      </a:dk1>
      <a:lt1>
        <a:sysClr val="window" lastClr="FFFFFF"/>
      </a:lt1>
      <a:dk2>
        <a:srgbClr val="04617B"/>
      </a:dk2>
      <a:lt2>
        <a:srgbClr val="F2F2F2"/>
      </a:lt2>
      <a:accent1>
        <a:srgbClr val="0F6FC6"/>
      </a:accent1>
      <a:accent2>
        <a:srgbClr val="6ADAFA"/>
      </a:accent2>
      <a:accent3>
        <a:srgbClr val="0BD0D9"/>
      </a:accent3>
      <a:accent4>
        <a:srgbClr val="20C8F7"/>
      </a:accent4>
      <a:accent5>
        <a:srgbClr val="92D050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597</TotalTime>
  <Words>402</Words>
  <Application>Microsoft Office PowerPoint</Application>
  <PresentationFormat>Экран (4:3)</PresentationFormat>
  <Paragraphs>71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Тайны Городского парка</vt:lpstr>
      <vt:lpstr>Парк- это маленькая сказка</vt:lpstr>
      <vt:lpstr>Слайд 3</vt:lpstr>
      <vt:lpstr>Цель: 1.Выяснить какова история создания парка;  2.Почему Городской парк получил статус  «Памятник природы» </vt:lpstr>
      <vt:lpstr>История основания парка</vt:lpstr>
      <vt:lpstr>Парк на старых фотографиях</vt:lpstr>
      <vt:lpstr>Открытие парка</vt:lpstr>
      <vt:lpstr>Парк сегодня</vt:lpstr>
      <vt:lpstr>Дубрава</vt:lpstr>
      <vt:lpstr>Дубрава</vt:lpstr>
      <vt:lpstr>Под сенью дуба векового…</vt:lpstr>
      <vt:lpstr>Под сенью дуба векового…</vt:lpstr>
      <vt:lpstr>Видовой состав растений дубравы</vt:lpstr>
      <vt:lpstr>Каскад старинных прудов</vt:lpstr>
      <vt:lpstr>Обитатели Городского парка</vt:lpstr>
      <vt:lpstr>   Обитатели Городского парка</vt:lpstr>
      <vt:lpstr>Выводы:</vt:lpstr>
      <vt:lpstr>Слайд 18</vt:lpstr>
      <vt:lpstr>Спасибо  за внимание!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67</cp:revision>
  <dcterms:created xsi:type="dcterms:W3CDTF">2016-11-24T11:26:38Z</dcterms:created>
  <dcterms:modified xsi:type="dcterms:W3CDTF">2016-12-03T20:41:36Z</dcterms:modified>
</cp:coreProperties>
</file>