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2" r:id="rId2"/>
    <p:sldId id="264" r:id="rId3"/>
    <p:sldId id="257" r:id="rId4"/>
    <p:sldId id="274" r:id="rId5"/>
    <p:sldId id="259" r:id="rId6"/>
    <p:sldId id="265" r:id="rId7"/>
    <p:sldId id="260" r:id="rId8"/>
    <p:sldId id="261" r:id="rId9"/>
    <p:sldId id="263" r:id="rId10"/>
    <p:sldId id="267" r:id="rId11"/>
    <p:sldId id="277" r:id="rId12"/>
    <p:sldId id="272" r:id="rId13"/>
    <p:sldId id="269" r:id="rId14"/>
    <p:sldId id="270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E8D823-4278-4CAD-9C97-F4DEAAC4D5F6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6A870-7979-496C-AF06-1F06A43D910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195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6A870-7979-496C-AF06-1F06A43D910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720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Мөхәммәтгариф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6A870-7979-496C-AF06-1F06A43D910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070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t-RU" dirty="0" smtClean="0"/>
              <a:t>Тукай китаплары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6A870-7979-496C-AF06-1F06A43D910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627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Тукай</a:t>
            </a:r>
            <a:r>
              <a:rPr lang="ru-RU" baseline="0" dirty="0" smtClean="0"/>
              <a:t> </a:t>
            </a:r>
            <a:r>
              <a:rPr lang="tt-RU" baseline="0" dirty="0" smtClean="0"/>
              <a:t>әсәрләрен беләсезме?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6A870-7979-496C-AF06-1F06A43D910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583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6A870-7979-496C-AF06-1F06A43D910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484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6A870-7979-496C-AF06-1F06A43D910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245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t-RU" dirty="0" smtClean="0"/>
              <a:t>Укучылар</a:t>
            </a:r>
            <a:r>
              <a:rPr lang="tt-RU" baseline="0" dirty="0" smtClean="0"/>
              <a:t> иҗаты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6A870-7979-496C-AF06-1F06A43D910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071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 класс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6A870-7979-496C-AF06-1F06A43D910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02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6A870-7979-496C-AF06-1F06A43D910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44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0E47-35B0-44FA-90DA-BE1E5394FFDC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6AC171-0338-48F2-A46B-245101EBEE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0E47-35B0-44FA-90DA-BE1E5394FFDC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C171-0338-48F2-A46B-245101EBEE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0E47-35B0-44FA-90DA-BE1E5394FFDC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C171-0338-48F2-A46B-245101EBEE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0E47-35B0-44FA-90DA-BE1E5394FFDC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6AC171-0338-48F2-A46B-245101EBEE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0E47-35B0-44FA-90DA-BE1E5394FFDC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C171-0338-48F2-A46B-245101EBEE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0E47-35B0-44FA-90DA-BE1E5394FFDC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C171-0338-48F2-A46B-245101EBEE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0E47-35B0-44FA-90DA-BE1E5394FFDC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06AC171-0338-48F2-A46B-245101EBEE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0E47-35B0-44FA-90DA-BE1E5394FFDC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C171-0338-48F2-A46B-245101EBEE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0E47-35B0-44FA-90DA-BE1E5394FFDC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C171-0338-48F2-A46B-245101EBEE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0E47-35B0-44FA-90DA-BE1E5394FFDC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C171-0338-48F2-A46B-245101EBEE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B0E47-35B0-44FA-90DA-BE1E5394FFDC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C171-0338-48F2-A46B-245101EBEE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AB0E47-35B0-44FA-90DA-BE1E5394FFDC}" type="datetimeFigureOut">
              <a:rPr lang="ru-RU" smtClean="0"/>
              <a:pPr/>
              <a:t>03.12.2016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06AC171-0338-48F2-A46B-245101EBEE9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8;&#1091;&#1082;&#1072;&#1081;\&#1240;&#1083;&#1083;&#1199;&#1082;&#1080;%20&#1058;&#1091;&#1082;&#1072;&#1081;%20Aydar-Timerbaev-koeIlnazar--Elluki-Gabdulla-Tukay-suzlere(mp3-blog.info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hyperlink" Target="http://i035.radikal.ru/1103/ed/5770cef94866.jpg" TargetMode="External"/><Relationship Id="rId7" Type="http://schemas.openxmlformats.org/officeDocument/2006/relationships/hyperlink" Target="http://www.umnitsa.ru/files/images/golden_autumn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hyperlink" Target="http://bms.24open.ru/images/45945045d8d78a909ac6cd036f7b8dee" TargetMode="External"/><Relationship Id="rId10" Type="http://schemas.openxmlformats.org/officeDocument/2006/relationships/image" Target="../media/image25.jpeg"/><Relationship Id="rId4" Type="http://schemas.openxmlformats.org/officeDocument/2006/relationships/image" Target="../media/image22.jpeg"/><Relationship Id="rId9" Type="http://schemas.openxmlformats.org/officeDocument/2006/relationships/hyperlink" Target="http://alp.org.ua/wp-content/uploads/2011/03/b_cousy-house-in-snowy-moun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8;&#1091;&#1082;&#1072;&#1081;\Ilnur-Nizami-&#1058;&#1091;&#1075;&#1072;&#1085;%20&#1090;&#1077;&#1083;%20&#1084;&#1080;&#1085;&#1091;&#1089;&#1086;&#1074;&#1082;&#1072;Tugan-tel-Tatar-halyk-k1257e---Gabdulla-Tukay-shigyre(mp3-blog.info).mp3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58;&#1091;&#1082;&#1072;&#1081;\&#1057;&#1091;%20&#1072;&#1085;&#1072;&#1089;&#1099;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857364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latin typeface="Cambria" pitchFamily="18" charset="0"/>
            </a:endParaRPr>
          </a:p>
          <a:p>
            <a:pPr algn="ctr"/>
            <a:r>
              <a:rPr lang="ru-RU" sz="3600" b="1" dirty="0" err="1" smtClean="0">
                <a:latin typeface="Cambria" pitchFamily="18" charset="0"/>
              </a:rPr>
              <a:t>Габдулла</a:t>
            </a:r>
            <a:r>
              <a:rPr lang="ru-RU" sz="3600" b="1" dirty="0" smtClean="0">
                <a:latin typeface="Cambria" pitchFamily="18" charset="0"/>
              </a:rPr>
              <a:t> Тукай </a:t>
            </a:r>
            <a:r>
              <a:rPr lang="tt-RU" sz="3600" b="1" dirty="0" smtClean="0">
                <a:latin typeface="Cambria" pitchFamily="18" charset="0"/>
              </a:rPr>
              <a:t>әсәрләрен</a:t>
            </a:r>
          </a:p>
          <a:p>
            <a:pPr algn="ctr"/>
            <a:r>
              <a:rPr lang="tt-RU" sz="3600" b="1" baseline="0" dirty="0" smtClean="0">
                <a:latin typeface="Cambria" pitchFamily="18" charset="0"/>
              </a:rPr>
              <a:t> беләсезме?</a:t>
            </a:r>
            <a:endParaRPr lang="ru-RU" sz="3600" b="1" dirty="0">
              <a:latin typeface="Cambria" pitchFamily="18" charset="0"/>
            </a:endParaRPr>
          </a:p>
        </p:txBody>
      </p:sp>
      <p:pic>
        <p:nvPicPr>
          <p:cNvPr id="3" name="Әллүки Тукай Aydar-Timerbaev-koeIlnazar--Elluki-Gabdulla-Tukay-suzlere(mp3-blog.inf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40352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82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Картинка 4 из 28304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214422"/>
            <a:ext cx="3960811" cy="2538413"/>
          </a:xfrm>
          <a:prstGeom prst="rect">
            <a:avLst/>
          </a:prstGeom>
          <a:noFill/>
        </p:spPr>
      </p:pic>
      <p:pic>
        <p:nvPicPr>
          <p:cNvPr id="3" name="Picture 11" descr="Картинка 13 из 24939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214422"/>
            <a:ext cx="4032250" cy="2517777"/>
          </a:xfrm>
          <a:prstGeom prst="rect">
            <a:avLst/>
          </a:prstGeom>
          <a:noFill/>
        </p:spPr>
      </p:pic>
      <p:pic>
        <p:nvPicPr>
          <p:cNvPr id="4" name="Picture 13" descr="Картинка 20 из 224398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3929066"/>
            <a:ext cx="3960812" cy="2638425"/>
          </a:xfrm>
          <a:prstGeom prst="rect">
            <a:avLst/>
          </a:prstGeom>
          <a:noFill/>
        </p:spPr>
      </p:pic>
      <p:pic>
        <p:nvPicPr>
          <p:cNvPr id="5" name="Picture 15" descr="Картинка 24 из 319975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4876" y="3857628"/>
            <a:ext cx="4176713" cy="271147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86050" y="357166"/>
            <a:ext cx="4714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600" b="1" dirty="0" smtClean="0"/>
              <a:t>Табышмаклар</a:t>
            </a:r>
            <a:endParaRPr lang="ru-RU" sz="36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84296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                                     </a:t>
            </a:r>
            <a:r>
              <a:rPr lang="ru-RU" sz="2800" b="1" dirty="0" err="1" smtClean="0"/>
              <a:t>Туган</a:t>
            </a:r>
            <a:r>
              <a:rPr lang="ru-RU" sz="2800" b="1" dirty="0" smtClean="0"/>
              <a:t> тел</a:t>
            </a:r>
          </a:p>
          <a:p>
            <a:r>
              <a:rPr lang="ru-RU" sz="2800" dirty="0" smtClean="0"/>
              <a:t>И </a:t>
            </a:r>
            <a:r>
              <a:rPr lang="ru-RU" sz="2800" dirty="0" err="1" smtClean="0"/>
              <a:t>туган</a:t>
            </a:r>
            <a:r>
              <a:rPr lang="ru-RU" sz="2800" dirty="0" smtClean="0"/>
              <a:t> тел, и </a:t>
            </a:r>
            <a:r>
              <a:rPr lang="ru-RU" sz="2800" dirty="0" err="1" smtClean="0"/>
              <a:t>матур</a:t>
            </a:r>
            <a:r>
              <a:rPr lang="ru-RU" sz="2800" dirty="0" smtClean="0"/>
              <a:t> тел, </a:t>
            </a:r>
            <a:r>
              <a:rPr lang="ru-RU" sz="2800" dirty="0" err="1" smtClean="0"/>
              <a:t>әткәм-әнкәмнең </a:t>
            </a:r>
            <a:r>
              <a:rPr lang="ru-RU" sz="2800" dirty="0" smtClean="0"/>
              <a:t>теле! </a:t>
            </a:r>
            <a:br>
              <a:rPr lang="ru-RU" sz="2800" dirty="0" smtClean="0"/>
            </a:br>
            <a:r>
              <a:rPr lang="ru-RU" sz="2800" dirty="0" err="1" smtClean="0"/>
              <a:t>Дөньяда күп нәрсә белдем</a:t>
            </a:r>
            <a:r>
              <a:rPr lang="ru-RU" sz="2800" dirty="0" smtClean="0"/>
              <a:t> </a:t>
            </a:r>
            <a:r>
              <a:rPr lang="ru-RU" sz="2800" dirty="0" err="1" smtClean="0"/>
              <a:t>син</a:t>
            </a:r>
            <a:r>
              <a:rPr lang="ru-RU" sz="2800" dirty="0" smtClean="0"/>
              <a:t> </a:t>
            </a:r>
            <a:r>
              <a:rPr lang="ru-RU" sz="2800" dirty="0" err="1" smtClean="0"/>
              <a:t>туган</a:t>
            </a:r>
            <a:r>
              <a:rPr lang="ru-RU" sz="2800" dirty="0" smtClean="0"/>
              <a:t> тел </a:t>
            </a:r>
            <a:r>
              <a:rPr lang="ru-RU" sz="2800" dirty="0" err="1" smtClean="0"/>
              <a:t>аркылы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  <a:p>
            <a:r>
              <a:rPr lang="ru-RU" sz="2800" dirty="0" err="1" smtClean="0"/>
              <a:t>Иң элек</a:t>
            </a:r>
            <a:r>
              <a:rPr lang="ru-RU" sz="2800" dirty="0" smtClean="0"/>
              <a:t> </a:t>
            </a:r>
            <a:r>
              <a:rPr lang="ru-RU" sz="2800" dirty="0" err="1" smtClean="0"/>
              <a:t>бу</a:t>
            </a:r>
            <a:r>
              <a:rPr lang="ru-RU" sz="2800" dirty="0" smtClean="0"/>
              <a:t> тел </a:t>
            </a:r>
            <a:r>
              <a:rPr lang="ru-RU" sz="2800" dirty="0" err="1" smtClean="0"/>
              <a:t>белән әнкәм бишектә көйләгән</a:t>
            </a:r>
            <a:r>
              <a:rPr lang="ru-RU" sz="2800" dirty="0" smtClean="0"/>
              <a:t>, </a:t>
            </a:r>
            <a:br>
              <a:rPr lang="ru-RU" sz="2800" dirty="0" smtClean="0"/>
            </a:br>
            <a:r>
              <a:rPr lang="ru-RU" sz="2800" dirty="0" err="1" smtClean="0"/>
              <a:t>Аннары</a:t>
            </a:r>
            <a:r>
              <a:rPr lang="ru-RU" sz="2800" dirty="0" smtClean="0"/>
              <a:t> </a:t>
            </a:r>
            <a:r>
              <a:rPr lang="ru-RU" sz="2800" dirty="0" err="1" smtClean="0"/>
              <a:t>төннәр </a:t>
            </a:r>
            <a:r>
              <a:rPr lang="ru-RU" sz="2800" dirty="0" smtClean="0"/>
              <a:t>буе </a:t>
            </a:r>
            <a:r>
              <a:rPr lang="ru-RU" sz="2800" dirty="0" err="1" smtClean="0"/>
              <a:t>әбкәм хикәят сөйләгән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  <a:p>
            <a:r>
              <a:rPr lang="ru-RU" sz="2800" dirty="0" smtClean="0"/>
              <a:t>И </a:t>
            </a:r>
            <a:r>
              <a:rPr lang="ru-RU" sz="2800" dirty="0" err="1" smtClean="0"/>
              <a:t>туган</a:t>
            </a:r>
            <a:r>
              <a:rPr lang="ru-RU" sz="2800" dirty="0" smtClean="0"/>
              <a:t> тел! </a:t>
            </a:r>
            <a:r>
              <a:rPr lang="ru-RU" sz="2800" dirty="0" err="1" smtClean="0"/>
              <a:t>Һәрвакытта ярдәмең белән синең, </a:t>
            </a:r>
            <a:br>
              <a:rPr lang="ru-RU" sz="2800" dirty="0" err="1" smtClean="0"/>
            </a:br>
            <a:r>
              <a:rPr lang="ru-RU" sz="2800" dirty="0" err="1" smtClean="0"/>
              <a:t>Кечкенәдән аңлашылган шатлыгым</a:t>
            </a:r>
            <a:r>
              <a:rPr lang="ru-RU" sz="2800" dirty="0" smtClean="0"/>
              <a:t>, </a:t>
            </a:r>
            <a:r>
              <a:rPr lang="ru-RU" sz="2800" dirty="0" err="1" smtClean="0"/>
              <a:t>кайгым</a:t>
            </a:r>
            <a:r>
              <a:rPr lang="ru-RU" sz="2800" dirty="0" smtClean="0"/>
              <a:t> минем.</a:t>
            </a:r>
          </a:p>
          <a:p>
            <a:endParaRPr lang="ru-RU" sz="2800" dirty="0" smtClean="0"/>
          </a:p>
          <a:p>
            <a:r>
              <a:rPr lang="ru-RU" sz="2800" dirty="0" smtClean="0"/>
              <a:t>И </a:t>
            </a:r>
            <a:r>
              <a:rPr lang="ru-RU" sz="2800" dirty="0" err="1" smtClean="0"/>
              <a:t>туган</a:t>
            </a:r>
            <a:r>
              <a:rPr lang="ru-RU" sz="2800" dirty="0" smtClean="0"/>
              <a:t> тел! </a:t>
            </a:r>
            <a:r>
              <a:rPr lang="ru-RU" sz="2800" dirty="0" err="1" smtClean="0"/>
              <a:t>Синдә булган</a:t>
            </a:r>
            <a:r>
              <a:rPr lang="ru-RU" sz="2800" dirty="0" smtClean="0"/>
              <a:t> </a:t>
            </a:r>
            <a:r>
              <a:rPr lang="ru-RU" sz="2800" dirty="0" err="1" smtClean="0"/>
              <a:t>иң элек</a:t>
            </a:r>
            <a:r>
              <a:rPr lang="ru-RU" sz="2800" dirty="0" smtClean="0"/>
              <a:t> </a:t>
            </a:r>
            <a:r>
              <a:rPr lang="ru-RU" sz="2800" dirty="0" err="1" smtClean="0"/>
              <a:t>кыйлган</a:t>
            </a:r>
            <a:r>
              <a:rPr lang="ru-RU" sz="2800" dirty="0" smtClean="0"/>
              <a:t> догам:</a:t>
            </a:r>
            <a:br>
              <a:rPr lang="ru-RU" sz="2800" dirty="0" smtClean="0"/>
            </a:br>
            <a:r>
              <a:rPr lang="ru-RU" sz="2800" dirty="0" err="1" smtClean="0"/>
              <a:t>Ярлыкагыл</a:t>
            </a:r>
            <a:r>
              <a:rPr lang="ru-RU" sz="2800" dirty="0" smtClean="0"/>
              <a:t>, </a:t>
            </a:r>
            <a:r>
              <a:rPr lang="ru-RU" sz="2800" dirty="0" err="1" smtClean="0"/>
              <a:t>дип</a:t>
            </a:r>
            <a:r>
              <a:rPr lang="ru-RU" sz="2800" dirty="0" smtClean="0"/>
              <a:t>, </a:t>
            </a:r>
            <a:r>
              <a:rPr lang="ru-RU" sz="2800" dirty="0" err="1" smtClean="0"/>
              <a:t>үзем һәм әткәм-әнкәмне, </a:t>
            </a:r>
            <a:r>
              <a:rPr lang="ru-RU" sz="2800" dirty="0" smtClean="0"/>
              <a:t>ходам!</a:t>
            </a:r>
            <a:endParaRPr lang="ru-RU" sz="2800" dirty="0"/>
          </a:p>
        </p:txBody>
      </p:sp>
      <p:pic>
        <p:nvPicPr>
          <p:cNvPr id="3" name="Ilnur-Nizami-Туган тел минусовкаTugan-tel-Tatar-halyk-k1257e---Gabdulla-Tukay-shigyre(mp3-blog.inf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500958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18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F:\фото\DSC067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071942"/>
            <a:ext cx="2000264" cy="2357454"/>
          </a:xfrm>
          <a:prstGeom prst="rect">
            <a:avLst/>
          </a:prstGeom>
          <a:noFill/>
        </p:spPr>
      </p:pic>
      <p:pic>
        <p:nvPicPr>
          <p:cNvPr id="4102" name="Picture 6" descr="F:\фото\DSC067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357298"/>
            <a:ext cx="2500330" cy="2786082"/>
          </a:xfrm>
          <a:prstGeom prst="rect">
            <a:avLst/>
          </a:prstGeom>
          <a:noFill/>
        </p:spPr>
      </p:pic>
      <p:pic>
        <p:nvPicPr>
          <p:cNvPr id="4103" name="Picture 7" descr="F:\фото\DSC067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571472" y="4071942"/>
            <a:ext cx="2000264" cy="2357454"/>
          </a:xfrm>
          <a:prstGeom prst="rect">
            <a:avLst/>
          </a:prstGeom>
          <a:noFill/>
        </p:spPr>
      </p:pic>
      <p:pic>
        <p:nvPicPr>
          <p:cNvPr id="4104" name="Picture 8" descr="F:\фото\DSC0672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4143380"/>
            <a:ext cx="1928826" cy="2286016"/>
          </a:xfrm>
          <a:prstGeom prst="rect">
            <a:avLst/>
          </a:prstGeom>
          <a:noFill/>
        </p:spPr>
      </p:pic>
      <p:pic>
        <p:nvPicPr>
          <p:cNvPr id="4105" name="Picture 9" descr="F:\фото\DSC0671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1357298"/>
            <a:ext cx="2493966" cy="2786082"/>
          </a:xfrm>
          <a:prstGeom prst="rect">
            <a:avLst/>
          </a:prstGeom>
          <a:noFill/>
        </p:spPr>
      </p:pic>
      <p:pic>
        <p:nvPicPr>
          <p:cNvPr id="4107" name="Picture 11" descr="F:\фото\DSC0671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0800000">
            <a:off x="2571736" y="4143380"/>
            <a:ext cx="2071702" cy="2286016"/>
          </a:xfrm>
          <a:prstGeom prst="rect">
            <a:avLst/>
          </a:prstGeom>
          <a:noFill/>
        </p:spPr>
      </p:pic>
      <p:pic>
        <p:nvPicPr>
          <p:cNvPr id="4108" name="Picture 12" descr="F:\фото\DSC0671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00364" y="1357298"/>
            <a:ext cx="3000396" cy="27860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78579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1 класс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tt-RU" sz="2400" b="1" dirty="0" smtClean="0">
              <a:solidFill>
                <a:srgbClr val="0070C0"/>
              </a:solidFill>
            </a:endParaRPr>
          </a:p>
          <a:p>
            <a:pPr algn="ctr"/>
            <a:r>
              <a:rPr lang="tt-RU" sz="2800" b="1" dirty="0" smtClean="0">
                <a:solidFill>
                  <a:srgbClr val="0070C0"/>
                </a:solidFill>
              </a:rPr>
              <a:t>Укучылар иҗаты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3 класс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:\фото\DSC067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4643438" cy="5643578"/>
          </a:xfrm>
          <a:prstGeom prst="rect">
            <a:avLst/>
          </a:prstGeom>
          <a:noFill/>
        </p:spPr>
      </p:pic>
      <p:pic>
        <p:nvPicPr>
          <p:cNvPr id="1026" name="Picture 2" descr="F:\фото\DSC067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214422"/>
            <a:ext cx="4572000" cy="564357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57166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4 класс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7-tub-ru.yandex.net/i?id=98904083-40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328614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4203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785794"/>
            <a:ext cx="464347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sz="4400" b="1" i="1" dirty="0" smtClean="0">
                <a:solidFill>
                  <a:srgbClr val="FF000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Габдулла Тукай –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sz="3600" b="1" i="1" dirty="0" smtClean="0">
                <a:solidFill>
                  <a:srgbClr val="00206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татар  шигъриятенең илебез-җиребез  күгенә  бер калыккан  һәм һичкайчан  батмас кояшы ул.” </a:t>
            </a:r>
            <a:endParaRPr lang="ru-RU" sz="3600" i="1" dirty="0" smtClean="0">
              <a:solidFill>
                <a:srgbClr val="00206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3600" b="1" i="1" dirty="0" smtClean="0">
                <a:solidFill>
                  <a:srgbClr val="002060"/>
                </a:solidFill>
                <a:latin typeface="Monotype Corsiva" pitchFamily="66" charset="0"/>
                <a:ea typeface="Arial Unicode MS" pitchFamily="34" charset="-128"/>
                <a:cs typeface="Arial Unicode MS" pitchFamily="34" charset="-128"/>
              </a:rPr>
              <a:t>               Мостай Кәрим. </a:t>
            </a:r>
            <a:endParaRPr lang="ru-RU" sz="3600" i="1" dirty="0" smtClean="0">
              <a:solidFill>
                <a:srgbClr val="002060"/>
              </a:solidFill>
              <a:latin typeface="Monotype Corsiva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8857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3" name="Су анасы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14810" y="642918"/>
            <a:ext cx="47149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err="1" smtClean="0">
                <a:solidFill>
                  <a:srgbClr val="FF0000"/>
                </a:solidFill>
                <a:latin typeface="Monotype Corsiva" pitchFamily="66" charset="0"/>
              </a:rPr>
              <a:t>Габдулла</a:t>
            </a: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 Тукай-</a:t>
            </a:r>
          </a:p>
          <a:p>
            <a:pPr lvl="0"/>
            <a:r>
              <a:rPr lang="ru-RU" dirty="0" smtClean="0">
                <a:solidFill>
                  <a:srgbClr val="660066"/>
                </a:solidFill>
                <a:latin typeface="Book Antiqua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2714620"/>
            <a:ext cx="41434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dirty="0" smtClean="0">
                <a:solidFill>
                  <a:srgbClr val="002060"/>
                </a:solidFill>
                <a:latin typeface="Calibri" pitchFamily="34" charset="0"/>
              </a:rPr>
              <a:t>Арча ягының Кушлавыч авылында</a:t>
            </a:r>
            <a:endParaRPr lang="ru-RU" sz="32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3929066"/>
            <a:ext cx="43577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dirty="0" smtClean="0">
                <a:solidFill>
                  <a:srgbClr val="002060"/>
                </a:solidFill>
                <a:latin typeface="Calibri" pitchFamily="34" charset="0"/>
              </a:rPr>
              <a:t>1886 елның 26 нчы апрелендә туган. </a:t>
            </a:r>
            <a:endParaRPr lang="ru-RU" sz="32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6" name="Рисунок 5" descr="http://im7-tub-ru.yandex.net/i?id=98904083-40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350046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286248" y="1500173"/>
            <a:ext cx="37862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Татар </a:t>
            </a:r>
            <a:r>
              <a:rPr lang="ru-RU" sz="3200" b="1" dirty="0" err="1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халкыны</a:t>
            </a:r>
            <a:r>
              <a:rPr lang="tt-RU" sz="3200" b="1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ң</a:t>
            </a:r>
          </a:p>
          <a:p>
            <a:pPr lvl="0"/>
            <a:r>
              <a:rPr lang="tt-RU" sz="3200" b="1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 бөек  шагыйре.</a:t>
            </a:r>
            <a:endParaRPr lang="ru-RU" sz="32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05981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 - копия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85794"/>
            <a:ext cx="2643206" cy="3357586"/>
          </a:xfrm>
          <a:prstGeom prst="rect">
            <a:avLst/>
          </a:prstGeom>
          <a:noFill/>
        </p:spPr>
      </p:pic>
      <p:pic>
        <p:nvPicPr>
          <p:cNvPr id="1027" name="Picture 3" descr="C:\Users\User\Pictures\Рисунок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928670"/>
            <a:ext cx="2571768" cy="3286148"/>
          </a:xfrm>
          <a:prstGeom prst="rect">
            <a:avLst/>
          </a:prstGeom>
          <a:noFill/>
        </p:spPr>
      </p:pic>
      <p:pic>
        <p:nvPicPr>
          <p:cNvPr id="1028" name="Picture 4" descr="C:\Users\User\Pictures\Рисунок1 - коп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2214554"/>
            <a:ext cx="3286148" cy="307183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7" y="4357694"/>
            <a:ext cx="2435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2400" b="1" dirty="0" smtClean="0">
                <a:solidFill>
                  <a:srgbClr val="002060"/>
                </a:solidFill>
              </a:rPr>
              <a:t>Әтисе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lvl="0"/>
            <a:r>
              <a:rPr lang="ru-RU" sz="2400" b="1" dirty="0" err="1" smtClean="0">
                <a:solidFill>
                  <a:srgbClr val="002060"/>
                </a:solidFill>
              </a:rPr>
              <a:t>Мөхәммәтгариф</a:t>
            </a:r>
            <a:r>
              <a:rPr lang="ru-RU" sz="2400" b="1" dirty="0" smtClean="0">
                <a:solidFill>
                  <a:prstClr val="black"/>
                </a:solidFill>
              </a:rPr>
              <a:t> 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4357695"/>
            <a:ext cx="2286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400" b="1" dirty="0" smtClean="0">
                <a:solidFill>
                  <a:srgbClr val="002060"/>
                </a:solidFill>
              </a:rPr>
              <a:t>Әнисе</a:t>
            </a:r>
          </a:p>
          <a:p>
            <a:r>
              <a:rPr lang="tt-RU" sz="2400" b="1" dirty="0" smtClean="0">
                <a:solidFill>
                  <a:srgbClr val="002060"/>
                </a:solidFill>
              </a:rPr>
              <a:t>Мәмдүдә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1304400908_rrrr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500"/>
            <a:ext cx="821537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издан тук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071546"/>
            <a:ext cx="4168776" cy="5214974"/>
          </a:xfrm>
          <a:prstGeom prst="rect">
            <a:avLst/>
          </a:prstGeom>
          <a:noFill/>
        </p:spPr>
      </p:pic>
      <p:pic>
        <p:nvPicPr>
          <p:cNvPr id="3" name="Picture 5" descr="издан тукая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28596" y="1071546"/>
            <a:ext cx="4000528" cy="5214974"/>
          </a:xfrm>
          <a:prstGeom prst="rect">
            <a:avLst/>
          </a:prstGeom>
          <a:noFill/>
          <a:ln/>
        </p:spPr>
      </p:pic>
      <p:sp>
        <p:nvSpPr>
          <p:cNvPr id="4" name="Прямоугольник 3"/>
          <p:cNvSpPr/>
          <p:nvPr/>
        </p:nvSpPr>
        <p:spPr>
          <a:xfrm>
            <a:off x="3645624" y="285728"/>
            <a:ext cx="27823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2800" b="1" dirty="0" smtClean="0">
                <a:solidFill>
                  <a:srgbClr val="002060"/>
                </a:solidFill>
              </a:rPr>
              <a:t>Тукай китаплары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kazan-day.ru/www/news/2013/10/315460.2981654_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428736"/>
            <a:ext cx="3714776" cy="4214842"/>
          </a:xfrm>
          <a:prstGeom prst="rect">
            <a:avLst/>
          </a:prstGeom>
          <a:noFill/>
        </p:spPr>
      </p:pic>
      <p:pic>
        <p:nvPicPr>
          <p:cNvPr id="3" name="Picture 2" descr="Су анас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428736"/>
            <a:ext cx="3929090" cy="42148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7" y="5774810"/>
            <a:ext cx="23623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3200" dirty="0" smtClean="0">
                <a:solidFill>
                  <a:prstClr val="black"/>
                </a:solidFill>
              </a:rPr>
              <a:t>Шүрәле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5857892"/>
            <a:ext cx="1928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dirty="0" smtClean="0"/>
              <a:t>Су анасы 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571480"/>
            <a:ext cx="6215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Тукай </a:t>
            </a:r>
            <a:r>
              <a:rPr lang="tt-RU" sz="2400" b="1" dirty="0" smtClean="0">
                <a:solidFill>
                  <a:srgbClr val="002060"/>
                </a:solidFill>
                <a:latin typeface="Arial Black" pitchFamily="34" charset="0"/>
              </a:rPr>
              <a:t>ә</a:t>
            </a:r>
            <a:r>
              <a:rPr lang="tt-RU" sz="2400" dirty="0" smtClean="0">
                <a:solidFill>
                  <a:srgbClr val="002060"/>
                </a:solidFill>
                <a:latin typeface="Arial Black" pitchFamily="34" charset="0"/>
              </a:rPr>
              <a:t>с</a:t>
            </a:r>
            <a:r>
              <a:rPr lang="tt-RU" sz="2400" b="1" dirty="0" smtClean="0">
                <a:solidFill>
                  <a:srgbClr val="002060"/>
                </a:solidFill>
                <a:latin typeface="Arial Black" pitchFamily="34" charset="0"/>
              </a:rPr>
              <a:t>ә</a:t>
            </a:r>
            <a:r>
              <a:rPr lang="tt-RU" sz="2400" dirty="0" smtClean="0">
                <a:solidFill>
                  <a:srgbClr val="002060"/>
                </a:solidFill>
                <a:latin typeface="Arial Black" pitchFamily="34" charset="0"/>
              </a:rPr>
              <a:t>рл</a:t>
            </a:r>
            <a:r>
              <a:rPr lang="tt-RU" sz="2400" b="1" dirty="0" smtClean="0">
                <a:solidFill>
                  <a:srgbClr val="002060"/>
                </a:solidFill>
                <a:latin typeface="Arial Black" pitchFamily="34" charset="0"/>
              </a:rPr>
              <a:t>ә</a:t>
            </a:r>
            <a:r>
              <a:rPr lang="tt-RU" sz="2400" dirty="0" smtClean="0">
                <a:solidFill>
                  <a:srgbClr val="002060"/>
                </a:solidFill>
                <a:latin typeface="Arial Black" pitchFamily="34" charset="0"/>
              </a:rPr>
              <a:t>рен бел</a:t>
            </a:r>
            <a:r>
              <a:rPr lang="tt-RU" sz="2400" b="1" dirty="0" smtClean="0">
                <a:solidFill>
                  <a:srgbClr val="002060"/>
                </a:solidFill>
                <a:latin typeface="Arial Black" pitchFamily="34" charset="0"/>
              </a:rPr>
              <a:t>ә</a:t>
            </a:r>
            <a:r>
              <a:rPr lang="tt-RU" sz="2400" dirty="0" smtClean="0">
                <a:solidFill>
                  <a:srgbClr val="002060"/>
                </a:solidFill>
                <a:latin typeface="Arial Black" pitchFamily="34" charset="0"/>
              </a:rPr>
              <a:t>сезме?</a:t>
            </a:r>
            <a:endParaRPr lang="ru-RU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gnti.ru/imgdump/4522-gnti-3WTQmiJ2G5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28604"/>
            <a:ext cx="3214710" cy="2357454"/>
          </a:xfrm>
          <a:prstGeom prst="rect">
            <a:avLst/>
          </a:prstGeom>
          <a:noFill/>
        </p:spPr>
      </p:pic>
      <p:pic>
        <p:nvPicPr>
          <p:cNvPr id="4" name="Picture 2" descr="workdonehaveyourfu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500042"/>
            <a:ext cx="3500462" cy="2286016"/>
          </a:xfrm>
          <a:prstGeom prst="rect">
            <a:avLst/>
          </a:prstGeom>
          <a:noFill/>
        </p:spPr>
      </p:pic>
      <p:pic>
        <p:nvPicPr>
          <p:cNvPr id="5" name="Picture 8" descr="Gali and the Goa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643314"/>
            <a:ext cx="3571900" cy="2143140"/>
          </a:xfrm>
          <a:prstGeom prst="rect">
            <a:avLst/>
          </a:prstGeom>
          <a:noFill/>
        </p:spPr>
      </p:pic>
      <p:pic>
        <p:nvPicPr>
          <p:cNvPr id="6" name="Picture 4" descr="The Moon and the Su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3571876"/>
            <a:ext cx="3429024" cy="228601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066164" y="298716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857496"/>
            <a:ext cx="3357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err="1" smtClean="0">
                <a:solidFill>
                  <a:prstClr val="black"/>
                </a:solidFill>
                <a:cs typeface="Aharoni" pitchFamily="2" charset="-79"/>
              </a:rPr>
              <a:t>Кызыклы</a:t>
            </a:r>
            <a:r>
              <a:rPr lang="ru-RU" sz="2800" dirty="0" smtClean="0">
                <a:solidFill>
                  <a:prstClr val="black"/>
                </a:solidFill>
                <a:cs typeface="Aharoni" pitchFamily="2" charset="-79"/>
              </a:rPr>
              <a:t> </a:t>
            </a:r>
            <a:r>
              <a:rPr lang="tt-RU" sz="2800" dirty="0" smtClean="0">
                <a:solidFill>
                  <a:prstClr val="black"/>
                </a:solidFill>
                <a:cs typeface="Aharoni" pitchFamily="2" charset="-79"/>
              </a:rPr>
              <a:t>шәкерт</a:t>
            </a:r>
            <a:endParaRPr lang="ru-RU" sz="2800" dirty="0">
              <a:solidFill>
                <a:prstClr val="black"/>
              </a:solidFill>
              <a:cs typeface="Aharoni" pitchFamily="2" charset="-79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6314" y="2857496"/>
            <a:ext cx="4357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2800" dirty="0" smtClean="0">
                <a:solidFill>
                  <a:prstClr val="black"/>
                </a:solidFill>
                <a:cs typeface="Aharoni" pitchFamily="2" charset="-79"/>
              </a:rPr>
              <a:t>Эш беткәч уйнарга ярый</a:t>
            </a:r>
            <a:endParaRPr lang="ru-RU" sz="2800" dirty="0">
              <a:solidFill>
                <a:prstClr val="black"/>
              </a:solidFill>
              <a:cs typeface="Aharoni" pitchFamily="2" charset="-79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57752" y="5857892"/>
            <a:ext cx="371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3200" b="1" dirty="0" smtClean="0">
                <a:solidFill>
                  <a:prstClr val="black"/>
                </a:solidFill>
                <a:cs typeface="Aharoni" pitchFamily="2" charset="-79"/>
              </a:rPr>
              <a:t>   </a:t>
            </a:r>
            <a:r>
              <a:rPr lang="tt-RU" sz="2800" dirty="0" smtClean="0">
                <a:solidFill>
                  <a:prstClr val="black"/>
                </a:solidFill>
                <a:cs typeface="Aharoni" pitchFamily="2" charset="-79"/>
              </a:rPr>
              <a:t>Гали белән кәҗә</a:t>
            </a:r>
            <a:endParaRPr lang="ru-RU" sz="2800" dirty="0">
              <a:solidFill>
                <a:prstClr val="black"/>
              </a:solidFill>
              <a:cs typeface="Aharoni" pitchFamily="2" charset="-79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81724" y="5857892"/>
            <a:ext cx="21387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2800" dirty="0" smtClean="0">
                <a:solidFill>
                  <a:prstClr val="black"/>
                </a:solidFill>
                <a:cs typeface="Aharoni" pitchFamily="2" charset="-79"/>
              </a:rPr>
              <a:t>Шаян песи</a:t>
            </a:r>
            <a:endParaRPr lang="ru-RU" sz="2800" dirty="0">
              <a:solidFill>
                <a:prstClr val="black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y vill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5" y="714356"/>
            <a:ext cx="3329521" cy="2071702"/>
          </a:xfrm>
          <a:prstGeom prst="rect">
            <a:avLst/>
          </a:prstGeom>
          <a:noFill/>
        </p:spPr>
      </p:pic>
      <p:pic>
        <p:nvPicPr>
          <p:cNvPr id="3" name="Picture 6" descr="Winter eve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714356"/>
            <a:ext cx="3357586" cy="2071702"/>
          </a:xfrm>
          <a:prstGeom prst="rect">
            <a:avLst/>
          </a:prstGeom>
          <a:noFill/>
        </p:spPr>
      </p:pic>
      <p:pic>
        <p:nvPicPr>
          <p:cNvPr id="4" name="Picture 8" descr="White Grandp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571876"/>
            <a:ext cx="3357586" cy="21907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85852" y="2849275"/>
            <a:ext cx="2575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2800" b="1" dirty="0" smtClean="0">
                <a:solidFill>
                  <a:prstClr val="black"/>
                </a:solidFill>
                <a:cs typeface="Aharoni" pitchFamily="2" charset="-79"/>
              </a:rPr>
              <a:t>Туган тел</a:t>
            </a:r>
            <a:endParaRPr lang="ru-RU" sz="2800" b="1" dirty="0">
              <a:solidFill>
                <a:prstClr val="black"/>
              </a:solidFill>
              <a:cs typeface="Aharoni" pitchFamily="2" charset="-79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5786454"/>
            <a:ext cx="25067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2800" b="1" dirty="0" smtClean="0">
                <a:solidFill>
                  <a:prstClr val="black"/>
                </a:solidFill>
                <a:cs typeface="Aharoni" pitchFamily="2" charset="-79"/>
              </a:rPr>
              <a:t>Ак бабай</a:t>
            </a:r>
            <a:endParaRPr lang="ru-RU" sz="2800" b="1" dirty="0">
              <a:solidFill>
                <a:prstClr val="black"/>
              </a:solidFill>
              <a:cs typeface="Aharoni" pitchFamily="2" charset="-79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2857496"/>
            <a:ext cx="30279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2800" b="1" dirty="0" smtClean="0">
                <a:solidFill>
                  <a:prstClr val="black"/>
                </a:solidFill>
                <a:cs typeface="Aharoni" pitchFamily="2" charset="-79"/>
              </a:rPr>
              <a:t>Кышкы кич</a:t>
            </a:r>
            <a:endParaRPr lang="ru-RU" sz="2800" b="1" dirty="0">
              <a:solidFill>
                <a:prstClr val="black"/>
              </a:solidFill>
              <a:cs typeface="Aharoni" pitchFamily="2" charset="-79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2066" y="5715016"/>
            <a:ext cx="3786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  <a:cs typeface="Aharoni" pitchFamily="2" charset="-79"/>
              </a:rPr>
              <a:t>Бала </a:t>
            </a:r>
            <a:r>
              <a:rPr lang="ru-RU" sz="2800" b="1" dirty="0" err="1" smtClean="0">
                <a:solidFill>
                  <a:prstClr val="black"/>
                </a:solidFill>
                <a:cs typeface="Aharoni" pitchFamily="2" charset="-79"/>
              </a:rPr>
              <a:t>белән күбәләк</a:t>
            </a:r>
            <a:endParaRPr lang="ru-RU" sz="2800" b="1" dirty="0">
              <a:solidFill>
                <a:prstClr val="black"/>
              </a:solidFill>
              <a:cs typeface="Aharoni" pitchFamily="2" charset="-79"/>
            </a:endParaRPr>
          </a:p>
        </p:txBody>
      </p:sp>
      <p:pic>
        <p:nvPicPr>
          <p:cNvPr id="6146" name="Picture 2" descr="http://www.info-islam.ru/_pu/192/741057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571876"/>
            <a:ext cx="3357586" cy="212883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572</TotalTime>
  <Words>129</Words>
  <Application>Microsoft Office PowerPoint</Application>
  <PresentationFormat>Экран (4:3)</PresentationFormat>
  <Paragraphs>62</Paragraphs>
  <Slides>15</Slides>
  <Notes>9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8" baseType="lpstr">
      <vt:lpstr>Arial Unicode MS</vt:lpstr>
      <vt:lpstr>Aharoni</vt:lpstr>
      <vt:lpstr>Arial</vt:lpstr>
      <vt:lpstr>Arial Black</vt:lpstr>
      <vt:lpstr>Book Antiqua</vt:lpstr>
      <vt:lpstr>Calibri</vt:lpstr>
      <vt:lpstr>Cambria</vt:lpstr>
      <vt:lpstr>Franklin Gothic Book</vt:lpstr>
      <vt:lpstr>Franklin Gothic Medium</vt:lpstr>
      <vt:lpstr>Monotype Corsiva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60</cp:revision>
  <dcterms:created xsi:type="dcterms:W3CDTF">2014-04-16T11:41:11Z</dcterms:created>
  <dcterms:modified xsi:type="dcterms:W3CDTF">2016-12-03T19:53:14Z</dcterms:modified>
</cp:coreProperties>
</file>