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1" r:id="rId2"/>
    <p:sldId id="260" r:id="rId3"/>
    <p:sldId id="257" r:id="rId4"/>
    <p:sldId id="263" r:id="rId5"/>
    <p:sldId id="274" r:id="rId6"/>
    <p:sldId id="275" r:id="rId7"/>
    <p:sldId id="276" r:id="rId8"/>
    <p:sldId id="285" r:id="rId9"/>
    <p:sldId id="278" r:id="rId10"/>
    <p:sldId id="279" r:id="rId11"/>
    <p:sldId id="266" r:id="rId12"/>
    <p:sldId id="272" r:id="rId13"/>
    <p:sldId id="281" r:id="rId14"/>
    <p:sldId id="282" r:id="rId15"/>
    <p:sldId id="284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B3E0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9414D-166A-45E6-B5E3-DF1BB93EDD1A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66019-E6B6-4BA6-8830-F7B836C73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850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t-RU" dirty="0" smtClean="0"/>
              <a:t>(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66019-E6B6-4BA6-8830-F7B836C73BD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502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0.jpeg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2.png"/><Relationship Id="rId4" Type="http://schemas.openxmlformats.org/officeDocument/2006/relationships/image" Target="../media/image31.jpeg"/><Relationship Id="rId9" Type="http://schemas.openxmlformats.org/officeDocument/2006/relationships/image" Target="../media/image3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lfred.ucoz.ru/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lfred.ucoz.ru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lfred.ucoz.ru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library.kiwix.org/wikipedia_ru_all/A/html/1/7/6/9/1769_%D0%B3%D0%BE%D0%B4.html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library.kiwix.org/wikipedia_ru_all/A/html/1/5/_/%D0%BD/15_%D0%BD%D0%BE%D1%8F%D0%B1%D1%80%D1%8F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hyperlink" Target="http://library.kiwix.org/wikipedia_ru_all/A/html/1/7/7/0/1770_%D0%B3%D0%BE%D0%B4.html" TargetMode="External"/><Relationship Id="rId4" Type="http://schemas.openxmlformats.org/officeDocument/2006/relationships/image" Target="../media/image5.png"/><Relationship Id="rId9" Type="http://schemas.openxmlformats.org/officeDocument/2006/relationships/hyperlink" Target="http://library.kiwix.org/wikipedia_ru_all/A/html/2/7/_/%D0%BC/27_%D0%BC%D0%B0%D1%80%D1%82%D0%B0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25.png"/><Relationship Id="rId7" Type="http://schemas.openxmlformats.org/officeDocument/2006/relationships/image" Target="../media/image22.wmf"/><Relationship Id="rId12" Type="http://schemas.openxmlformats.org/officeDocument/2006/relationships/image" Target="../media/image26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60;&#1080;&#1079;&#1082;&#1091;&#1083;&#1100;&#1090;&#1084;&#1080;&#1085;&#1091;&#1090;&#1082;&#1072;%20(&#1088;&#1077;&#1082;&#1086;&#1084;&#1077;&#1085;&#1076;&#1086;&#1074;&#1072;&#1085;&#1086;%20&#1091;&#1095;&#1080;&#1090;&#1077;&#1083;&#1103;&#1084;).mp4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3" y="3501008"/>
            <a:ext cx="8784975" cy="19442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Фәннәрне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өйрәнгәндә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мисаллар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кагыйдәләрдән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файдалырак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9612" y="5517232"/>
            <a:ext cx="7416824" cy="122413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Исаак Ньютон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(1642-1727) —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инглиз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физигы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математик, механик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астроном, классик физика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законнарына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нигез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салучы</a:t>
            </a:r>
            <a:endParaRPr lang="ru-RU" sz="2400" dirty="0"/>
          </a:p>
        </p:txBody>
      </p:sp>
      <p:pic>
        <p:nvPicPr>
          <p:cNvPr id="4" name="Picture 2" descr="C:\Users\Guzelka\Desktop\Папки\физики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9347" y="145870"/>
            <a:ext cx="3915141" cy="318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9513" y="172795"/>
            <a:ext cx="4608511" cy="316835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При  изучении наук  примеры полезнее  правил 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Сэр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Исаа́к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Нью́тон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(1642-1727) — английский физик, математик, механик и астроном, основатель классической физики.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                                     </a:t>
            </a:r>
            <a:r>
              <a:rPr lang="ru-RU" dirty="0" smtClean="0">
                <a:solidFill>
                  <a:srgbClr val="2204A4"/>
                </a:solidFill>
              </a:rPr>
              <a:t/>
            </a:r>
            <a:br>
              <a:rPr lang="ru-RU" dirty="0" smtClean="0">
                <a:solidFill>
                  <a:srgbClr val="2204A4"/>
                </a:solidFill>
              </a:rPr>
            </a:br>
            <a:endParaRPr lang="ru-RU" dirty="0">
              <a:solidFill>
                <a:srgbClr val="2204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30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5" y="701731"/>
            <a:ext cx="5976665" cy="778098"/>
          </a:xfrm>
        </p:spPr>
        <p:txBody>
          <a:bodyPr>
            <a:normAutofit fontScale="90000"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Авыш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яссылык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кулланып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көчтән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күпме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отыш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алып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Тәҗрибәдә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тикшерегез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выигрыш в силе можно получить при использовании наклонной плоскости? </a:t>
            </a:r>
            <a:b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2120" y="334848"/>
            <a:ext cx="2781879" cy="1544328"/>
          </a:xfrm>
        </p:spPr>
      </p:pic>
      <p:sp>
        <p:nvSpPr>
          <p:cNvPr id="5" name="TextBox 4"/>
          <p:cNvSpPr txBox="1"/>
          <p:nvPr/>
        </p:nvSpPr>
        <p:spPr>
          <a:xfrm>
            <a:off x="395535" y="1479829"/>
            <a:ext cx="56886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Наклонная плоскость позволяет перемещать тяжелые грузы на некоторую высоту без их поднятия. Это связано с тем, что при подъёме тела по наклонной плоскости требуется меньшая сила, чем сила, необходимая для подъёма этого тела строго по вертикали.</a:t>
            </a:r>
            <a:endParaRPr lang="ru-RU" sz="20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7"/>
          <a:stretch/>
        </p:blipFill>
        <p:spPr>
          <a:xfrm>
            <a:off x="395535" y="4719046"/>
            <a:ext cx="3469550" cy="1938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6282" y="4011160"/>
            <a:ext cx="37351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</a:t>
            </a:r>
            <a:r>
              <a:rPr lang="tt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 тауга ничек менәргә?</a:t>
            </a:r>
          </a:p>
          <a:p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подняться в крутую гору?</a:t>
            </a:r>
            <a:endParaRPr lang="ru-RU" sz="20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1659" y="404193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 рубке дров топор застрял в чурке</a:t>
            </a:r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 вытащить топор?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4675998"/>
            <a:ext cx="3009890" cy="2097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667379"/>
              </p:ext>
            </p:extLst>
          </p:nvPr>
        </p:nvGraphicFramePr>
        <p:xfrm>
          <a:off x="3044696" y="3168611"/>
          <a:ext cx="2816225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Формула" r:id="rId6" imgW="1180800" imgH="393480" progId="Equation.3">
                  <p:embed/>
                </p:oleObj>
              </mc:Choice>
              <mc:Fallback>
                <p:oleObj name="Формула" r:id="rId6" imgW="1180800" imgH="39348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4696" y="3168611"/>
                        <a:ext cx="2816225" cy="750887"/>
                      </a:xfrm>
                      <a:prstGeom prst="rect">
                        <a:avLst/>
                      </a:prstGeom>
                      <a:solidFill>
                        <a:srgbClr val="B3E0FF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Объект 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8046" y="1858751"/>
            <a:ext cx="2785953" cy="20425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511" t="3511" r="1"/>
          <a:stretch/>
        </p:blipFill>
        <p:spPr>
          <a:xfrm>
            <a:off x="7236295" y="4475270"/>
            <a:ext cx="1487075" cy="218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12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Рычаги и бл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31" y="1700808"/>
            <a:ext cx="7524328" cy="487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5219" y="215073"/>
            <a:ext cx="856895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Техникада</a:t>
            </a:r>
            <a:r>
              <a:rPr lang="ru-RU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көнкүрештә</a:t>
            </a:r>
            <a:r>
              <a:rPr lang="ru-RU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табигатьтә</a:t>
            </a:r>
            <a:r>
              <a:rPr lang="ru-RU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нинди</a:t>
            </a:r>
            <a:r>
              <a:rPr lang="ru-RU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рычагларны</a:t>
            </a:r>
            <a:r>
              <a:rPr lang="ru-RU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беләсез</a:t>
            </a:r>
            <a:r>
              <a:rPr lang="ru-RU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ru-RU" sz="2800" b="1" cap="none" spc="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ычаги в технике, быту и природе</a:t>
            </a:r>
            <a:endParaRPr lang="ru-RU" sz="2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543" y="3219660"/>
            <a:ext cx="1378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3"/>
              </a:rPr>
              <a:t>Тест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606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4643713"/>
            <a:ext cx="4579308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072880" y="1916832"/>
            <a:ext cx="47607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времена многие простые механизмы использовались в военных целях. Это баллисты, катапульты и другие устройства. Особенно большим количеством изобретений в этой области прославился </a:t>
            </a:r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Архимед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Когда римские войска осадили Сиракузы, 75-летний Архимед возглавил оборону родного города. Сконструированный им механизмы поразили воображение современников</a:t>
            </a:r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2951" y="2066201"/>
            <a:ext cx="4090895" cy="476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 descr="C:\Users\Guzelka\Desktop\Папки\физики\архимед 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827" y="-84258"/>
            <a:ext cx="1468876" cy="2129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2680" y="238736"/>
            <a:ext cx="489969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28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Кем ул Архимед? Сез аның нинди хезмәтләрен беләсез! </a:t>
            </a:r>
            <a:endParaRPr lang="ru-RU" sz="2800" b="1" cap="none" spc="0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C:\Users\Guzelka\Desktop\УРОК 7\ab1-37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1087" y="238736"/>
            <a:ext cx="2526167" cy="167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6566" y="1077784"/>
            <a:ext cx="482453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легенды о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tt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Архимеде вы знаете?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08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145" y="277627"/>
            <a:ext cx="8072494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 err="1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Өй</a:t>
            </a:r>
            <a:r>
              <a:rPr lang="ru-RU" sz="2800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эше</a:t>
            </a:r>
            <a:r>
              <a:rPr lang="ru-RU" sz="2800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smtClean="0">
                <a:ln/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</a:t>
            </a:r>
            <a:r>
              <a:rPr lang="ru-RU" sz="2800" b="1" dirty="0">
                <a:ln/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3640" y="817568"/>
            <a:ext cx="620861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§ 55 – 58 Прочитать, ответить на вопросы. (устно)</a:t>
            </a:r>
            <a:endParaRPr lang="ru-RU" sz="20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Измерьте </a:t>
            </a:r>
            <a:r>
              <a:rPr lang="ru-RU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линейки плечи рычага (</a:t>
            </a: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ножниц, </a:t>
            </a:r>
            <a:r>
              <a:rPr lang="ru-RU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гвоздодера, ножниц по металлу) и определите выигрыш в силе выбранных  простых механизмов.</a:t>
            </a:r>
          </a:p>
          <a:p>
            <a:pPr lvl="0">
              <a:lnSpc>
                <a:spcPct val="150000"/>
              </a:lnSpc>
            </a:pP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Найдите </a:t>
            </a:r>
            <a:r>
              <a:rPr lang="ru-RU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рычагов двух видов сходства и  различия.</a:t>
            </a:r>
          </a:p>
          <a:p>
            <a:pPr lvl="0">
              <a:lnSpc>
                <a:spcPct val="150000"/>
              </a:lnSpc>
            </a:pP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Упр</a:t>
            </a:r>
            <a:r>
              <a:rPr lang="ru-RU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30 </a:t>
            </a: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 Письменно. </a:t>
            </a:r>
          </a:p>
        </p:txBody>
      </p:sp>
      <p:pic>
        <p:nvPicPr>
          <p:cNvPr id="4" name="Рисунок 3" descr="http://festival.1september.ru/articles/618829/Image168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693047"/>
            <a:ext cx="2952328" cy="20313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685971" y="4437112"/>
            <a:ext cx="520391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 подъемный кран. Рассчитайте, какой груз можно поднимать при помощи этого крана, если масса противовеса 1000 кг. Сделайте расчет, пользуясь правилом равновесия рычага и правилом моментов.</a:t>
            </a:r>
          </a:p>
        </p:txBody>
      </p:sp>
      <p:pic>
        <p:nvPicPr>
          <p:cNvPr id="6" name="Picture 4" descr="Ножниц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7964" y="817568"/>
            <a:ext cx="2192045" cy="12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Ножницы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699482" y="2094148"/>
            <a:ext cx="2020527" cy="91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G:\ФИЗИКА 7 класс уроки\1-0001731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2205128">
            <a:off x="6049659" y="3018344"/>
            <a:ext cx="2589938" cy="113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43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8487" y="2662427"/>
            <a:ext cx="5040560" cy="3445959"/>
          </a:xfrm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Дәрестә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  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белдем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………..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аңладым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……….. </a:t>
            </a:r>
            <a:endParaRPr lang="ru-RU" sz="34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Миңа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авыр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булды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хәзер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беләм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өйрәндем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эшли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алам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………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Мине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кызыксындырды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эшләп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i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карыйм</a:t>
            </a:r>
            <a:r>
              <a:rPr lang="ru-RU" sz="34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80490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1430"/>
                <a:gradFill>
                  <a:gsLst>
                    <a:gs pos="0">
                      <a:srgbClr val="3B812F">
                        <a:tint val="70000"/>
                        <a:satMod val="245000"/>
                      </a:srgbClr>
                    </a:gs>
                    <a:gs pos="75000">
                      <a:srgbClr val="3B812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B812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Рефлексия.     </a:t>
            </a:r>
            <a:r>
              <a:rPr lang="ru-RU" sz="3600" b="1" dirty="0" err="1" smtClean="0">
                <a:ln w="11430"/>
                <a:gradFill>
                  <a:gsLst>
                    <a:gs pos="0">
                      <a:srgbClr val="3B812F">
                        <a:tint val="70000"/>
                        <a:satMod val="245000"/>
                      </a:srgbClr>
                    </a:gs>
                    <a:gs pos="75000">
                      <a:srgbClr val="3B812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B812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Йомгаклау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3B812F">
                        <a:tint val="70000"/>
                        <a:satMod val="245000"/>
                      </a:srgbClr>
                    </a:gs>
                    <a:gs pos="75000">
                      <a:srgbClr val="3B812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B812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ln w="11430"/>
              <a:gradFill>
                <a:gsLst>
                  <a:gs pos="0">
                    <a:srgbClr val="3B812F">
                      <a:tint val="70000"/>
                      <a:satMod val="245000"/>
                    </a:srgbClr>
                  </a:gs>
                  <a:gs pos="75000">
                    <a:srgbClr val="3B812F">
                      <a:tint val="90000"/>
                      <a:shade val="60000"/>
                      <a:satMod val="240000"/>
                    </a:srgbClr>
                  </a:gs>
                  <a:gs pos="100000">
                    <a:srgbClr val="3B812F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C:\Users\Guzelka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893" y="3414381"/>
            <a:ext cx="3484887" cy="246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Guzelka\Desktop\images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39" y="862227"/>
            <a:ext cx="1800201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049" y="6108386"/>
            <a:ext cx="416059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pc="50" dirty="0" smtClean="0">
                <a:ln w="19050">
                  <a:solidFill>
                    <a:srgbClr val="0000CC"/>
                  </a:solidFill>
                </a:ln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hlinkClick r:id="rId4"/>
              </a:rPr>
              <a:t>Минем сайт: </a:t>
            </a:r>
            <a:r>
              <a:rPr lang="en-US" sz="2400" b="1" spc="50" dirty="0" smtClean="0">
                <a:ln w="19050">
                  <a:solidFill>
                    <a:srgbClr val="0000CC"/>
                  </a:solidFill>
                </a:ln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hlinkClick r:id="rId4"/>
              </a:rPr>
              <a:t>Alfred.ucoz.ru</a:t>
            </a:r>
            <a:endParaRPr lang="en-US" sz="2400" b="1" spc="50" dirty="0" smtClean="0">
              <a:ln w="19050">
                <a:solidFill>
                  <a:srgbClr val="0000CC"/>
                </a:solidFill>
              </a:ln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906979"/>
            <a:ext cx="59331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Бүгенге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дәрестән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сез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нинди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яңалык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алдыгыз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Сез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куелган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максатка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ирештегезме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Нинди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сораулар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туды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Барсыда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аңлашылдымы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7802" y="2348880"/>
            <a:ext cx="32688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</a:rPr>
              <a:t>Дәресне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смайлик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</a:rPr>
              <a:t>ясап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</a:rPr>
              <a:t>бәяләгез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. 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</a:rPr>
              <a:t>Исемегезне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</a:rPr>
              <a:t>язып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, 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</a:rPr>
              <a:t>үзегезгә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</a:rPr>
              <a:t>билге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</a:rPr>
              <a:t>куегыз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.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68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2687907"/>
            <a:ext cx="5040560" cy="3805200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 узнал ………..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интересно ……….. </a:t>
            </a:r>
            <a:endParaRPr lang="ru-RU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трудно ………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понял, что ……….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я могу …….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научился ………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получилось ……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смог ……….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попробую ……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удивило ……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захотелось …… 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80490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Рефлексия.    Подведение итогов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C:\Users\Guzelka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893" y="3414381"/>
            <a:ext cx="3484887" cy="246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Guzelka\Desktop\images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39" y="862227"/>
            <a:ext cx="1800201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64963" y="5877554"/>
            <a:ext cx="416059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/>
              </a:rPr>
              <a:t>Мой сайт: </a:t>
            </a:r>
            <a:r>
              <a:rPr lang="en-US" sz="2400" b="1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/>
              </a:rPr>
              <a:t>Alfred.ucoz.ru</a:t>
            </a:r>
            <a:endParaRPr lang="en-US" sz="2400" b="1" spc="50" dirty="0" smtClean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906979"/>
            <a:ext cx="59331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нового вы узнали сегодня на уроке? </a:t>
            </a:r>
          </a:p>
          <a:p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было наиболее трудным, интересным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Достигли 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вы цели урока?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возникли?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0906" y="2564904"/>
            <a:ext cx="3268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Оцените урок смайликом.  Напишите имя и поставьте себе оценку.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26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ru-RU" altLang="ja-JP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</a:t>
            </a:r>
            <a:endParaRPr lang="ru-RU" sz="2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854868"/>
            <a:ext cx="532859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err="1" smtClean="0">
                <a:ln w="11430"/>
                <a:gradFill>
                  <a:gsLst>
                    <a:gs pos="0">
                      <a:srgbClr val="3B812F">
                        <a:tint val="70000"/>
                        <a:satMod val="245000"/>
                      </a:srgbClr>
                    </a:gs>
                    <a:gs pos="75000">
                      <a:srgbClr val="3B812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B812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Игътибарыгыз</a:t>
            </a:r>
            <a:r>
              <a:rPr lang="ru-RU" sz="5400" b="1" dirty="0" smtClean="0">
                <a:ln w="11430"/>
                <a:gradFill>
                  <a:gsLst>
                    <a:gs pos="0">
                      <a:srgbClr val="3B812F">
                        <a:tint val="70000"/>
                        <a:satMod val="245000"/>
                      </a:srgbClr>
                    </a:gs>
                    <a:gs pos="75000">
                      <a:srgbClr val="3B812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B812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sz="5400" b="1" dirty="0" err="1" smtClean="0">
                <a:ln w="11430"/>
                <a:gradFill>
                  <a:gsLst>
                    <a:gs pos="0">
                      <a:srgbClr val="3B812F">
                        <a:tint val="70000"/>
                        <a:satMod val="245000"/>
                      </a:srgbClr>
                    </a:gs>
                    <a:gs pos="75000">
                      <a:srgbClr val="3B812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B812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өчен</a:t>
            </a:r>
            <a:r>
              <a:rPr lang="ru-RU" sz="5400" b="1" dirty="0" smtClean="0">
                <a:ln w="11430"/>
                <a:gradFill>
                  <a:gsLst>
                    <a:gs pos="0">
                      <a:srgbClr val="3B812F">
                        <a:tint val="70000"/>
                        <a:satMod val="245000"/>
                      </a:srgbClr>
                    </a:gs>
                    <a:gs pos="75000">
                      <a:srgbClr val="3B812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B812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sz="5400" b="1" dirty="0" err="1" smtClean="0">
                <a:ln w="11430"/>
                <a:gradFill>
                  <a:gsLst>
                    <a:gs pos="0">
                      <a:srgbClr val="3B812F">
                        <a:tint val="70000"/>
                        <a:satMod val="245000"/>
                      </a:srgbClr>
                    </a:gs>
                    <a:gs pos="75000">
                      <a:srgbClr val="3B812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B812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рәхмәт</a:t>
            </a:r>
            <a:r>
              <a:rPr lang="ru-RU" sz="5400" b="1" dirty="0" smtClean="0">
                <a:ln w="11430"/>
                <a:gradFill>
                  <a:gsLst>
                    <a:gs pos="0">
                      <a:srgbClr val="3B812F">
                        <a:tint val="70000"/>
                        <a:satMod val="245000"/>
                      </a:srgbClr>
                    </a:gs>
                    <a:gs pos="75000">
                      <a:srgbClr val="3B812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B812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5400" b="1" dirty="0">
              <a:ln w="11430"/>
              <a:gradFill>
                <a:gsLst>
                  <a:gs pos="0">
                    <a:srgbClr val="3B812F">
                      <a:tint val="70000"/>
                      <a:satMod val="245000"/>
                    </a:srgbClr>
                  </a:gs>
                  <a:gs pos="75000">
                    <a:srgbClr val="3B812F">
                      <a:tint val="90000"/>
                      <a:shade val="60000"/>
                      <a:satMod val="240000"/>
                    </a:srgbClr>
                  </a:gs>
                  <a:gs pos="100000">
                    <a:srgbClr val="3B812F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194" y="3904025"/>
            <a:ext cx="903780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cap="all" dirty="0" smtClean="0">
                <a:ln w="28575">
                  <a:solidFill>
                    <a:srgbClr val="C00000"/>
                  </a:solidFill>
                </a:ln>
                <a:gradFill flip="none">
                  <a:gsLst>
                    <a:gs pos="0">
                      <a:srgbClr val="CC9900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CC9900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CC9900">
                        <a:shade val="65000"/>
                        <a:satMod val="130000"/>
                      </a:srgbClr>
                    </a:gs>
                    <a:gs pos="92000">
                      <a:srgbClr val="CC9900">
                        <a:shade val="50000"/>
                        <a:satMod val="120000"/>
                      </a:srgbClr>
                    </a:gs>
                    <a:gs pos="100000">
                      <a:srgbClr val="CC9900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СЕЗ БУЛДЫРАСЫЗ 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cap="all" dirty="0" smtClean="0">
                <a:ln w="28575">
                  <a:solidFill>
                    <a:srgbClr val="C00000"/>
                  </a:solidFill>
                </a:ln>
                <a:gradFill flip="none">
                  <a:gsLst>
                    <a:gs pos="0">
                      <a:srgbClr val="CC9900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CC9900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CC9900">
                        <a:shade val="65000"/>
                        <a:satMod val="130000"/>
                      </a:srgbClr>
                    </a:gs>
                    <a:gs pos="92000">
                      <a:srgbClr val="CC9900">
                        <a:shade val="50000"/>
                        <a:satMod val="120000"/>
                      </a:srgbClr>
                    </a:gs>
                    <a:gs pos="100000">
                      <a:srgbClr val="CC9900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ВЫ   М О Л О Д Ц Ы !</a:t>
            </a:r>
            <a:endParaRPr lang="ru-RU" sz="6600" b="1" cap="all" dirty="0">
              <a:ln w="28575">
                <a:solidFill>
                  <a:srgbClr val="C00000"/>
                </a:solidFill>
              </a:ln>
              <a:gradFill flip="none">
                <a:gsLst>
                  <a:gs pos="0">
                    <a:srgbClr val="CC9900">
                      <a:tint val="75000"/>
                      <a:shade val="75000"/>
                      <a:satMod val="170000"/>
                    </a:srgbClr>
                  </a:gs>
                  <a:gs pos="49000">
                    <a:srgbClr val="CC9900">
                      <a:tint val="88000"/>
                      <a:shade val="65000"/>
                      <a:satMod val="172000"/>
                    </a:srgbClr>
                  </a:gs>
                  <a:gs pos="50000">
                    <a:srgbClr val="CC9900">
                      <a:shade val="65000"/>
                      <a:satMod val="130000"/>
                    </a:srgbClr>
                  </a:gs>
                  <a:gs pos="92000">
                    <a:srgbClr val="CC9900">
                      <a:shade val="50000"/>
                      <a:satMod val="120000"/>
                    </a:srgbClr>
                  </a:gs>
                  <a:gs pos="100000">
                    <a:srgbClr val="CC9900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</a:endParaRPr>
          </a:p>
        </p:txBody>
      </p:sp>
      <p:pic>
        <p:nvPicPr>
          <p:cNvPr id="9218" name="Picture 2" descr="C:\Users\Guzelka\Desktop\скачанные файл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39621"/>
            <a:ext cx="2550790" cy="2428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9632" y="213507"/>
            <a:ext cx="446449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 внимание!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439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86" y="332656"/>
            <a:ext cx="9144000" cy="11381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Пирамидаларны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ничек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төзегәннәр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древние люди построили пирамиды в Египте?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Пирамида Хеопса </a:t>
            </a:r>
            <a:r>
              <a:rPr lang="ru-RU" sz="1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Хуфу</a:t>
            </a:r>
            <a:r>
              <a:rPr lang="ru-RU" sz="1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Великая пирамида Гизы — крупнейшая из египетских пирамид, единственное из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«Семи чудес света», </a:t>
            </a:r>
            <a:r>
              <a:rPr lang="ru-RU" sz="1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сохранившееся до наших дней. </a:t>
            </a:r>
            <a:r>
              <a:rPr lang="ru-RU" sz="18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Предполагается, что строительство, продолжавшееся двадцать лет, закончилось около 2540 года до </a:t>
            </a:r>
            <a:r>
              <a:rPr lang="ru-RU" sz="1800" b="1" i="1" dirty="0" err="1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н.э</a:t>
            </a:r>
            <a:r>
              <a:rPr lang="en-US" sz="1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8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E:\ФИЗИКА 7 класс уроки\пирамида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844824"/>
            <a:ext cx="9144000" cy="50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99394" y="4869160"/>
            <a:ext cx="496321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1600" b="1" i="1" dirty="0" smtClean="0">
                <a:solidFill>
                  <a:srgbClr val="0000CC"/>
                </a:solidFill>
              </a:rPr>
              <a:t>Пирамида нигезенең яклары озынлыгы  </a:t>
            </a:r>
            <a:r>
              <a:rPr lang="en-US" sz="1600" b="1" i="1" dirty="0" smtClean="0">
                <a:solidFill>
                  <a:srgbClr val="0000CC"/>
                </a:solidFill>
              </a:rPr>
              <a:t>l =</a:t>
            </a:r>
            <a:r>
              <a:rPr lang="tt-RU" sz="1600" b="1" i="1" dirty="0" smtClean="0">
                <a:solidFill>
                  <a:srgbClr val="0000CC"/>
                </a:solidFill>
              </a:rPr>
              <a:t>230 м</a:t>
            </a:r>
          </a:p>
          <a:p>
            <a:r>
              <a:rPr lang="tt-RU" sz="1600" b="1" i="1" dirty="0" smtClean="0">
                <a:solidFill>
                  <a:srgbClr val="0000CC"/>
                </a:solidFill>
              </a:rPr>
              <a:t>Нигезенең мәйданы</a:t>
            </a:r>
            <a:r>
              <a:rPr lang="en-US" sz="1600" b="1" i="1" dirty="0" smtClean="0">
                <a:solidFill>
                  <a:srgbClr val="0000CC"/>
                </a:solidFill>
              </a:rPr>
              <a:t> </a:t>
            </a:r>
            <a:r>
              <a:rPr lang="tt-RU" sz="1600" b="1" i="1" dirty="0" smtClean="0">
                <a:solidFill>
                  <a:srgbClr val="0000CC"/>
                </a:solidFill>
              </a:rPr>
              <a:t> </a:t>
            </a:r>
            <a:r>
              <a:rPr lang="en-US" sz="1600" b="1" i="1" dirty="0" smtClean="0">
                <a:solidFill>
                  <a:srgbClr val="0000CC"/>
                </a:solidFill>
              </a:rPr>
              <a:t>S=</a:t>
            </a:r>
            <a:r>
              <a:rPr lang="tt-RU" sz="1600" b="1" i="1" dirty="0" smtClean="0">
                <a:solidFill>
                  <a:srgbClr val="0000CC"/>
                </a:solidFill>
              </a:rPr>
              <a:t> 53 000 м</a:t>
            </a:r>
            <a:r>
              <a:rPr lang="en-US" sz="1600" b="1" i="1" baseline="30000" dirty="0">
                <a:solidFill>
                  <a:srgbClr val="0000CC"/>
                </a:solidFill>
              </a:rPr>
              <a:t>2</a:t>
            </a:r>
            <a:r>
              <a:rPr lang="en-US" sz="1600" b="1" i="1" baseline="30000" dirty="0" smtClean="0">
                <a:solidFill>
                  <a:srgbClr val="0000CC"/>
                </a:solidFill>
              </a:rPr>
              <a:t> </a:t>
            </a:r>
            <a:r>
              <a:rPr lang="en-US" sz="1600" b="1" i="1" dirty="0" smtClean="0">
                <a:solidFill>
                  <a:srgbClr val="0000CC"/>
                </a:solidFill>
              </a:rPr>
              <a:t> </a:t>
            </a:r>
            <a:r>
              <a:rPr lang="tt-RU" sz="1600" b="1" i="1" dirty="0" smtClean="0">
                <a:solidFill>
                  <a:srgbClr val="0000CC"/>
                </a:solidFill>
              </a:rPr>
              <a:t>= 53 га</a:t>
            </a:r>
          </a:p>
          <a:p>
            <a:r>
              <a:rPr lang="tt-RU" sz="1600" b="1" i="1" dirty="0" smtClean="0">
                <a:solidFill>
                  <a:srgbClr val="0000CC"/>
                </a:solidFill>
              </a:rPr>
              <a:t>Пирамиданың биеклеге  </a:t>
            </a:r>
            <a:r>
              <a:rPr lang="en-US" sz="1600" b="1" i="1" dirty="0" smtClean="0">
                <a:solidFill>
                  <a:srgbClr val="0000CC"/>
                </a:solidFill>
              </a:rPr>
              <a:t>h=</a:t>
            </a:r>
            <a:r>
              <a:rPr lang="tt-RU" sz="1600" b="1" i="1" dirty="0" smtClean="0">
                <a:solidFill>
                  <a:srgbClr val="0000CC"/>
                </a:solidFill>
              </a:rPr>
              <a:t>140 м ( 45 этажлы йорт)</a:t>
            </a:r>
          </a:p>
          <a:p>
            <a:r>
              <a:rPr lang="tt-RU" sz="1600" b="1" i="1" dirty="0" smtClean="0">
                <a:solidFill>
                  <a:srgbClr val="0000CC"/>
                </a:solidFill>
              </a:rPr>
              <a:t>Таш блокларның уртача массасы </a:t>
            </a:r>
            <a:r>
              <a:rPr lang="en-US" sz="1600" b="1" i="1" dirty="0" smtClean="0">
                <a:solidFill>
                  <a:srgbClr val="0000CC"/>
                </a:solidFill>
              </a:rPr>
              <a:t>m=</a:t>
            </a:r>
            <a:r>
              <a:rPr lang="tt-RU" sz="1600" b="1" i="1" dirty="0" smtClean="0">
                <a:solidFill>
                  <a:srgbClr val="0000CC"/>
                </a:solidFill>
              </a:rPr>
              <a:t>2500 кг</a:t>
            </a:r>
          </a:p>
          <a:p>
            <a:r>
              <a:rPr lang="tt-RU" sz="1600" b="1" i="1" dirty="0" smtClean="0">
                <a:solidFill>
                  <a:srgbClr val="0000CC"/>
                </a:solidFill>
              </a:rPr>
              <a:t>Бер ташның уртача күләме </a:t>
            </a:r>
            <a:r>
              <a:rPr lang="en-US" sz="1600" b="1" i="1" dirty="0" smtClean="0">
                <a:solidFill>
                  <a:srgbClr val="0000CC"/>
                </a:solidFill>
              </a:rPr>
              <a:t>V=</a:t>
            </a:r>
            <a:r>
              <a:rPr lang="tt-RU" sz="1600" b="1" i="1" dirty="0" smtClean="0">
                <a:solidFill>
                  <a:srgbClr val="0000CC"/>
                </a:solidFill>
              </a:rPr>
              <a:t>1,14 м</a:t>
            </a:r>
            <a:r>
              <a:rPr lang="tt-RU" sz="1600" b="1" i="1" baseline="30000" dirty="0" smtClean="0">
                <a:solidFill>
                  <a:srgbClr val="0000CC"/>
                </a:solidFill>
              </a:rPr>
              <a:t>3</a:t>
            </a:r>
            <a:r>
              <a:rPr lang="en-US" sz="1600" b="1" i="1" baseline="30000" dirty="0" smtClean="0">
                <a:solidFill>
                  <a:srgbClr val="0000CC"/>
                </a:solidFill>
              </a:rPr>
              <a:t>  </a:t>
            </a:r>
            <a:endParaRPr lang="tt-RU" sz="1600" b="1" i="1" baseline="30000" dirty="0" smtClean="0">
              <a:solidFill>
                <a:srgbClr val="0000CC"/>
              </a:solidFill>
            </a:endParaRPr>
          </a:p>
          <a:p>
            <a:r>
              <a:rPr lang="tt-RU" sz="1600" b="1" i="1" dirty="0" smtClean="0">
                <a:solidFill>
                  <a:srgbClr val="0000CC"/>
                </a:solidFill>
              </a:rPr>
              <a:t>Якынча 1,65 млн . таш блоктан тора</a:t>
            </a:r>
          </a:p>
          <a:p>
            <a:r>
              <a:rPr lang="tt-RU" sz="1600" b="1" i="1" dirty="0">
                <a:solidFill>
                  <a:srgbClr val="0000CC"/>
                </a:solidFill>
              </a:rPr>
              <a:t>Иң зур ташның массасы </a:t>
            </a:r>
            <a:r>
              <a:rPr lang="en-US" sz="1600" b="1" i="1" dirty="0">
                <a:solidFill>
                  <a:srgbClr val="0000CC"/>
                </a:solidFill>
              </a:rPr>
              <a:t>m=</a:t>
            </a:r>
            <a:r>
              <a:rPr lang="tt-RU" sz="1600" b="1" i="1" dirty="0">
                <a:solidFill>
                  <a:srgbClr val="0000CC"/>
                </a:solidFill>
              </a:rPr>
              <a:t> 35 </a:t>
            </a:r>
            <a:r>
              <a:rPr lang="tt-RU" sz="1600" b="1" i="1" dirty="0" smtClean="0">
                <a:solidFill>
                  <a:srgbClr val="0000CC"/>
                </a:solidFill>
              </a:rPr>
              <a:t>тонна</a:t>
            </a:r>
          </a:p>
          <a:p>
            <a:r>
              <a:rPr lang="tt-RU" sz="1600" b="1" i="1" dirty="0" smtClean="0">
                <a:solidFill>
                  <a:srgbClr val="0000CC"/>
                </a:solidFill>
              </a:rPr>
              <a:t>Пирамиданың барлык  массасы </a:t>
            </a:r>
            <a:r>
              <a:rPr lang="en-US" sz="1600" b="1" i="1" dirty="0">
                <a:solidFill>
                  <a:srgbClr val="0000CC"/>
                </a:solidFill>
              </a:rPr>
              <a:t>m=</a:t>
            </a:r>
            <a:r>
              <a:rPr lang="tt-RU" sz="1600" b="1" i="1" dirty="0">
                <a:solidFill>
                  <a:srgbClr val="0000CC"/>
                </a:solidFill>
              </a:rPr>
              <a:t> </a:t>
            </a:r>
            <a:r>
              <a:rPr lang="tt-RU" sz="1600" b="1" i="1" dirty="0" smtClean="0">
                <a:solidFill>
                  <a:srgbClr val="0000CC"/>
                </a:solidFill>
              </a:rPr>
              <a:t>6,25 млн. тонна</a:t>
            </a:r>
            <a:endParaRPr lang="tt-RU" sz="1600" b="1" i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2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959" y="18109"/>
            <a:ext cx="9150959" cy="70404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 Петру</a:t>
            </a:r>
            <a:r>
              <a:rPr lang="en-US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“Медный всадник” в Санкт-Петербурге</a:t>
            </a:r>
            <a:b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1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Французкий скульптор Этьен-Морис Фальконе.  Дата открытия 1782 г.</a:t>
            </a:r>
            <a:endParaRPr lang="ru-RU" sz="24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8877" y="3437773"/>
            <a:ext cx="3349959" cy="219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90219" y="809497"/>
            <a:ext cx="2030253" cy="204644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3958" y="722159"/>
            <a:ext cx="2239810" cy="21467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 descr="E:\ФИЗИКА 7 класс уроки\гром камень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5096" y="3362462"/>
            <a:ext cx="4115335" cy="227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ФИЗИКА 7 класс уроки\петр 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671275"/>
            <a:ext cx="3384376" cy="2197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354" y="2844225"/>
            <a:ext cx="9121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 «Медного всадника» — 8 тонн, высота — более 5 метров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</a:t>
            </a:r>
            <a:r>
              <a:rPr lang="ru-RU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амятник 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своё название благодаря знаменитой одноимённой поэме А. С. Пушкина, хотя на самом деле изготовлен из </a:t>
            </a:r>
            <a:r>
              <a:rPr lang="ru-RU" sz="1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бронзы</a:t>
            </a:r>
            <a:r>
              <a:rPr lang="ru-RU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567" y="5568436"/>
            <a:ext cx="89112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камня </a:t>
            </a:r>
            <a:r>
              <a:rPr lang="ru-RU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13 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 в длину, 8 м в высоту и 6 м в ширину</a:t>
            </a:r>
            <a:r>
              <a:rPr lang="ru-RU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Вес гром-камня 100000 пудов (пуд 16,4 кг) 1640 т. Путь 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камня до места погрузки был </a:t>
            </a:r>
            <a:r>
              <a:rPr lang="ru-RU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равен примерно 8 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верстам, то </a:t>
            </a:r>
            <a:r>
              <a:rPr lang="ru-RU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8,5 </a:t>
            </a:r>
            <a:r>
              <a:rPr lang="ru-RU" sz="1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км.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уникальная операция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продолжалась с 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15 ноября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1769 года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 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27 марта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1770 года</a:t>
            </a:r>
            <a:r>
              <a:rPr lang="ru-RU" sz="1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Транспортировка камня по воде осуществлялась на судне. В честь перевозки камня была выбита памятная медаль с надписью </a:t>
            </a:r>
            <a:r>
              <a:rPr lang="ru-RU" sz="1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«Дерзновению подобно».</a:t>
            </a:r>
          </a:p>
        </p:txBody>
      </p:sp>
    </p:spTree>
    <p:extLst>
      <p:ext uri="{BB962C8B-B14F-4D97-AF65-F5344CB8AC3E}">
        <p14:creationId xmlns:p14="http://schemas.microsoft.com/office/powerpoint/2010/main" val="170701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9333" y="116632"/>
            <a:ext cx="4384125" cy="7200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Гади механизмнар</a:t>
            </a:r>
            <a:b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Простые механизмы )</a:t>
            </a:r>
            <a:endParaRPr lang="ru-RU" sz="24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754" y="4531878"/>
            <a:ext cx="1471008" cy="1471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7899" y="4531878"/>
            <a:ext cx="1664772" cy="165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15e-i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5241" y="1874437"/>
            <a:ext cx="3033257" cy="1795074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0" name="Picture 2" descr="politech_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2801" y="1877017"/>
            <a:ext cx="2983474" cy="1792494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3313" y="1196752"/>
            <a:ext cx="283518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Рычаг</a:t>
            </a:r>
            <a:endParaRPr lang="ru-RU" sz="2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 flipH="1">
            <a:off x="2492559" y="836712"/>
            <a:ext cx="2078837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28314" y="1043440"/>
            <a:ext cx="403244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Авыш яссылык </a:t>
            </a:r>
            <a:r>
              <a:rPr lang="tt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(Наклонная плоскость)</a:t>
            </a:r>
            <a:endParaRPr lang="ru-RU" sz="24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/>
          <p:cNvCxnSpPr>
            <a:stCxn id="2" idx="2"/>
            <a:endCxn id="15" idx="0"/>
          </p:cNvCxnSpPr>
          <p:nvPr/>
        </p:nvCxnSpPr>
        <p:spPr>
          <a:xfrm>
            <a:off x="4571396" y="836712"/>
            <a:ext cx="2273142" cy="2067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3944" y="3947127"/>
            <a:ext cx="1522531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</a:t>
            </a:r>
            <a:endParaRPr lang="ru-RU" sz="2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22133" y="3945263"/>
            <a:ext cx="273630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Чыгыр </a:t>
            </a:r>
            <a:r>
              <a:rPr lang="tt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(ворот)</a:t>
            </a:r>
            <a:endParaRPr lang="ru-RU" sz="24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03377" y="3947801"/>
            <a:ext cx="1995133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Чөй </a:t>
            </a:r>
            <a:r>
              <a:rPr lang="tt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(клин)</a:t>
            </a:r>
            <a:endParaRPr lang="ru-RU" sz="24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Guzelka\Desktop\УРОК 7\ab1-37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9273" y="4531878"/>
            <a:ext cx="2025912" cy="134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169726" y="3947127"/>
            <a:ext cx="1522531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Винт</a:t>
            </a:r>
            <a:endParaRPr lang="ru-RU" sz="2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 стрелкой 25"/>
          <p:cNvCxnSpPr>
            <a:stCxn id="10" idx="2"/>
            <a:endCxn id="24" idx="0"/>
          </p:cNvCxnSpPr>
          <p:nvPr/>
        </p:nvCxnSpPr>
        <p:spPr>
          <a:xfrm flipH="1">
            <a:off x="5930992" y="3669511"/>
            <a:ext cx="913546" cy="2776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7" idx="2"/>
            <a:endCxn id="20" idx="0"/>
          </p:cNvCxnSpPr>
          <p:nvPr/>
        </p:nvCxnSpPr>
        <p:spPr>
          <a:xfrm flipH="1">
            <a:off x="1075210" y="3669511"/>
            <a:ext cx="1166660" cy="2776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0" idx="2"/>
            <a:endCxn id="22" idx="0"/>
          </p:cNvCxnSpPr>
          <p:nvPr/>
        </p:nvCxnSpPr>
        <p:spPr>
          <a:xfrm>
            <a:off x="6844538" y="3669511"/>
            <a:ext cx="1156406" cy="2782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1" idx="0"/>
          </p:cNvCxnSpPr>
          <p:nvPr/>
        </p:nvCxnSpPr>
        <p:spPr>
          <a:xfrm>
            <a:off x="2241869" y="3666931"/>
            <a:ext cx="1148416" cy="278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53" name="TextBox 2052"/>
          <p:cNvSpPr txBox="1"/>
          <p:nvPr/>
        </p:nvSpPr>
        <p:spPr>
          <a:xfrm>
            <a:off x="107504" y="6002887"/>
            <a:ext cx="8948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Сезне</a:t>
            </a:r>
            <a:r>
              <a:rPr lang="tt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ң гади механизмнарны кулланганыгыз бармы?   Ни өчен кулланабыз?</a:t>
            </a:r>
          </a:p>
          <a:p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(Сформулируйте 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простых </a:t>
            </a: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механизмов</a:t>
            </a: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греч. "</a:t>
            </a:r>
            <a:r>
              <a:rPr lang="ru-RU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механэ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- машина, орудие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6439" y="4436475"/>
            <a:ext cx="1157537" cy="156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Прямоугольник 55"/>
          <p:cNvSpPr/>
          <p:nvPr/>
        </p:nvSpPr>
        <p:spPr>
          <a:xfrm>
            <a:off x="-1241523" y="4301045"/>
            <a:ext cx="58129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/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94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4" grpId="0" animBg="1"/>
      <p:bldP spid="20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1350" y="188640"/>
            <a:ext cx="4588442" cy="6480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tt-RU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Рычаг төрләре </a:t>
            </a:r>
            <a:r>
              <a:rPr lang="tt-RU" sz="28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(Виды рычагов)</a:t>
            </a:r>
            <a:endParaRPr lang="ru-RU" sz="28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7448" y="1844824"/>
            <a:ext cx="4414552" cy="273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1999" y="1606351"/>
            <a:ext cx="4481313" cy="296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1181943"/>
            <a:ext cx="2401107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Рычаг 1-го рода</a:t>
            </a:r>
            <a:endParaRPr lang="ru-RU" sz="2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1144686"/>
            <a:ext cx="2401107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t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Рычаг 2-го рода</a:t>
            </a:r>
            <a:endParaRPr lang="ru-RU" sz="2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>
            <a:stCxn id="2" idx="2"/>
            <a:endCxn id="4" idx="0"/>
          </p:cNvCxnSpPr>
          <p:nvPr/>
        </p:nvCxnSpPr>
        <p:spPr>
          <a:xfrm flipH="1">
            <a:off x="2316170" y="836712"/>
            <a:ext cx="2099401" cy="3452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  <a:endCxn id="8" idx="0"/>
          </p:cNvCxnSpPr>
          <p:nvPr/>
        </p:nvCxnSpPr>
        <p:spPr>
          <a:xfrm>
            <a:off x="4415571" y="836712"/>
            <a:ext cx="2149071" cy="3079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3" name="Picture 7" descr="G:\ФИЗИКА 7 класс уроки\рычаг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221" y="4538506"/>
            <a:ext cx="3377952" cy="168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G:\ФИЗИКА 7 класс уроки\рычаг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7559" y="4538506"/>
            <a:ext cx="2985607" cy="169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9512" y="6150114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Нәрсә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рычаг?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Билгеләмә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бирегез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Рычагларның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аермасы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нәрсәдә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(Сформулируйте </a:t>
            </a:r>
            <a:r>
              <a:rPr lang="ru-RU" sz="20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рычага</a:t>
            </a:r>
            <a:r>
              <a:rPr lang="ru-RU" sz="20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</a:t>
            </a:r>
            <a:r>
              <a:rPr lang="ru-RU" sz="20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сходства и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отличия)</a:t>
            </a:r>
            <a:endParaRPr lang="ru-RU" sz="2000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36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76864" cy="1143000"/>
          </a:xfrm>
        </p:spPr>
        <p:txBody>
          <a:bodyPr>
            <a:normAutofit fontScale="90000"/>
          </a:bodyPr>
          <a:lstStyle/>
          <a:p>
            <a:r>
              <a:rPr lang="tt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Тәҗрибә үткәреп рычагның тигезләнеш шарты кагыйдәсен чыгарыгыз һәм сызымда таяну ноктасын, көчләрне, көч иңсәсен билгеләгез </a:t>
            </a:r>
            <a:br>
              <a:rPr lang="tt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Сформулируйте условие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равновесия рычага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 рычаг в тетради и покажите на нем точку опоры, силы, действующие на рычаг, плечи рычага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096972"/>
            <a:ext cx="8602099" cy="356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0262" y="5657671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Сравните 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силы, действующие на рычаг. </a:t>
            </a:r>
            <a:endParaRPr lang="ru-RU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Сравните 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плечи сил, действующих на </a:t>
            </a:r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рычаг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Составьте 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формулу условия равновесия рычага и обоснуйте ее, используя результаты опыта.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162193"/>
              </p:ext>
            </p:extLst>
          </p:nvPr>
        </p:nvGraphicFramePr>
        <p:xfrm>
          <a:off x="5684702" y="5097061"/>
          <a:ext cx="3012504" cy="11265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3126"/>
                <a:gridCol w="753126"/>
                <a:gridCol w="753126"/>
                <a:gridCol w="753126"/>
              </a:tblGrid>
              <a:tr h="395037"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2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H</a:t>
                      </a:r>
                      <a:endParaRPr lang="ru-RU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2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H</a:t>
                      </a:r>
                      <a:endParaRPr lang="ru-RU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2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tt-RU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200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tt-RU" b="1" i="1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b="1" i="1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6603">
                <a:tc>
                  <a:txBody>
                    <a:bodyPr/>
                    <a:lstStyle/>
                    <a:p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6603">
                <a:tc>
                  <a:txBody>
                    <a:bodyPr/>
                    <a:lstStyle/>
                    <a:p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830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3974" y="1317162"/>
            <a:ext cx="8209230" cy="202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42779"/>
              </p:ext>
            </p:extLst>
          </p:nvPr>
        </p:nvGraphicFramePr>
        <p:xfrm>
          <a:off x="3347864" y="1484784"/>
          <a:ext cx="2125662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Формула" r:id="rId4" imgW="507960" imgH="431640" progId="Equation.3">
                  <p:embed/>
                </p:oleObj>
              </mc:Choice>
              <mc:Fallback>
                <p:oleObj name="Формула" r:id="rId4" imgW="50796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484784"/>
                        <a:ext cx="2125662" cy="995362"/>
                      </a:xfrm>
                      <a:prstGeom prst="rect">
                        <a:avLst/>
                      </a:prstGeom>
                      <a:solidFill>
                        <a:srgbClr val="B3E0FF"/>
                      </a:solidFill>
                      <a:ln w="3810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211" y="585224"/>
            <a:ext cx="8418930" cy="646331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b="1" i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Рычаг </a:t>
            </a:r>
            <a:r>
              <a:rPr lang="ru-RU" altLang="ru-RU" b="1" i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в равновесии тогда, когда силы, действующие на </a:t>
            </a:r>
            <a:r>
              <a:rPr lang="ru-RU" altLang="ru-RU" b="1" i="1" dirty="0" smtClean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него, </a:t>
            </a:r>
            <a:r>
              <a:rPr lang="ru-RU" altLang="ru-RU" b="1" i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обратно пропорциональны плечам этих сил.</a:t>
            </a:r>
            <a:r>
              <a:rPr lang="ru-RU" altLang="ru-RU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28793" y="116632"/>
            <a:ext cx="41040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равновесия рычага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211" y="3284984"/>
            <a:ext cx="8418930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tt-RU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Правило равновесия рычага было установлено древнегреческим ученым Архимедом (287 – 212 гг. до н.э.). Как мы видим, из этого правила следует, </a:t>
            </a:r>
            <a:r>
              <a:rPr lang="tt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меньшей силой можно уравновесить  при помощи рычага большую силу. </a:t>
            </a:r>
          </a:p>
          <a:p>
            <a:pPr algn="just"/>
            <a:r>
              <a:rPr lang="tt-RU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tt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легенде, Архимед осознав значение своего открытия, воскликнул: </a:t>
            </a:r>
            <a:endParaRPr lang="tt-RU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t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“Дайте </a:t>
            </a:r>
            <a:r>
              <a:rPr lang="tt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точку опоы, и я подниму Землю</a:t>
            </a:r>
            <a:r>
              <a:rPr lang="tt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!”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211" y="5000473"/>
            <a:ext cx="8448841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  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задачу:   </a:t>
            </a:r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Приподнимая ящик рычагом, рабочий прилагает силу </a:t>
            </a: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1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 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Плечо этой силы </a:t>
            </a: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2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 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Определите второе плечо рычага, если вес ящика </a:t>
            </a: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b="1" i="1" dirty="0" err="1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</a:t>
            </a:r>
            <a:r>
              <a:rPr lang="ru-RU" dirty="0" err="1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 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рычагом: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</a:t>
            </a:r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динамометр имеет предел измерения силы до </a:t>
            </a:r>
            <a:r>
              <a:rPr lang="ru-RU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Н</a:t>
            </a:r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Придумайте, как с помощью этого динамометра и рычага определить вес тела, намного больший этого </a:t>
            </a:r>
            <a:r>
              <a:rPr lang="ru-RU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предела?</a:t>
            </a:r>
            <a:endParaRPr lang="ru-RU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50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79" y="3140968"/>
            <a:ext cx="8112616" cy="7066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величина, равная произведению силы на её плечо,</a:t>
            </a:r>
            <a:r>
              <a:rPr lang="en-US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</a:t>
            </a:r>
            <a:r>
              <a:rPr lang="ru-RU" sz="2000" b="1" u="sng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моментом силы.</a:t>
            </a:r>
            <a:r>
              <a:rPr lang="tt-RU" sz="2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264282" y="4117271"/>
            <a:ext cx="3234418" cy="22467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Рычаг находится в равновесии, если момент силы, вращающий его по часовой стрелке равен моменту силы, вращающей его против часовой стрелке.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610099"/>
            <a:ext cx="1793697" cy="197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381510" y="1212167"/>
            <a:ext cx="3323437" cy="1694152"/>
            <a:chOff x="2290" y="0"/>
            <a:chExt cx="3243" cy="1904"/>
          </a:xfrm>
        </p:grpSpPr>
        <p:grpSp>
          <p:nvGrpSpPr>
            <p:cNvPr id="12" name="Group 9"/>
            <p:cNvGrpSpPr>
              <a:grpSpLocks/>
            </p:cNvGrpSpPr>
            <p:nvPr/>
          </p:nvGrpSpPr>
          <p:grpSpPr bwMode="auto">
            <a:xfrm>
              <a:off x="2290" y="0"/>
              <a:ext cx="3243" cy="1904"/>
              <a:chOff x="2835" y="1979"/>
              <a:chExt cx="2857" cy="1496"/>
            </a:xfrm>
          </p:grpSpPr>
          <p:sp>
            <p:nvSpPr>
              <p:cNvPr id="17" name="Rectangle 10"/>
              <p:cNvSpPr>
                <a:spLocks noChangeArrowheads="1"/>
              </p:cNvSpPr>
              <p:nvPr/>
            </p:nvSpPr>
            <p:spPr bwMode="auto">
              <a:xfrm>
                <a:off x="2835" y="2432"/>
                <a:ext cx="2857" cy="91"/>
              </a:xfrm>
              <a:prstGeom prst="rect">
                <a:avLst/>
              </a:prstGeom>
              <a:gradFill rotWithShape="1">
                <a:gsLst>
                  <a:gs pos="0">
                    <a:srgbClr val="669900"/>
                  </a:gs>
                  <a:gs pos="100000">
                    <a:srgbClr val="669900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AutoShape 11"/>
              <p:cNvSpPr>
                <a:spLocks noChangeArrowheads="1"/>
              </p:cNvSpPr>
              <p:nvPr/>
            </p:nvSpPr>
            <p:spPr bwMode="auto">
              <a:xfrm>
                <a:off x="4105" y="2523"/>
                <a:ext cx="318" cy="227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" name="AutoShape 12"/>
              <p:cNvSpPr>
                <a:spLocks/>
              </p:cNvSpPr>
              <p:nvPr/>
            </p:nvSpPr>
            <p:spPr bwMode="auto">
              <a:xfrm rot="5400000">
                <a:off x="3470" y="1661"/>
                <a:ext cx="181" cy="1361"/>
              </a:xfrm>
              <a:prstGeom prst="leftBrace">
                <a:avLst>
                  <a:gd name="adj1" fmla="val 62661"/>
                  <a:gd name="adj2" fmla="val 49995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AutoShape 13"/>
              <p:cNvSpPr>
                <a:spLocks/>
              </p:cNvSpPr>
              <p:nvPr/>
            </p:nvSpPr>
            <p:spPr bwMode="auto">
              <a:xfrm rot="5400000">
                <a:off x="4808" y="1729"/>
                <a:ext cx="181" cy="1225"/>
              </a:xfrm>
              <a:prstGeom prst="leftBrace">
                <a:avLst>
                  <a:gd name="adj1" fmla="val 61632"/>
                  <a:gd name="adj2" fmla="val 49995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" name="Text Box 14"/>
              <p:cNvSpPr txBox="1">
                <a:spLocks noChangeArrowheads="1"/>
              </p:cNvSpPr>
              <p:nvPr/>
            </p:nvSpPr>
            <p:spPr bwMode="auto">
              <a:xfrm>
                <a:off x="4830" y="1979"/>
                <a:ext cx="363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ru-RU" b="0">
                    <a:solidFill>
                      <a:srgbClr val="000000"/>
                    </a:solidFill>
                    <a:cs typeface="Tahoma" pitchFamily="34" charset="0"/>
                  </a:rPr>
                  <a:t>ℓ </a:t>
                </a:r>
                <a:r>
                  <a:rPr lang="en-US" altLang="ru-RU" sz="1000" b="0">
                    <a:solidFill>
                      <a:srgbClr val="000000"/>
                    </a:solidFill>
                    <a:cs typeface="Tahoma" pitchFamily="34" charset="0"/>
                  </a:rPr>
                  <a:t>2</a:t>
                </a:r>
                <a:endParaRPr lang="en-US" altLang="ru-RU" b="0">
                  <a:solidFill>
                    <a:srgbClr val="000000"/>
                  </a:solidFill>
                  <a:cs typeface="Tahoma" pitchFamily="34" charset="0"/>
                </a:endParaRPr>
              </a:p>
            </p:txBody>
          </p:sp>
          <p:sp>
            <p:nvSpPr>
              <p:cNvPr id="22" name="Text Box 15"/>
              <p:cNvSpPr txBox="1">
                <a:spLocks noChangeArrowheads="1"/>
              </p:cNvSpPr>
              <p:nvPr/>
            </p:nvSpPr>
            <p:spPr bwMode="auto">
              <a:xfrm>
                <a:off x="3424" y="1979"/>
                <a:ext cx="363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ru-RU" b="0" dirty="0">
                    <a:solidFill>
                      <a:srgbClr val="000000"/>
                    </a:solidFill>
                    <a:cs typeface="Tahoma" pitchFamily="34" charset="0"/>
                  </a:rPr>
                  <a:t>ℓ </a:t>
                </a:r>
                <a:r>
                  <a:rPr lang="en-US" altLang="ru-RU" sz="1000" b="0" dirty="0">
                    <a:solidFill>
                      <a:srgbClr val="000000"/>
                    </a:solidFill>
                    <a:cs typeface="Tahoma" pitchFamily="34" charset="0"/>
                  </a:rPr>
                  <a:t>1</a:t>
                </a:r>
                <a:endParaRPr lang="en-US" altLang="ru-RU" b="0" dirty="0">
                  <a:solidFill>
                    <a:srgbClr val="000000"/>
                  </a:solidFill>
                  <a:cs typeface="Tahoma" pitchFamily="34" charset="0"/>
                </a:endParaRPr>
              </a:p>
            </p:txBody>
          </p:sp>
          <p:sp>
            <p:nvSpPr>
              <p:cNvPr id="23" name="Line 16"/>
              <p:cNvSpPr>
                <a:spLocks noChangeShapeType="1"/>
              </p:cNvSpPr>
              <p:nvPr/>
            </p:nvSpPr>
            <p:spPr bwMode="auto">
              <a:xfrm>
                <a:off x="2880" y="2523"/>
                <a:ext cx="0" cy="77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Text Box 17"/>
              <p:cNvSpPr txBox="1">
                <a:spLocks noChangeArrowheads="1"/>
              </p:cNvSpPr>
              <p:nvPr/>
            </p:nvSpPr>
            <p:spPr bwMode="auto">
              <a:xfrm>
                <a:off x="2880" y="3067"/>
                <a:ext cx="409" cy="1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ru-RU" sz="1800" b="0">
                    <a:solidFill>
                      <a:srgbClr val="000000"/>
                    </a:solidFill>
                  </a:rPr>
                  <a:t>F</a:t>
                </a:r>
                <a:r>
                  <a:rPr lang="en-US" altLang="ru-RU" sz="1000" b="0">
                    <a:solidFill>
                      <a:srgbClr val="000000"/>
                    </a:solidFill>
                  </a:rPr>
                  <a:t>1</a:t>
                </a:r>
                <a:endParaRPr lang="ru-RU" altLang="ru-RU" sz="1800" b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Line 18"/>
              <p:cNvSpPr>
                <a:spLocks noChangeShapeType="1"/>
              </p:cNvSpPr>
              <p:nvPr/>
            </p:nvSpPr>
            <p:spPr bwMode="auto">
              <a:xfrm flipH="1">
                <a:off x="5511" y="2523"/>
                <a:ext cx="0" cy="95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Text Box 19"/>
              <p:cNvSpPr txBox="1">
                <a:spLocks noChangeArrowheads="1"/>
              </p:cNvSpPr>
              <p:nvPr/>
            </p:nvSpPr>
            <p:spPr bwMode="auto">
              <a:xfrm>
                <a:off x="5284" y="3067"/>
                <a:ext cx="317" cy="1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ru-RU" sz="1800" b="0">
                    <a:solidFill>
                      <a:srgbClr val="000000"/>
                    </a:solidFill>
                  </a:rPr>
                  <a:t>F </a:t>
                </a:r>
                <a:r>
                  <a:rPr lang="en-US" altLang="ru-RU" sz="900" b="0">
                    <a:solidFill>
                      <a:srgbClr val="000000"/>
                    </a:solidFill>
                  </a:rPr>
                  <a:t>2</a:t>
                </a:r>
                <a:endParaRPr lang="ru-RU" altLang="ru-RU" sz="1800" b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4" name="Line 20"/>
            <p:cNvSpPr>
              <a:spLocks noChangeShapeType="1"/>
            </p:cNvSpPr>
            <p:nvPr/>
          </p:nvSpPr>
          <p:spPr bwMode="auto">
            <a:xfrm>
              <a:off x="2381" y="1389"/>
              <a:ext cx="13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21"/>
            <p:cNvSpPr>
              <a:spLocks noChangeShapeType="1"/>
            </p:cNvSpPr>
            <p:nvPr/>
          </p:nvSpPr>
          <p:spPr bwMode="auto">
            <a:xfrm>
              <a:off x="5103" y="1389"/>
              <a:ext cx="13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5822125"/>
              </p:ext>
            </p:extLst>
          </p:nvPr>
        </p:nvGraphicFramePr>
        <p:xfrm>
          <a:off x="3814285" y="995684"/>
          <a:ext cx="1568148" cy="73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0" name="Формула" r:id="rId4" imgW="507960" imgH="431640" progId="Equation.3">
                  <p:embed/>
                </p:oleObj>
              </mc:Choice>
              <mc:Fallback>
                <p:oleObj name="Формула" r:id="rId4" imgW="507960" imgH="431640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4285" y="995684"/>
                        <a:ext cx="1568148" cy="734300"/>
                      </a:xfrm>
                      <a:prstGeom prst="rect">
                        <a:avLst/>
                      </a:prstGeom>
                      <a:solidFill>
                        <a:srgbClr val="B3E0FF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09222" y="-12420"/>
            <a:ext cx="421012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Нәрсә ул көч моменты?  </a:t>
            </a:r>
            <a:endParaRPr lang="tt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cap="none" spc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силы</a:t>
            </a:r>
            <a:endParaRPr lang="ru-RU" sz="2800" b="1" cap="none" spc="0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2434131"/>
              </p:ext>
            </p:extLst>
          </p:nvPr>
        </p:nvGraphicFramePr>
        <p:xfrm>
          <a:off x="3831226" y="1836051"/>
          <a:ext cx="2180934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1" name="Формула" r:id="rId6" imgW="799920" imgH="215640" progId="Equation.3">
                  <p:embed/>
                </p:oleObj>
              </mc:Choice>
              <mc:Fallback>
                <p:oleObj name="Формула" r:id="rId6" imgW="799920" imgH="215640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1226" y="1836051"/>
                        <a:ext cx="2180934" cy="498475"/>
                      </a:xfrm>
                      <a:prstGeom prst="rect">
                        <a:avLst/>
                      </a:prstGeom>
                      <a:solidFill>
                        <a:srgbClr val="B3E0FF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080139"/>
              </p:ext>
            </p:extLst>
          </p:nvPr>
        </p:nvGraphicFramePr>
        <p:xfrm>
          <a:off x="3836346" y="2483303"/>
          <a:ext cx="1642624" cy="475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2" name="Формула" r:id="rId8" imgW="583920" imgH="177480" progId="Equation.3">
                  <p:embed/>
                </p:oleObj>
              </mc:Choice>
              <mc:Fallback>
                <p:oleObj name="Формула" r:id="rId8" imgW="583920" imgH="17748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6346" y="2483303"/>
                        <a:ext cx="1642624" cy="475299"/>
                      </a:xfrm>
                      <a:prstGeom prst="rect">
                        <a:avLst/>
                      </a:prstGeom>
                      <a:solidFill>
                        <a:srgbClr val="B3E0FF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5652120" y="2347276"/>
            <a:ext cx="3572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tt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көч моменты (</a:t>
            </a: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силы)</a:t>
            </a:r>
          </a:p>
          <a:p>
            <a:r>
              <a:rPr lang="ru-RU" sz="20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 измерения - </a:t>
            </a:r>
            <a:r>
              <a:rPr lang="en-US" sz="20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</a:t>
            </a:r>
            <a:r>
              <a:rPr lang="en-US" sz="14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tt-RU" sz="2000" b="1" i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tt-RU" sz="20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0121371"/>
              </p:ext>
            </p:extLst>
          </p:nvPr>
        </p:nvGraphicFramePr>
        <p:xfrm>
          <a:off x="1117132" y="2367270"/>
          <a:ext cx="2015600" cy="512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3" name="Формула" r:id="rId10" imgW="583920" imgH="215640" progId="Equation.3">
                  <p:embed/>
                </p:oleObj>
              </mc:Choice>
              <mc:Fallback>
                <p:oleObj name="Формула" r:id="rId10" imgW="583920" imgH="21564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7132" y="2367270"/>
                        <a:ext cx="2015600" cy="512169"/>
                      </a:xfrm>
                      <a:prstGeom prst="rect">
                        <a:avLst/>
                      </a:prstGeom>
                      <a:solidFill>
                        <a:srgbClr val="B3E0FF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30"/>
          <a:stretch/>
        </p:blipFill>
        <p:spPr>
          <a:xfrm>
            <a:off x="6072364" y="0"/>
            <a:ext cx="3071636" cy="2264783"/>
          </a:xfrm>
          <a:prstGeom prst="rect">
            <a:avLst/>
          </a:prstGeom>
        </p:spPr>
      </p:pic>
      <p:grpSp>
        <p:nvGrpSpPr>
          <p:cNvPr id="33" name="Group 3"/>
          <p:cNvGrpSpPr>
            <a:grpSpLocks/>
          </p:cNvGrpSpPr>
          <p:nvPr/>
        </p:nvGrpSpPr>
        <p:grpSpPr bwMode="auto">
          <a:xfrm>
            <a:off x="259288" y="5134252"/>
            <a:ext cx="2909312" cy="1136652"/>
            <a:chOff x="2547" y="8705"/>
            <a:chExt cx="7421" cy="1581"/>
          </a:xfrm>
        </p:grpSpPr>
        <p:sp>
          <p:nvSpPr>
            <p:cNvPr id="34" name="Line 4"/>
            <p:cNvSpPr>
              <a:spLocks noChangeShapeType="1"/>
            </p:cNvSpPr>
            <p:nvPr/>
          </p:nvSpPr>
          <p:spPr bwMode="auto">
            <a:xfrm>
              <a:off x="2880" y="9168"/>
              <a:ext cx="6465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AutoShape 5"/>
            <p:cNvSpPr>
              <a:spLocks noChangeArrowheads="1"/>
            </p:cNvSpPr>
            <p:nvPr/>
          </p:nvSpPr>
          <p:spPr bwMode="auto">
            <a:xfrm>
              <a:off x="6765" y="9183"/>
              <a:ext cx="566" cy="566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Line 6"/>
            <p:cNvSpPr>
              <a:spLocks noChangeShapeType="1"/>
            </p:cNvSpPr>
            <p:nvPr/>
          </p:nvSpPr>
          <p:spPr bwMode="auto">
            <a:xfrm>
              <a:off x="2895" y="9168"/>
              <a:ext cx="0" cy="57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7"/>
            <p:cNvSpPr>
              <a:spLocks noChangeShapeType="1"/>
            </p:cNvSpPr>
            <p:nvPr/>
          </p:nvSpPr>
          <p:spPr bwMode="auto">
            <a:xfrm>
              <a:off x="9345" y="9168"/>
              <a:ext cx="0" cy="4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Text Box 8"/>
            <p:cNvSpPr txBox="1">
              <a:spLocks noChangeArrowheads="1"/>
            </p:cNvSpPr>
            <p:nvPr/>
          </p:nvSpPr>
          <p:spPr bwMode="auto">
            <a:xfrm>
              <a:off x="2547" y="9720"/>
              <a:ext cx="1606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US" altLang="ru-RU" sz="1600" b="1" dirty="0">
                  <a:solidFill>
                    <a:srgbClr val="0000CC"/>
                  </a:solidFill>
                </a:rPr>
                <a:t>10</a:t>
              </a:r>
              <a:r>
                <a:rPr lang="ru-RU" altLang="ru-RU" sz="1600" b="1" dirty="0">
                  <a:solidFill>
                    <a:srgbClr val="0000CC"/>
                  </a:solidFill>
                </a:rPr>
                <a:t>Н</a:t>
              </a:r>
              <a:endParaRPr lang="en-US" altLang="ru-RU" sz="1600" b="1" dirty="0">
                <a:solidFill>
                  <a:srgbClr val="0000CC"/>
                </a:solidFill>
              </a:endParaRPr>
            </a:p>
          </p:txBody>
        </p:sp>
        <p:sp>
          <p:nvSpPr>
            <p:cNvPr id="39" name="Text Box 9"/>
            <p:cNvSpPr txBox="1">
              <a:spLocks noChangeArrowheads="1"/>
            </p:cNvSpPr>
            <p:nvPr/>
          </p:nvSpPr>
          <p:spPr bwMode="auto">
            <a:xfrm>
              <a:off x="8293" y="9618"/>
              <a:ext cx="1675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US" altLang="ru-RU" sz="1600" b="1" dirty="0">
                  <a:solidFill>
                    <a:srgbClr val="0000CC"/>
                  </a:solidFill>
                </a:rPr>
                <a:t>30</a:t>
              </a:r>
              <a:r>
                <a:rPr lang="ru-RU" altLang="ru-RU" sz="1600" b="1" dirty="0">
                  <a:solidFill>
                    <a:srgbClr val="0000CC"/>
                  </a:solidFill>
                </a:rPr>
                <a:t>Н</a:t>
              </a:r>
              <a:endParaRPr lang="en-US" altLang="ru-RU" sz="1600" b="1" dirty="0">
                <a:solidFill>
                  <a:srgbClr val="0000CC"/>
                </a:solidFill>
              </a:endParaRPr>
            </a:p>
          </p:txBody>
        </p:sp>
        <p:sp>
          <p:nvSpPr>
            <p:cNvPr id="40" name="Text Box 10"/>
            <p:cNvSpPr txBox="1">
              <a:spLocks noChangeArrowheads="1"/>
            </p:cNvSpPr>
            <p:nvPr/>
          </p:nvSpPr>
          <p:spPr bwMode="auto">
            <a:xfrm>
              <a:off x="4153" y="8853"/>
              <a:ext cx="955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en-US" altLang="ru-RU" sz="2400" dirty="0"/>
            </a:p>
          </p:txBody>
        </p:sp>
        <p:sp>
          <p:nvSpPr>
            <p:cNvPr id="41" name="Text Box 11"/>
            <p:cNvSpPr txBox="1">
              <a:spLocks noChangeArrowheads="1"/>
            </p:cNvSpPr>
            <p:nvPr/>
          </p:nvSpPr>
          <p:spPr bwMode="auto">
            <a:xfrm>
              <a:off x="8040" y="8705"/>
              <a:ext cx="636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ru-RU" altLang="ru-RU" sz="1600" b="1" i="1" dirty="0">
                  <a:solidFill>
                    <a:srgbClr val="0000CC"/>
                  </a:solidFill>
                  <a:latin typeface="Bell MT" pitchFamily="18" charset="0"/>
                </a:rPr>
                <a:t>х</a:t>
              </a:r>
              <a:endParaRPr lang="en-US" altLang="ru-RU" sz="1600" b="1" i="1" dirty="0">
                <a:solidFill>
                  <a:srgbClr val="0000CC"/>
                </a:solidFill>
                <a:latin typeface="Bell MT" pitchFamily="18" charset="0"/>
              </a:endParaRPr>
            </a:p>
          </p:txBody>
        </p:sp>
        <p:sp>
          <p:nvSpPr>
            <p:cNvPr id="42" name="Text Box 10"/>
            <p:cNvSpPr txBox="1">
              <a:spLocks noChangeArrowheads="1"/>
            </p:cNvSpPr>
            <p:nvPr/>
          </p:nvSpPr>
          <p:spPr bwMode="auto">
            <a:xfrm>
              <a:off x="3714" y="8705"/>
              <a:ext cx="183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ru-RU" altLang="ru-RU" sz="1600" b="1" i="1" dirty="0" smtClean="0">
                  <a:solidFill>
                    <a:srgbClr val="0000CC"/>
                  </a:solidFill>
                </a:rPr>
                <a:t>6м</a:t>
              </a:r>
              <a:endParaRPr lang="en-US" altLang="ru-RU" sz="1600" b="1" i="1" dirty="0">
                <a:solidFill>
                  <a:srgbClr val="0000CC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79512" y="4119463"/>
            <a:ext cx="315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задачу: </a:t>
            </a:r>
            <a:r>
              <a:rPr lang="ru-RU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</a:t>
            </a:r>
            <a:r>
              <a:rPr lang="ru-RU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рисунка, найдите </a:t>
            </a:r>
            <a:r>
              <a:rPr lang="ru-RU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b="1" i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768333" y="3956330"/>
            <a:ext cx="2196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плечо сил </a:t>
            </a: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1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</a:t>
            </a:r>
            <a:r>
              <a:rPr lang="en-US" sz="12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79152" y="636404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47199" y="5809444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dirty="0" smtClean="0"/>
              <a:t>с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20238" y="4859277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19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31" grpId="0"/>
      <p:bldP spid="43" grpId="0"/>
      <p:bldP spid="5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981" y="980728"/>
            <a:ext cx="4380059" cy="49006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Рычаги 1-го и 2-го рода в организме человека </a:t>
            </a:r>
            <a:endParaRPr lang="ru-RU" sz="20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G:\ФИЗИКА 7 класс уроки\УРОК 7\0014-014-CHerep-kak-rychag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853" y="1628800"/>
            <a:ext cx="513037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4482333"/>
            <a:ext cx="4176464" cy="830997"/>
          </a:xfrm>
          <a:prstGeom prst="rect">
            <a:avLst/>
          </a:prstGeom>
          <a:ln w="28575">
            <a:solidFill>
              <a:srgbClr val="0000CC"/>
            </a:solidFill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Осанка человека – залог его здоровья и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красоты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4017" y="215641"/>
            <a:ext cx="70984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Сез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кеше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tt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әүдәсендә  нинди рычагларны беләсез?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Рычаги в теле человека</a:t>
            </a:r>
            <a:endParaRPr lang="ru-RU" sz="2400" b="1" cap="none" spc="0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5552731"/>
            <a:ext cx="316522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Физкультминутка</a:t>
            </a:r>
            <a:endParaRPr lang="ru-RU" sz="2800" b="1" cap="none" spc="0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744" y="1169748"/>
            <a:ext cx="3649834" cy="551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4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1779</TotalTime>
  <Words>1024</Words>
  <Application>Microsoft Office PowerPoint</Application>
  <PresentationFormat>Экран (4:3)</PresentationFormat>
  <Paragraphs>128</Paragraphs>
  <Slides>16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Формула</vt:lpstr>
      <vt:lpstr>Фәннәрне   өйрәнгәндә мисаллар  кагыйдәләрдән файдалырак</vt:lpstr>
      <vt:lpstr>  Пирамидаларны ничек төзегәннәр? Как древние люди построили пирамиды в Египте?   Пирамида Хеопса (Хуфу), Великая пирамида Гизы — крупнейшая из египетских пирамид, единственное из «Семи чудес света», сохранившееся до наших дней. Предполагается, что строительство, продолжавшееся двадцать лет, закончилось около 2540 года до н.э.   </vt:lpstr>
      <vt:lpstr>Памятник  Петру- I “Медный всадник” в Санкт-Петербурге Автор: Французкий скульптор Этьен-Морис Фальконе.  Дата открытия 1782 г.</vt:lpstr>
      <vt:lpstr>Гади механизмнар  ( Простые механизмы )</vt:lpstr>
      <vt:lpstr>Рычаг төрләре (Виды рычагов)</vt:lpstr>
      <vt:lpstr>Тәҗрибә үткәреп рычагның тигезләнеш шарты кагыйдәсен чыгарыгыз һәм сызымда таяну ноктасын, көчләрне, көч иңсәсен билгеләгез  Сформулируйте условие равновесия рычага.  Изобразите рычаг в тетради и покажите на нем точку опоры, силы, действующие на рычаг, плечи рычага</vt:lpstr>
      <vt:lpstr>Презентация PowerPoint</vt:lpstr>
      <vt:lpstr>Презентация PowerPoint</vt:lpstr>
      <vt:lpstr>Рычаги 1-го и 2-го рода в организме человека </vt:lpstr>
      <vt:lpstr>Авыш яссылык кулланып көчтән күпме отыш алып була? Тәҗрибәдә тикшерегез Какой выигрыш в силе можно получить при использовании наклонной плоскости?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Guzelka</dc:creator>
  <cp:lastModifiedBy>Guzelka</cp:lastModifiedBy>
  <cp:revision>106</cp:revision>
  <dcterms:created xsi:type="dcterms:W3CDTF">2015-04-10T18:28:02Z</dcterms:created>
  <dcterms:modified xsi:type="dcterms:W3CDTF">2016-12-04T17:58:27Z</dcterms:modified>
</cp:coreProperties>
</file>