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0" r:id="rId3"/>
    <p:sldId id="273" r:id="rId4"/>
    <p:sldId id="274" r:id="rId5"/>
    <p:sldId id="275" r:id="rId6"/>
    <p:sldId id="281" r:id="rId7"/>
    <p:sldId id="280" r:id="rId8"/>
    <p:sldId id="279" r:id="rId9"/>
    <p:sldId id="282" r:id="rId10"/>
    <p:sldId id="283" r:id="rId11"/>
    <p:sldId id="287" r:id="rId12"/>
    <p:sldId id="288" r:id="rId13"/>
    <p:sldId id="289" r:id="rId14"/>
    <p:sldId id="259" r:id="rId15"/>
    <p:sldId id="290" r:id="rId16"/>
    <p:sldId id="262" r:id="rId17"/>
    <p:sldId id="261" r:id="rId18"/>
    <p:sldId id="263" r:id="rId19"/>
    <p:sldId id="26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39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31" autoAdjust="0"/>
    <p:restoredTop sz="94660"/>
  </p:normalViewPr>
  <p:slideViewPr>
    <p:cSldViewPr>
      <p:cViewPr>
        <p:scale>
          <a:sx n="55" d="100"/>
          <a:sy n="55" d="100"/>
        </p:scale>
        <p:origin x="-3246" y="-12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B4C949-E1E6-4295-9C1E-AB9022280F59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C49C03-8EC5-4324-BB84-102045D21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49C03-8EC5-4324-BB84-102045D21B1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49C03-8EC5-4324-BB84-102045D21B1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49C03-8EC5-4324-BB84-102045D21B19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I:\Новая папка\imgh147337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0"/>
            <a:ext cx="9143999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0" y="5429264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В разновозрастной группе № 1 «Карапузы»</a:t>
            </a: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МКДОУ «Елань-Коленовский детский сад </a:t>
            </a:r>
            <a:r>
              <a:rPr lang="ru-RU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общеразвмвающего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вида №  1»                                                    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Подготовила воспитатель:</a:t>
            </a:r>
          </a:p>
          <a:p>
            <a:pPr algn="r"/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Стремкова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Н.С.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aser\Desktop\смешарик\3578304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 flipH="1" flipV="1">
            <a:off x="357158" y="4000504"/>
            <a:ext cx="5643602" cy="2071702"/>
          </a:xfrm>
          <a:prstGeom prst="wedgeRoundRectCallout">
            <a:avLst>
              <a:gd name="adj1" fmla="val -57038"/>
              <a:gd name="adj2" fmla="val 30477"/>
              <a:gd name="adj3" fmla="val 16667"/>
            </a:avLst>
          </a:prstGeom>
          <a:noFill/>
          <a:ln w="76200">
            <a:solidFill>
              <a:srgbClr val="FF0000"/>
            </a:solidFill>
            <a:prstDash val="sysDot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50800" dir="5400000" algn="ctr" rotWithShape="0">
              <a:srgbClr val="FFFF00"/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500570"/>
            <a:ext cx="35004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Palatino Linotype" pitchFamily="18" charset="0"/>
              </a:rPr>
              <a:t>Раз, два, три, четыре, пять.</a:t>
            </a:r>
            <a:br>
              <a:rPr lang="ru-RU" sz="2400" b="1" i="1" dirty="0" smtClean="0">
                <a:latin typeface="Palatino Linotype" pitchFamily="18" charset="0"/>
              </a:rPr>
            </a:br>
            <a:r>
              <a:rPr lang="ru-RU" sz="2400" b="1" i="1" dirty="0" smtClean="0">
                <a:latin typeface="Palatino Linotype" pitchFamily="18" charset="0"/>
              </a:rPr>
              <a:t>Игры будем начинать.</a:t>
            </a:r>
            <a:endParaRPr lang="ru-RU" sz="2400" b="1" i="1" dirty="0">
              <a:latin typeface="Palatino Linotype" pitchFamily="18" charset="0"/>
            </a:endParaRPr>
          </a:p>
        </p:txBody>
      </p:sp>
      <p:pic>
        <p:nvPicPr>
          <p:cNvPr id="9218" name="Picture 2" descr="C:\Users\Пользователь\Desktop\Карапузы\Осень\IMG_83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5377" y="571480"/>
            <a:ext cx="4268623" cy="5715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aser\Desktop\смешарик\9326274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429132"/>
            <a:ext cx="4286280" cy="1982784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2400" b="1" i="1" dirty="0" smtClean="0">
                <a:latin typeface="Palatino Linotype" pitchFamily="18" charset="0"/>
              </a:rPr>
              <a:t> Помогает с давних пор</a:t>
            </a:r>
            <a:br>
              <a:rPr lang="ru-RU" sz="2400" b="1" i="1" dirty="0" smtClean="0">
                <a:latin typeface="Palatino Linotype" pitchFamily="18" charset="0"/>
              </a:rPr>
            </a:br>
            <a:r>
              <a:rPr lang="ru-RU" sz="2400" b="1" i="1" dirty="0" smtClean="0">
                <a:latin typeface="Palatino Linotype" pitchFamily="18" charset="0"/>
              </a:rPr>
              <a:t>Детям, друг наш, светофор</a:t>
            </a:r>
            <a:br>
              <a:rPr lang="ru-RU" sz="2400" b="1" i="1" dirty="0" smtClean="0">
                <a:latin typeface="Palatino Linotype" pitchFamily="18" charset="0"/>
              </a:rPr>
            </a:br>
            <a:r>
              <a:rPr lang="ru-RU" sz="2400" b="1" i="1" dirty="0" smtClean="0">
                <a:latin typeface="Palatino Linotype" pitchFamily="18" charset="0"/>
              </a:rPr>
              <a:t>Объяснит без напряженья</a:t>
            </a:r>
            <a:br>
              <a:rPr lang="ru-RU" sz="2400" b="1" i="1" dirty="0" smtClean="0">
                <a:latin typeface="Palatino Linotype" pitchFamily="18" charset="0"/>
              </a:rPr>
            </a:br>
            <a:r>
              <a:rPr lang="ru-RU" sz="2400" b="1" i="1" dirty="0" smtClean="0">
                <a:latin typeface="Palatino Linotype" pitchFamily="18" charset="0"/>
              </a:rPr>
              <a:t>Детям правила движенья.</a:t>
            </a:r>
            <a:endParaRPr lang="ru-RU" sz="2400" b="1" i="1" dirty="0">
              <a:latin typeface="Palatino Linotyp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4071942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 flipH="1" flipV="1">
            <a:off x="214282" y="4286256"/>
            <a:ext cx="5000660" cy="2357454"/>
          </a:xfrm>
          <a:prstGeom prst="wedgeRoundRectCallout">
            <a:avLst>
              <a:gd name="adj1" fmla="val -59210"/>
              <a:gd name="adj2" fmla="val 23058"/>
              <a:gd name="adj3" fmla="val 16667"/>
            </a:avLst>
          </a:prstGeom>
          <a:noFill/>
          <a:ln w="76200">
            <a:solidFill>
              <a:srgbClr val="00B0F0"/>
            </a:solidFill>
            <a:prstDash val="sysDot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50800" dir="5400000" algn="ctr" rotWithShape="0">
              <a:srgbClr val="FFFF00"/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6" name="Picture 2" descr="C:\Users\Пользователь\Desktop\IMG_837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523378"/>
            <a:ext cx="4418467" cy="59060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aser\Desktop\смешарик\9326274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4" cstate="print"/>
          <a:srcRect t="13121" b="13121"/>
          <a:stretch>
            <a:fillRect/>
          </a:stretch>
        </p:blipFill>
        <p:spPr bwMode="auto">
          <a:xfrm>
            <a:off x="3143240" y="357166"/>
            <a:ext cx="5368921" cy="27860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00034" y="4071942"/>
            <a:ext cx="485778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Вот зеленый свет зовет</a:t>
            </a:r>
          </a:p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Смело двигайся вперед.</a:t>
            </a:r>
          </a:p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Нынче главный – пешеход,</a:t>
            </a:r>
          </a:p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Смело двигайся – вперед!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 flipH="1" flipV="1">
            <a:off x="571472" y="3929066"/>
            <a:ext cx="5000660" cy="2357454"/>
          </a:xfrm>
          <a:prstGeom prst="wedgeRoundRectCallout">
            <a:avLst>
              <a:gd name="adj1" fmla="val -59210"/>
              <a:gd name="adj2" fmla="val 23058"/>
              <a:gd name="adj3" fmla="val 16667"/>
            </a:avLst>
          </a:prstGeom>
          <a:noFill/>
          <a:ln w="76200">
            <a:solidFill>
              <a:srgbClr val="00B0F0"/>
            </a:solidFill>
            <a:prstDash val="sysDot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50800" dir="5400000" algn="ctr" rotWithShape="0">
              <a:srgbClr val="FFFF00"/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aser\Desktop\смешарик\3578304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 t="13121" b="13121"/>
          <a:stretch>
            <a:fillRect/>
          </a:stretch>
        </p:blipFill>
        <p:spPr bwMode="auto">
          <a:xfrm>
            <a:off x="3286116" y="285728"/>
            <a:ext cx="5368921" cy="30718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42910" y="4071942"/>
            <a:ext cx="47863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Вот зажегся красный свет</a:t>
            </a:r>
          </a:p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Говорит: «Дороги нет!</a:t>
            </a:r>
          </a:p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Не бегите, не спешите,</a:t>
            </a:r>
          </a:p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Свет зеленый подождите!»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 flipH="1" flipV="1">
            <a:off x="357158" y="4000504"/>
            <a:ext cx="5643602" cy="2071702"/>
          </a:xfrm>
          <a:prstGeom prst="wedgeRoundRectCallout">
            <a:avLst>
              <a:gd name="adj1" fmla="val -57038"/>
              <a:gd name="adj2" fmla="val 30477"/>
              <a:gd name="adj3" fmla="val 16667"/>
            </a:avLst>
          </a:prstGeom>
          <a:noFill/>
          <a:ln w="76200">
            <a:solidFill>
              <a:srgbClr val="FF0000"/>
            </a:solidFill>
            <a:prstDash val="sysDot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50800" dir="5400000" algn="ctr" rotWithShape="0">
              <a:srgbClr val="FFFF00"/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ser\Desktop\смешарик\1947772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4714884"/>
            <a:ext cx="47149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Пешеходный переход </a:t>
            </a:r>
          </a:p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От беды убережет!</a:t>
            </a:r>
          </a:p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Все дороги по пути</a:t>
            </a:r>
          </a:p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По нему переходи!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 flipH="1" flipV="1">
            <a:off x="500034" y="4714884"/>
            <a:ext cx="4071998" cy="1857388"/>
          </a:xfrm>
          <a:prstGeom prst="wedgeRoundRectCallout">
            <a:avLst>
              <a:gd name="adj1" fmla="val -65757"/>
              <a:gd name="adj2" fmla="val 21965"/>
              <a:gd name="adj3" fmla="val 16667"/>
            </a:avLst>
          </a:prstGeom>
          <a:noFill/>
          <a:ln w="76200">
            <a:solidFill>
              <a:srgbClr val="FFFF00"/>
            </a:solidFill>
            <a:prstDash val="sysDot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50800" dir="5400000" algn="ctr" rotWithShape="0">
              <a:srgbClr val="FFFF00"/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 flipH="1" flipV="1">
            <a:off x="285720" y="4643446"/>
            <a:ext cx="4286280" cy="1857388"/>
          </a:xfrm>
          <a:prstGeom prst="wedgeRoundRectCallout">
            <a:avLst>
              <a:gd name="adj1" fmla="val -65757"/>
              <a:gd name="adj2" fmla="val 21965"/>
              <a:gd name="adj3" fmla="val 16667"/>
            </a:avLst>
          </a:prstGeom>
          <a:noFill/>
          <a:ln w="76200">
            <a:solidFill>
              <a:srgbClr val="FFFF00"/>
            </a:solidFill>
            <a:prstDash val="sysDot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50800" dir="5400000" algn="ctr" rotWithShape="0">
              <a:srgbClr val="FFFF00"/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050" name="Picture 2" descr="C:\Users\Пользователь\Desktop\IMG_837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642918"/>
            <a:ext cx="4310066" cy="57611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ser\Desktop\смешарик\1421467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4282" y="4786322"/>
            <a:ext cx="6072230" cy="181588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800" b="1" i="1" dirty="0" smtClean="0">
                <a:ln w="24500" cmpd="dbl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Palatino Linotype" pitchFamily="18" charset="0"/>
              </a:rPr>
              <a:t>Первым делом нужно нам</a:t>
            </a:r>
          </a:p>
          <a:p>
            <a:pPr algn="ctr"/>
            <a:r>
              <a:rPr lang="ru-RU" sz="2800" b="1" i="1" dirty="0" smtClean="0">
                <a:ln w="24500" cmpd="dbl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Palatino Linotype" pitchFamily="18" charset="0"/>
              </a:rPr>
              <a:t>Посмотреть по сторонам:</a:t>
            </a:r>
          </a:p>
          <a:p>
            <a:pPr algn="ctr"/>
            <a:r>
              <a:rPr lang="ru-RU" sz="2800" b="1" i="1" dirty="0" smtClean="0">
                <a:ln w="24500" cmpd="dbl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Palatino Linotype" pitchFamily="18" charset="0"/>
              </a:rPr>
              <a:t>Слева, </a:t>
            </a:r>
            <a:r>
              <a:rPr lang="ru-RU" sz="2800" b="1" i="1" dirty="0" err="1" smtClean="0">
                <a:ln w="24500" cmpd="dbl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Palatino Linotype" pitchFamily="18" charset="0"/>
              </a:rPr>
              <a:t>справо</a:t>
            </a:r>
            <a:r>
              <a:rPr lang="ru-RU" sz="2800" b="1" i="1" dirty="0" smtClean="0">
                <a:ln w="24500" cmpd="dbl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Palatino Linotype" pitchFamily="18" charset="0"/>
              </a:rPr>
              <a:t> путь свободен?</a:t>
            </a:r>
          </a:p>
          <a:p>
            <a:pPr algn="ctr"/>
            <a:r>
              <a:rPr lang="ru-RU" sz="2800" b="1" i="1" dirty="0" smtClean="0">
                <a:ln w="24500" cmpd="dbl">
                  <a:solidFill>
                    <a:sysClr val="windowText" lastClr="000000"/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Palatino Linotype" pitchFamily="18" charset="0"/>
              </a:rPr>
              <a:t>Значит, смело переходим!</a:t>
            </a:r>
            <a:endParaRPr lang="ru-RU" sz="2800" b="1" i="1" dirty="0">
              <a:ln w="24500" cmpd="dbl">
                <a:solidFill>
                  <a:sysClr val="windowText" lastClr="000000"/>
                </a:solidFill>
                <a:prstDash val="solid"/>
                <a:miter lim="800000"/>
              </a:ln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 flipH="1" flipV="1">
            <a:off x="214282" y="4786322"/>
            <a:ext cx="5486400" cy="1857388"/>
          </a:xfrm>
          <a:prstGeom prst="wedgeRoundRectCallout">
            <a:avLst>
              <a:gd name="adj1" fmla="val -57707"/>
              <a:gd name="adj2" fmla="val 29396"/>
              <a:gd name="adj3" fmla="val 16667"/>
            </a:avLst>
          </a:prstGeom>
          <a:noFill/>
          <a:ln w="76200">
            <a:solidFill>
              <a:srgbClr val="0070C0"/>
            </a:solidFill>
            <a:prstDash val="sysDot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Пользователь\Desktop\IMG_83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6764" y="0"/>
            <a:ext cx="3580789" cy="4786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aser\Desktop\смешарик\3835409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2" cy="6858000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print"/>
          <a:srcRect t="13121" b="13121"/>
          <a:stretch>
            <a:fillRect/>
          </a:stretch>
        </p:blipFill>
        <p:spPr bwMode="auto">
          <a:xfrm>
            <a:off x="2928926" y="285728"/>
            <a:ext cx="5643602" cy="27860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71472" y="4429132"/>
            <a:ext cx="50721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Никогда не забывайте:</a:t>
            </a:r>
          </a:p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На дороге не играйте!</a:t>
            </a:r>
          </a:p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Здесь опасно зазеваться!</a:t>
            </a:r>
          </a:p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Здесь не место баловаться!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 flipH="1" flipV="1">
            <a:off x="500034" y="4214818"/>
            <a:ext cx="5072098" cy="2071702"/>
          </a:xfrm>
          <a:prstGeom prst="wedgeRoundRectCallout">
            <a:avLst>
              <a:gd name="adj1" fmla="val -61624"/>
              <a:gd name="adj2" fmla="val 29644"/>
              <a:gd name="adj3" fmla="val 16667"/>
            </a:avLst>
          </a:prstGeom>
          <a:noFill/>
          <a:ln w="76200">
            <a:solidFill>
              <a:srgbClr val="00B050"/>
            </a:solidFill>
            <a:prstDash val="sysDot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50800" dir="5400000" algn="ctr" rotWithShape="0">
              <a:srgbClr val="FFFF00"/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aser\Desktop\смешарик\9326274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4429132"/>
            <a:ext cx="4500594" cy="219709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2400" b="1" i="1" dirty="0" smtClean="0">
                <a:latin typeface="Palatino Linotype" pitchFamily="18" charset="0"/>
              </a:rPr>
              <a:t>Это всем должно быть ясно! </a:t>
            </a:r>
          </a:p>
          <a:p>
            <a:pPr algn="ctr">
              <a:buNone/>
            </a:pPr>
            <a:r>
              <a:rPr lang="ru-RU" sz="2400" b="1" i="1" dirty="0" smtClean="0">
                <a:latin typeface="Palatino Linotype" pitchFamily="18" charset="0"/>
              </a:rPr>
              <a:t>Даже тем, кто ходит в ясли </a:t>
            </a:r>
          </a:p>
          <a:p>
            <a:pPr algn="ctr">
              <a:buNone/>
            </a:pPr>
            <a:r>
              <a:rPr lang="ru-RU" sz="2400" b="1" i="1" dirty="0" smtClean="0">
                <a:latin typeface="Palatino Linotype" pitchFamily="18" charset="0"/>
              </a:rPr>
              <a:t>Делаем ребятам </a:t>
            </a:r>
          </a:p>
          <a:p>
            <a:pPr algn="ctr">
              <a:buNone/>
            </a:pPr>
            <a:r>
              <a:rPr lang="ru-RU" sz="2400" b="1" i="1" dirty="0" smtClean="0">
                <a:latin typeface="Palatino Linotype" pitchFamily="18" charset="0"/>
              </a:rPr>
              <a:t>Предостережение: </a:t>
            </a:r>
          </a:p>
          <a:p>
            <a:pPr algn="ctr">
              <a:buNone/>
            </a:pPr>
            <a:r>
              <a:rPr lang="ru-RU" sz="2400" b="1" i="1" dirty="0" smtClean="0">
                <a:latin typeface="Palatino Linotype" pitchFamily="18" charset="0"/>
              </a:rPr>
              <a:t>Выучите срочно </a:t>
            </a:r>
          </a:p>
          <a:p>
            <a:pPr algn="ctr">
              <a:buNone/>
            </a:pPr>
            <a:r>
              <a:rPr lang="ru-RU" sz="2400" b="1" i="1" dirty="0" smtClean="0">
                <a:latin typeface="Palatino Linotype" pitchFamily="18" charset="0"/>
              </a:rPr>
              <a:t>ПРАВИЛА ДВИЖЕНИЯ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4071942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 flipH="1" flipV="1">
            <a:off x="357158" y="4286256"/>
            <a:ext cx="5000660" cy="2357454"/>
          </a:xfrm>
          <a:prstGeom prst="wedgeRoundRectCallout">
            <a:avLst>
              <a:gd name="adj1" fmla="val -59210"/>
              <a:gd name="adj2" fmla="val 23058"/>
              <a:gd name="adj3" fmla="val 16667"/>
            </a:avLst>
          </a:prstGeom>
          <a:noFill/>
          <a:ln w="76200">
            <a:solidFill>
              <a:srgbClr val="00B0F0"/>
            </a:solidFill>
            <a:prstDash val="sysDot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50800" dir="5400000" algn="ctr" rotWithShape="0">
              <a:srgbClr val="FFFF00"/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098" name="Picture 2" descr="C:\Users\Пользователь\Desktop\IMG_787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1"/>
            <a:ext cx="5573406" cy="4161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aser\Desktop\смешарик\3578304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 t="13121" b="13121"/>
          <a:stretch>
            <a:fillRect/>
          </a:stretch>
        </p:blipFill>
        <p:spPr bwMode="auto">
          <a:xfrm>
            <a:off x="3286116" y="285728"/>
            <a:ext cx="5368921" cy="30718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Скругленная прямоугольная выноска 10"/>
          <p:cNvSpPr/>
          <p:nvPr/>
        </p:nvSpPr>
        <p:spPr>
          <a:xfrm flipH="1" flipV="1">
            <a:off x="357158" y="4000504"/>
            <a:ext cx="5643602" cy="2071702"/>
          </a:xfrm>
          <a:prstGeom prst="wedgeRoundRectCallout">
            <a:avLst>
              <a:gd name="adj1" fmla="val -57038"/>
              <a:gd name="adj2" fmla="val 30477"/>
              <a:gd name="adj3" fmla="val 16667"/>
            </a:avLst>
          </a:prstGeom>
          <a:noFill/>
          <a:ln w="76200">
            <a:solidFill>
              <a:srgbClr val="FF0000"/>
            </a:solidFill>
            <a:prstDash val="sysDot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50800" dir="5400000" algn="ctr" rotWithShape="0">
              <a:srgbClr val="FFFF00"/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3071810"/>
            <a:ext cx="607223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alatino Linotype" pitchFamily="18" charset="0"/>
              </a:rPr>
              <a:t>Правила поведения в общественном транспорте:</a:t>
            </a:r>
          </a:p>
          <a:p>
            <a:r>
              <a:rPr lang="ru-RU" sz="2400" b="1" i="1" dirty="0" smtClean="0">
                <a:latin typeface="Palatino Linotype" pitchFamily="18" charset="0"/>
              </a:rPr>
              <a:t>По салону не слоняйся,</a:t>
            </a:r>
            <a:br>
              <a:rPr lang="ru-RU" sz="2400" b="1" i="1" dirty="0" smtClean="0">
                <a:latin typeface="Palatino Linotype" pitchFamily="18" charset="0"/>
              </a:rPr>
            </a:br>
            <a:r>
              <a:rPr lang="ru-RU" sz="2400" b="1" i="1" dirty="0" smtClean="0">
                <a:latin typeface="Palatino Linotype" pitchFamily="18" charset="0"/>
              </a:rPr>
              <a:t>Не скачи и не носись. </a:t>
            </a:r>
            <a:br>
              <a:rPr lang="ru-RU" sz="2400" b="1" i="1" dirty="0" smtClean="0">
                <a:latin typeface="Palatino Linotype" pitchFamily="18" charset="0"/>
              </a:rPr>
            </a:br>
            <a:r>
              <a:rPr lang="ru-RU" sz="2400" b="1" i="1" dirty="0" smtClean="0">
                <a:latin typeface="Palatino Linotype" pitchFamily="18" charset="0"/>
              </a:rPr>
              <a:t>Стой спокойно, не толкайся</a:t>
            </a:r>
            <a:br>
              <a:rPr lang="ru-RU" sz="2400" b="1" i="1" dirty="0" smtClean="0">
                <a:latin typeface="Palatino Linotype" pitchFamily="18" charset="0"/>
              </a:rPr>
            </a:br>
            <a:r>
              <a:rPr lang="ru-RU" sz="2400" b="1" i="1" dirty="0" smtClean="0">
                <a:latin typeface="Palatino Linotype" pitchFamily="18" charset="0"/>
              </a:rPr>
              <a:t>И за поручни держись.</a:t>
            </a:r>
            <a:br>
              <a:rPr lang="ru-RU" sz="2400" b="1" i="1" dirty="0" smtClean="0">
                <a:latin typeface="Palatino Linotype" pitchFamily="18" charset="0"/>
              </a:rPr>
            </a:br>
            <a:r>
              <a:rPr lang="ru-RU" sz="2400" b="1" i="1" dirty="0" smtClean="0">
                <a:latin typeface="Palatino Linotype" pitchFamily="18" charset="0"/>
              </a:rPr>
              <a:t>Выучи, как дважды два:</a:t>
            </a:r>
            <a:br>
              <a:rPr lang="ru-RU" sz="2400" b="1" i="1" dirty="0" smtClean="0">
                <a:latin typeface="Palatino Linotype" pitchFamily="18" charset="0"/>
              </a:rPr>
            </a:br>
            <a:r>
              <a:rPr lang="ru-RU" sz="2400" b="1" i="1" dirty="0" smtClean="0">
                <a:latin typeface="Palatino Linotype" pitchFamily="18" charset="0"/>
              </a:rPr>
              <a:t>Транспорт не для баловства</a:t>
            </a:r>
            <a:r>
              <a:rPr lang="ru-RU" sz="3200" b="1" i="1" dirty="0" smtClean="0">
                <a:latin typeface="Palatino Linotype" pitchFamily="18" charset="0"/>
              </a:rPr>
              <a:t>!</a:t>
            </a:r>
            <a:endParaRPr lang="ru-RU" sz="32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aser\Desktop\смешарик\5231347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1071538" y="5103674"/>
            <a:ext cx="6680931" cy="1754326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Соблюдайте правила</a:t>
            </a:r>
          </a:p>
          <a:p>
            <a:pPr algn="ctr"/>
            <a:r>
              <a:rPr lang="ru-RU" sz="5400" b="1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безопасности!</a:t>
            </a:r>
            <a:endParaRPr lang="ru-RU" sz="5400" b="1" dirty="0">
              <a:ln w="1143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ser\Desktop\смешарик\746543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Скругленная прямоугольная выноска 6"/>
          <p:cNvSpPr/>
          <p:nvPr/>
        </p:nvSpPr>
        <p:spPr>
          <a:xfrm flipH="1" flipV="1">
            <a:off x="428596" y="4429132"/>
            <a:ext cx="5643602" cy="2071702"/>
          </a:xfrm>
          <a:prstGeom prst="wedgeRoundRectCallout">
            <a:avLst>
              <a:gd name="adj1" fmla="val -57038"/>
              <a:gd name="adj2" fmla="val 30477"/>
              <a:gd name="adj3" fmla="val 16667"/>
            </a:avLst>
          </a:prstGeom>
          <a:noFill/>
          <a:ln w="76200">
            <a:solidFill>
              <a:srgbClr val="9E39BD"/>
            </a:solidFill>
            <a:prstDash val="sysDot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50800" dir="5400000" algn="ctr" rotWithShape="0">
              <a:srgbClr val="FFFF00"/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4429132"/>
            <a:ext cx="535785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Palatino Linotype" pitchFamily="18" charset="0"/>
              </a:rPr>
              <a:t>Центр Безопасности</a:t>
            </a:r>
          </a:p>
          <a:p>
            <a:r>
              <a:rPr lang="ru-RU" sz="2400" b="1" i="1" dirty="0" smtClean="0">
                <a:latin typeface="Palatino Linotype" pitchFamily="18" charset="0"/>
              </a:rPr>
              <a:t>Есть в группе нашей уголок, </a:t>
            </a:r>
            <a:br>
              <a:rPr lang="ru-RU" sz="2400" b="1" i="1" dirty="0" smtClean="0">
                <a:latin typeface="Palatino Linotype" pitchFamily="18" charset="0"/>
              </a:rPr>
            </a:br>
            <a:r>
              <a:rPr lang="ru-RU" sz="2400" b="1" i="1" dirty="0" smtClean="0">
                <a:latin typeface="Palatino Linotype" pitchFamily="18" charset="0"/>
              </a:rPr>
              <a:t>Который в жизни нам помог!</a:t>
            </a:r>
            <a:br>
              <a:rPr lang="ru-RU" sz="2400" b="1" i="1" dirty="0" smtClean="0">
                <a:latin typeface="Palatino Linotype" pitchFamily="18" charset="0"/>
              </a:rPr>
            </a:br>
            <a:r>
              <a:rPr lang="ru-RU" sz="2400" b="1" i="1" dirty="0" smtClean="0">
                <a:latin typeface="Palatino Linotype" pitchFamily="18" charset="0"/>
              </a:rPr>
              <a:t>Он очень-очень дорог нам.</a:t>
            </a:r>
            <a:br>
              <a:rPr lang="ru-RU" sz="2400" b="1" i="1" dirty="0" smtClean="0">
                <a:latin typeface="Palatino Linotype" pitchFamily="18" charset="0"/>
              </a:rPr>
            </a:br>
            <a:r>
              <a:rPr lang="ru-RU" sz="2400" b="1" i="1" dirty="0" smtClean="0">
                <a:latin typeface="Palatino Linotype" pitchFamily="18" charset="0"/>
              </a:rPr>
              <a:t>И успокоил пап и мам!</a:t>
            </a:r>
            <a:endParaRPr lang="ru-RU" sz="2400" b="1" i="1" dirty="0">
              <a:latin typeface="Palatino Linotype" pitchFamily="18" charset="0"/>
            </a:endParaRPr>
          </a:p>
        </p:txBody>
      </p:sp>
      <p:pic>
        <p:nvPicPr>
          <p:cNvPr id="1027" name="Picture 3" descr="C:\Users\Пользователь\Desktop\IMG_81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06586"/>
            <a:ext cx="5421306" cy="40442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ser\Desktop\смешарик\746543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4572008"/>
            <a:ext cx="5857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  <a:p>
            <a:pPr algn="ctr"/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 flipH="1" flipV="1">
            <a:off x="428596" y="4429132"/>
            <a:ext cx="5643602" cy="2071702"/>
          </a:xfrm>
          <a:prstGeom prst="wedgeRoundRectCallout">
            <a:avLst>
              <a:gd name="adj1" fmla="val -57038"/>
              <a:gd name="adj2" fmla="val 30477"/>
              <a:gd name="adj3" fmla="val 16667"/>
            </a:avLst>
          </a:prstGeom>
          <a:noFill/>
          <a:ln w="76200">
            <a:solidFill>
              <a:srgbClr val="9E39BD"/>
            </a:solidFill>
            <a:prstDash val="sysDot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50800" dir="5400000" algn="ctr" rotWithShape="0">
              <a:srgbClr val="FFFF00"/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4857760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Palatino Linotype" pitchFamily="18" charset="0"/>
              </a:rPr>
              <a:t>Специальная машина</a:t>
            </a:r>
            <a:br>
              <a:rPr lang="ru-RU" sz="2400" b="1" i="1" dirty="0" smtClean="0">
                <a:latin typeface="Palatino Linotype" pitchFamily="18" charset="0"/>
              </a:rPr>
            </a:br>
            <a:r>
              <a:rPr lang="ru-RU" sz="2400" b="1" i="1" dirty="0" smtClean="0">
                <a:latin typeface="Palatino Linotype" pitchFamily="18" charset="0"/>
              </a:rPr>
              <a:t>Нам мелькает глазом синим,</a:t>
            </a:r>
            <a:br>
              <a:rPr lang="ru-RU" sz="2400" b="1" i="1" dirty="0" smtClean="0">
                <a:latin typeface="Palatino Linotype" pitchFamily="18" charset="0"/>
              </a:rPr>
            </a:br>
            <a:r>
              <a:rPr lang="ru-RU" sz="2400" b="1" i="1" dirty="0" smtClean="0">
                <a:latin typeface="Palatino Linotype" pitchFamily="18" charset="0"/>
              </a:rPr>
              <a:t>А её сирены звук</a:t>
            </a:r>
            <a:br>
              <a:rPr lang="ru-RU" sz="2400" b="1" i="1" dirty="0" smtClean="0">
                <a:latin typeface="Palatino Linotype" pitchFamily="18" charset="0"/>
              </a:rPr>
            </a:br>
            <a:r>
              <a:rPr lang="ru-RU" sz="2400" b="1" i="1" dirty="0" smtClean="0">
                <a:latin typeface="Palatino Linotype" pitchFamily="18" charset="0"/>
              </a:rPr>
              <a:t>Слышен далеко вокруг.</a:t>
            </a:r>
            <a:endParaRPr lang="ru-RU" sz="2400" b="1" i="1" dirty="0">
              <a:latin typeface="Palatino Linotype" pitchFamily="18" charset="0"/>
            </a:endParaRPr>
          </a:p>
        </p:txBody>
      </p:sp>
      <p:pic>
        <p:nvPicPr>
          <p:cNvPr id="4" name="Picture 2" descr="C:\Users\Пользователь\Desktop\IMG_83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85728"/>
            <a:ext cx="5294314" cy="3944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ser\Desktop\смешарик\746543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Скругленная прямоугольная выноска 6"/>
          <p:cNvSpPr/>
          <p:nvPr/>
        </p:nvSpPr>
        <p:spPr>
          <a:xfrm flipH="1" flipV="1">
            <a:off x="428596" y="4429132"/>
            <a:ext cx="5643602" cy="2071702"/>
          </a:xfrm>
          <a:prstGeom prst="wedgeRoundRectCallout">
            <a:avLst>
              <a:gd name="adj1" fmla="val -57038"/>
              <a:gd name="adj2" fmla="val 30477"/>
              <a:gd name="adj3" fmla="val 16667"/>
            </a:avLst>
          </a:prstGeom>
          <a:noFill/>
          <a:ln w="76200">
            <a:solidFill>
              <a:srgbClr val="9E39BD"/>
            </a:solidFill>
            <a:prstDash val="sysDot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50800" dir="5400000" algn="ctr" rotWithShape="0">
              <a:srgbClr val="FFFF00"/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Picture 2" descr="C:\Users\Пользователь\Desktop\IMG_836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12" y="0"/>
            <a:ext cx="5429288" cy="4044820"/>
          </a:xfrm>
          <a:prstGeom prst="rect">
            <a:avLst/>
          </a:prstGeom>
          <a:noFill/>
        </p:spPr>
      </p:pic>
      <p:pic>
        <p:nvPicPr>
          <p:cNvPr id="6" name="Picture 3" descr="C:\Users\Пользователь\Desktop\IMG_836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731408"/>
            <a:ext cx="5286412" cy="39383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ser\Desktop\смешарик\746543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Скругленная прямоугольная выноска 6"/>
          <p:cNvSpPr/>
          <p:nvPr/>
        </p:nvSpPr>
        <p:spPr>
          <a:xfrm flipH="1" flipV="1">
            <a:off x="428596" y="4429132"/>
            <a:ext cx="5643602" cy="2071702"/>
          </a:xfrm>
          <a:prstGeom prst="wedgeRoundRectCallout">
            <a:avLst>
              <a:gd name="adj1" fmla="val -57038"/>
              <a:gd name="adj2" fmla="val 30477"/>
              <a:gd name="adj3" fmla="val 16667"/>
            </a:avLst>
          </a:prstGeom>
          <a:noFill/>
          <a:ln w="76200">
            <a:solidFill>
              <a:srgbClr val="9E39BD"/>
            </a:solidFill>
            <a:prstDash val="sysDot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50800" dir="5400000" algn="ctr" rotWithShape="0">
              <a:srgbClr val="FFFF00"/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4643446"/>
            <a:ext cx="46434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Palatino Linotype" pitchFamily="18" charset="0"/>
              </a:rPr>
              <a:t>Ребята, вам твердят не зря: </a:t>
            </a:r>
            <a:br>
              <a:rPr lang="ru-RU" sz="2400" b="1" i="1" dirty="0" smtClean="0">
                <a:latin typeface="Palatino Linotype" pitchFamily="18" charset="0"/>
              </a:rPr>
            </a:br>
            <a:r>
              <a:rPr lang="ru-RU" sz="2400" b="1" i="1" dirty="0" smtClean="0">
                <a:latin typeface="Palatino Linotype" pitchFamily="18" charset="0"/>
              </a:rPr>
              <a:t>Играть со спичками нельзя! </a:t>
            </a:r>
            <a:br>
              <a:rPr lang="ru-RU" sz="2400" b="1" i="1" dirty="0" smtClean="0">
                <a:latin typeface="Palatino Linotype" pitchFamily="18" charset="0"/>
              </a:rPr>
            </a:br>
            <a:r>
              <a:rPr lang="ru-RU" sz="2400" b="1" i="1" dirty="0" smtClean="0">
                <a:latin typeface="Palatino Linotype" pitchFamily="18" charset="0"/>
              </a:rPr>
              <a:t>Огонь опасен, к сожаленью, </a:t>
            </a:r>
            <a:br>
              <a:rPr lang="ru-RU" sz="2400" b="1" i="1" dirty="0" smtClean="0">
                <a:latin typeface="Palatino Linotype" pitchFamily="18" charset="0"/>
              </a:rPr>
            </a:br>
            <a:r>
              <a:rPr lang="ru-RU" sz="2400" b="1" i="1" dirty="0" smtClean="0">
                <a:latin typeface="Palatino Linotype" pitchFamily="18" charset="0"/>
              </a:rPr>
              <a:t>Для всех людей без исключенья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4" name="Picture 2" descr="C:\Users\Пользователь\Desktop\IMG_83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000108"/>
            <a:ext cx="4071934" cy="5442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ser\Desktop\смешарик\861218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3" cy="6858001"/>
          </a:xfrm>
          <a:prstGeom prst="rect">
            <a:avLst/>
          </a:prstGeom>
          <a:noFill/>
        </p:spPr>
      </p:pic>
      <p:sp>
        <p:nvSpPr>
          <p:cNvPr id="8" name="Скругленная прямоугольная выноска 7"/>
          <p:cNvSpPr/>
          <p:nvPr/>
        </p:nvSpPr>
        <p:spPr>
          <a:xfrm flipH="1" flipV="1">
            <a:off x="642910" y="4286256"/>
            <a:ext cx="4857784" cy="2071702"/>
          </a:xfrm>
          <a:prstGeom prst="wedgeRoundRectCallout">
            <a:avLst>
              <a:gd name="adj1" fmla="val -61624"/>
              <a:gd name="adj2" fmla="val 29644"/>
              <a:gd name="adj3" fmla="val 16667"/>
            </a:avLst>
          </a:prstGeom>
          <a:noFill/>
          <a:ln w="76200">
            <a:solidFill>
              <a:srgbClr val="FF0000"/>
            </a:solidFill>
            <a:prstDash val="sysDot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50800" dir="5400000" algn="ctr" rotWithShape="0">
              <a:srgbClr val="FFFF00"/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442913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latin typeface="Palatino Linotype" pitchFamily="18" charset="0"/>
              </a:rPr>
              <a:t>Детский сад, детский сад…</a:t>
            </a:r>
            <a:br>
              <a:rPr lang="ru-RU" sz="2400" b="1" i="1" dirty="0" smtClean="0">
                <a:latin typeface="Palatino Linotype" pitchFamily="18" charset="0"/>
              </a:rPr>
            </a:br>
            <a:r>
              <a:rPr lang="ru-RU" sz="2400" b="1" i="1" dirty="0" smtClean="0">
                <a:latin typeface="Palatino Linotype" pitchFamily="18" charset="0"/>
              </a:rPr>
              <a:t>Почему так говорят?</a:t>
            </a:r>
            <a:br>
              <a:rPr lang="ru-RU" sz="2400" b="1" i="1" dirty="0" smtClean="0">
                <a:latin typeface="Palatino Linotype" pitchFamily="18" charset="0"/>
              </a:rPr>
            </a:br>
            <a:r>
              <a:rPr lang="ru-RU" sz="2400" b="1" i="1" dirty="0" smtClean="0">
                <a:latin typeface="Palatino Linotype" pitchFamily="18" charset="0"/>
              </a:rPr>
              <a:t>Потому, что дружно в нем</a:t>
            </a:r>
            <a:br>
              <a:rPr lang="ru-RU" sz="2400" b="1" i="1" dirty="0" smtClean="0">
                <a:latin typeface="Palatino Linotype" pitchFamily="18" charset="0"/>
              </a:rPr>
            </a:br>
            <a:r>
              <a:rPr lang="ru-RU" sz="2400" b="1" i="1" dirty="0" smtClean="0">
                <a:latin typeface="Palatino Linotype" pitchFamily="18" charset="0"/>
              </a:rPr>
              <a:t>Мы одной семьей растем!</a:t>
            </a:r>
            <a:r>
              <a:rPr lang="ru-RU" sz="2400" b="1" dirty="0" smtClean="0">
                <a:latin typeface="Palatino Linotype" pitchFamily="18" charset="0"/>
              </a:rPr>
              <a:t/>
            </a:r>
            <a:br>
              <a:rPr lang="ru-RU" sz="2400" b="1" dirty="0" smtClean="0">
                <a:latin typeface="Palatino Linotype" pitchFamily="18" charset="0"/>
              </a:rPr>
            </a:br>
            <a:endParaRPr lang="ru-RU" sz="2400" b="1" dirty="0">
              <a:latin typeface="Palatino Linotype" pitchFamily="18" charset="0"/>
            </a:endParaRPr>
          </a:p>
        </p:txBody>
      </p:sp>
      <p:pic>
        <p:nvPicPr>
          <p:cNvPr id="5" name="Picture 2" descr="C:\Users\Пользователь\Desktop\IMG_76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14290"/>
            <a:ext cx="5307274" cy="3962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ser\Desktop\смешарик\861218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" y="-1"/>
            <a:ext cx="9144003" cy="6858001"/>
          </a:xfrm>
          <a:prstGeom prst="rect">
            <a:avLst/>
          </a:prstGeom>
          <a:noFill/>
        </p:spPr>
      </p:pic>
      <p:sp>
        <p:nvSpPr>
          <p:cNvPr id="8" name="Скругленная прямоугольная выноска 7"/>
          <p:cNvSpPr/>
          <p:nvPr/>
        </p:nvSpPr>
        <p:spPr>
          <a:xfrm flipH="1" flipV="1">
            <a:off x="714348" y="4214818"/>
            <a:ext cx="4857784" cy="2071702"/>
          </a:xfrm>
          <a:prstGeom prst="wedgeRoundRectCallout">
            <a:avLst>
              <a:gd name="adj1" fmla="val -61624"/>
              <a:gd name="adj2" fmla="val 29644"/>
              <a:gd name="adj3" fmla="val 16667"/>
            </a:avLst>
          </a:prstGeom>
          <a:noFill/>
          <a:ln w="76200">
            <a:solidFill>
              <a:srgbClr val="FF0000"/>
            </a:solidFill>
            <a:prstDash val="sysDot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50800" dir="5400000" algn="ctr" rotWithShape="0">
              <a:srgbClr val="FFFF00"/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442913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latin typeface="Palatino Linotype" pitchFamily="18" charset="0"/>
              </a:rPr>
              <a:t>На участке, у нас</a:t>
            </a:r>
          </a:p>
          <a:p>
            <a:r>
              <a:rPr lang="ru-RU" sz="2400" b="1" i="1" dirty="0" smtClean="0">
                <a:latin typeface="Palatino Linotype" pitchFamily="18" charset="0"/>
              </a:rPr>
              <a:t>Чудо-горка ждёт ребят.</a:t>
            </a:r>
          </a:p>
          <a:p>
            <a:r>
              <a:rPr lang="ru-RU" sz="2400" b="1" i="1" dirty="0" smtClean="0">
                <a:latin typeface="Palatino Linotype" pitchFamily="18" charset="0"/>
              </a:rPr>
              <a:t>Вверх взобрался, вниз скатись</a:t>
            </a:r>
          </a:p>
          <a:p>
            <a:r>
              <a:rPr lang="ru-RU" sz="2400" b="1" i="1" dirty="0" smtClean="0">
                <a:latin typeface="Palatino Linotype" pitchFamily="18" charset="0"/>
              </a:rPr>
              <a:t>  Все с дороги! Берегись!</a:t>
            </a:r>
            <a:endParaRPr lang="ru-RU" sz="2400" b="1" i="1" dirty="0">
              <a:latin typeface="Palatino Linotype" pitchFamily="18" charset="0"/>
            </a:endParaRPr>
          </a:p>
        </p:txBody>
      </p:sp>
      <p:pic>
        <p:nvPicPr>
          <p:cNvPr id="4" name="Picture 2" descr="C:\Users\Пользователь\Desktop\IMG_69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4714" y="0"/>
            <a:ext cx="3849286" cy="51387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ser\Desktop\смешарик\861218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" y="-1"/>
            <a:ext cx="9144003" cy="6858001"/>
          </a:xfrm>
          <a:prstGeom prst="rect">
            <a:avLst/>
          </a:prstGeom>
          <a:noFill/>
        </p:spPr>
      </p:pic>
      <p:sp>
        <p:nvSpPr>
          <p:cNvPr id="8" name="Скругленная прямоугольная выноска 7"/>
          <p:cNvSpPr/>
          <p:nvPr/>
        </p:nvSpPr>
        <p:spPr>
          <a:xfrm flipH="1" flipV="1">
            <a:off x="285720" y="4214818"/>
            <a:ext cx="4857784" cy="2071702"/>
          </a:xfrm>
          <a:prstGeom prst="wedgeRoundRectCallout">
            <a:avLst>
              <a:gd name="adj1" fmla="val -61624"/>
              <a:gd name="adj2" fmla="val 29644"/>
              <a:gd name="adj3" fmla="val 16667"/>
            </a:avLst>
          </a:prstGeom>
          <a:noFill/>
          <a:ln w="76200">
            <a:solidFill>
              <a:srgbClr val="FF0000"/>
            </a:solidFill>
            <a:prstDash val="sysDot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50800" dir="5400000" algn="ctr" rotWithShape="0">
              <a:srgbClr val="FFFF00"/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4286256"/>
            <a:ext cx="44291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Palatino Linotype" pitchFamily="18" charset="0"/>
              </a:rPr>
              <a:t>Мы по лестнице шагали,</a:t>
            </a:r>
            <a:br>
              <a:rPr lang="ru-RU" sz="2400" b="1" i="1" dirty="0" smtClean="0">
                <a:latin typeface="Palatino Linotype" pitchFamily="18" charset="0"/>
              </a:rPr>
            </a:br>
            <a:r>
              <a:rPr lang="ru-RU" sz="2400" b="1" i="1" dirty="0" smtClean="0">
                <a:latin typeface="Palatino Linotype" pitchFamily="18" charset="0"/>
              </a:rPr>
              <a:t>Все ступеньки сосчитали.</a:t>
            </a:r>
            <a:br>
              <a:rPr lang="ru-RU" sz="2400" b="1" i="1" dirty="0" smtClean="0">
                <a:latin typeface="Palatino Linotype" pitchFamily="18" charset="0"/>
              </a:rPr>
            </a:br>
            <a:r>
              <a:rPr lang="ru-RU" sz="2400" b="1" i="1" dirty="0" smtClean="0">
                <a:latin typeface="Palatino Linotype" pitchFamily="18" charset="0"/>
              </a:rPr>
              <a:t>Раз, два, три, четыре, пять!</a:t>
            </a:r>
            <a:br>
              <a:rPr lang="ru-RU" sz="2400" b="1" i="1" dirty="0" smtClean="0">
                <a:latin typeface="Palatino Linotype" pitchFamily="18" charset="0"/>
              </a:rPr>
            </a:br>
            <a:r>
              <a:rPr lang="ru-RU" sz="2400" b="1" i="1" dirty="0" smtClean="0">
                <a:latin typeface="Palatino Linotype" pitchFamily="18" charset="0"/>
              </a:rPr>
              <a:t>Про безопасность надо знать!.</a:t>
            </a:r>
            <a:endParaRPr lang="ru-RU" sz="2400" b="1" i="1" dirty="0">
              <a:latin typeface="Palatino Linotype" pitchFamily="18" charset="0"/>
            </a:endParaRPr>
          </a:p>
        </p:txBody>
      </p:sp>
      <p:pic>
        <p:nvPicPr>
          <p:cNvPr id="4" name="Picture 2" descr="C:\Users\Пользователь\Desktop\IMG_837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785794"/>
            <a:ext cx="4022476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aser\Desktop\смешарик\3578304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 flipH="1" flipV="1">
            <a:off x="357158" y="4000504"/>
            <a:ext cx="5643602" cy="2071702"/>
          </a:xfrm>
          <a:prstGeom prst="wedgeRoundRectCallout">
            <a:avLst>
              <a:gd name="adj1" fmla="val -57038"/>
              <a:gd name="adj2" fmla="val 30477"/>
              <a:gd name="adj3" fmla="val 16667"/>
            </a:avLst>
          </a:prstGeom>
          <a:noFill/>
          <a:ln w="76200">
            <a:solidFill>
              <a:srgbClr val="FF0000"/>
            </a:solidFill>
            <a:prstDash val="sysDot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50800" dir="5400000" algn="ctr" rotWithShape="0">
              <a:srgbClr val="FFFF00"/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8194" name="Picture 2" descr="C:\Users\Пользователь\Desktop\Карапузы\Осень\IMG_83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0"/>
            <a:ext cx="5429256" cy="405518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000100" y="450057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latin typeface="Palatino Linotype" pitchFamily="18" charset="0"/>
              </a:rPr>
              <a:t>Раз, два, три, четыре, пять.</a:t>
            </a:r>
            <a:br>
              <a:rPr lang="ru-RU" sz="2400" b="1" i="1" dirty="0" smtClean="0">
                <a:latin typeface="Palatino Linotype" pitchFamily="18" charset="0"/>
              </a:rPr>
            </a:br>
            <a:endParaRPr lang="ru-RU" sz="2400" b="1" i="1" dirty="0" smtClean="0">
              <a:latin typeface="Palatino Linotype" pitchFamily="18" charset="0"/>
            </a:endParaRPr>
          </a:p>
          <a:p>
            <a:r>
              <a:rPr lang="ru-RU" sz="2400" b="1" i="1" dirty="0" smtClean="0">
                <a:latin typeface="Palatino Linotype" pitchFamily="18" charset="0"/>
              </a:rPr>
              <a:t>Игры будем начинать.</a:t>
            </a:r>
            <a:endParaRPr lang="ru-RU" sz="2400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</TotalTime>
  <Words>214</Words>
  <Application>Microsoft Office PowerPoint</Application>
  <PresentationFormat>Экран (4:3)</PresentationFormat>
  <Paragraphs>58</Paragraphs>
  <Slides>19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</vt:lpstr>
      <vt:lpstr> </vt:lpstr>
      <vt:lpstr> </vt:lpstr>
      <vt:lpstr> </vt:lpstr>
      <vt:lpstr> </vt:lpstr>
      <vt:lpstr>Слайд 14</vt:lpstr>
      <vt:lpstr>Слайд 15</vt:lpstr>
      <vt:lpstr>Слайд 16</vt:lpstr>
      <vt:lpstr> </vt:lpstr>
      <vt:lpstr> 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aser</dc:creator>
  <cp:lastModifiedBy>Пользователь</cp:lastModifiedBy>
  <cp:revision>44</cp:revision>
  <dcterms:created xsi:type="dcterms:W3CDTF">2015-02-23T03:35:52Z</dcterms:created>
  <dcterms:modified xsi:type="dcterms:W3CDTF">2016-12-04T12:53:22Z</dcterms:modified>
</cp:coreProperties>
</file>