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7" r:id="rId3"/>
    <p:sldId id="264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56" r:id="rId22"/>
    <p:sldId id="258" r:id="rId23"/>
    <p:sldId id="260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191" autoAdjust="0"/>
    <p:restoredTop sz="94660"/>
  </p:normalViewPr>
  <p:slideViewPr>
    <p:cSldViewPr>
      <p:cViewPr>
        <p:scale>
          <a:sx n="66" d="100"/>
          <a:sy n="66" d="100"/>
        </p:scale>
        <p:origin x="-195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6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5008/mihtimak.6c/0_72230_424ca657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86792"/>
            <a:ext cx="9828584" cy="6944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-315416"/>
            <a:ext cx="6120680" cy="1800200"/>
          </a:xfrm>
        </p:spPr>
        <p:txBody>
          <a:bodyPr/>
          <a:lstStyle/>
          <a:p>
            <a:r>
              <a:rPr lang="ru-RU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Здр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r>
              <a:rPr lang="ru-RU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вствуй</a:t>
            </a: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r>
              <a:rPr lang="ru-RU" b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зк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a!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teremok.in/Pisateli/Rus_Pisateli/dragunski/images/svetlja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143750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img-fotki.yandex.ru/get/6205/19411616.1dd/0_985da_947a5be9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5428431" cy="5858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www.e-reading.club/illustrations/1022/1022093-i_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689" y="980728"/>
            <a:ext cx="5810444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libex.ru/dimg/1bc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4754463" cy="6346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vuzer.info/_ld/145/25002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20688"/>
            <a:ext cx="4365989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maam.ru/upload/blogs/5896b512f15ebcb3e1ee97dd13983303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4987280" cy="666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farm8.staticflickr.com/7119/7519482358_516eb95f06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398688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i_bere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35835">
            <a:off x="266700" y="419100"/>
            <a:ext cx="2027238" cy="1760538"/>
          </a:xfrm>
          <a:prstGeom prst="rect">
            <a:avLst/>
          </a:prstGeom>
          <a:noFill/>
        </p:spPr>
      </p:pic>
      <p:pic>
        <p:nvPicPr>
          <p:cNvPr id="20485" name="Picture 5" descr="i_beres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692150"/>
            <a:ext cx="1423987" cy="2232025"/>
          </a:xfrm>
          <a:prstGeom prst="rect">
            <a:avLst/>
          </a:prstGeom>
          <a:noFill/>
        </p:spPr>
      </p:pic>
      <p:pic>
        <p:nvPicPr>
          <p:cNvPr id="20486" name="Picture 6" descr="i_beres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20741">
            <a:off x="323850" y="2492375"/>
            <a:ext cx="1428750" cy="2000250"/>
          </a:xfrm>
          <a:prstGeom prst="rect">
            <a:avLst/>
          </a:prstGeom>
          <a:noFill/>
        </p:spPr>
      </p:pic>
      <p:pic>
        <p:nvPicPr>
          <p:cNvPr id="20487" name="Picture 7" descr="i_beres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0189">
            <a:off x="4273550" y="341313"/>
            <a:ext cx="1892300" cy="1943100"/>
          </a:xfrm>
          <a:prstGeom prst="rect">
            <a:avLst/>
          </a:prstGeom>
          <a:noFill/>
        </p:spPr>
      </p:pic>
      <p:pic>
        <p:nvPicPr>
          <p:cNvPr id="20488" name="Picture 8" descr="Бересто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13525" y="188913"/>
            <a:ext cx="220503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i_beres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9338" y="4005263"/>
            <a:ext cx="1485900" cy="1871662"/>
          </a:xfrm>
          <a:prstGeom prst="rect">
            <a:avLst/>
          </a:prstGeom>
          <a:noFill/>
        </p:spPr>
      </p:pic>
      <p:pic>
        <p:nvPicPr>
          <p:cNvPr id="20490" name="Picture 10" descr="i_beres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38979">
            <a:off x="7235825" y="3500438"/>
            <a:ext cx="1503363" cy="2017712"/>
          </a:xfrm>
          <a:prstGeom prst="rect">
            <a:avLst/>
          </a:prstGeom>
          <a:noFill/>
        </p:spPr>
      </p:pic>
      <p:pic>
        <p:nvPicPr>
          <p:cNvPr id="20491" name="Picture 11" descr="kukla0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62203">
            <a:off x="1908175" y="4149725"/>
            <a:ext cx="2217738" cy="1239838"/>
          </a:xfrm>
          <a:prstGeom prst="rect">
            <a:avLst/>
          </a:prstGeom>
          <a:noFill/>
        </p:spPr>
      </p:pic>
      <p:pic>
        <p:nvPicPr>
          <p:cNvPr id="20492" name="Picture 12" descr="1400000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213" y="5445125"/>
            <a:ext cx="1873250" cy="1247775"/>
          </a:xfrm>
          <a:prstGeom prst="rect">
            <a:avLst/>
          </a:prstGeom>
          <a:noFill/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692275" y="3213100"/>
            <a:ext cx="532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ntique Olive" pitchFamily="34" charset="0"/>
              </a:rPr>
              <a:t>       Угадайте, к каким произведениям            В. Берестого эти рисунки – иллюстрации?</a:t>
            </a:r>
          </a:p>
        </p:txBody>
      </p:sp>
      <p:pic>
        <p:nvPicPr>
          <p:cNvPr id="20494" name="Picture 14" descr="dev_mas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388" y="5084763"/>
            <a:ext cx="1728787" cy="1670050"/>
          </a:xfrm>
          <a:prstGeom prst="rect">
            <a:avLst/>
          </a:prstGeom>
          <a:noFill/>
        </p:spPr>
      </p:pic>
      <p:pic>
        <p:nvPicPr>
          <p:cNvPr id="20496" name="Picture 16" descr="yul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888" y="5445125"/>
            <a:ext cx="2241550" cy="1244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2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2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2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2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2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2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2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2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2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2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2152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3638550" cy="5040313"/>
          </a:xfrm>
          <a:prstGeom prst="rect">
            <a:avLst/>
          </a:prstGeom>
          <a:noFill/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4787900" y="1557338"/>
            <a:ext cx="3598863" cy="3814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Валентин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Дмитриевич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Берестов</a:t>
            </a: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427538" y="4941888"/>
            <a:ext cx="44640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Engravers MT" pitchFamily="18" charset="0"/>
              </a:rPr>
              <a:t>1 апреля 1928 г. –</a:t>
            </a:r>
          </a:p>
          <a:p>
            <a:pPr>
              <a:spcBef>
                <a:spcPct val="50000"/>
              </a:spcBef>
            </a:pPr>
            <a:r>
              <a:rPr lang="ru-RU" sz="2400" b="1">
                <a:latin typeface="Engravers MT" pitchFamily="18" charset="0"/>
              </a:rPr>
              <a:t>               15 апреля 1998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5" name="Picture 21" descr="i_ber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7696">
            <a:off x="1979613" y="620713"/>
            <a:ext cx="1547812" cy="2089150"/>
          </a:xfrm>
          <a:prstGeom prst="rect">
            <a:avLst/>
          </a:prstGeom>
          <a:noFill/>
        </p:spPr>
      </p:pic>
      <p:pic>
        <p:nvPicPr>
          <p:cNvPr id="6162" name="Picture 18" descr="ginzburg_berest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88913"/>
            <a:ext cx="4392612" cy="2963862"/>
          </a:xfrm>
          <a:prstGeom prst="rect">
            <a:avLst/>
          </a:prstGeom>
          <a:noFill/>
        </p:spPr>
      </p:pic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107950" y="2924175"/>
            <a:ext cx="43195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       Валентин Дмитриевич Берестов стал профессиональным литератором. Читатель любого возраста и разнообразных книжных пристрастий найдёт в нём своего автора.</a:t>
            </a:r>
          </a:p>
        </p:txBody>
      </p:sp>
      <p:pic>
        <p:nvPicPr>
          <p:cNvPr id="6164" name="Picture 20" descr="i_bere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04865">
            <a:off x="323850" y="260350"/>
            <a:ext cx="1601788" cy="2120900"/>
          </a:xfrm>
          <a:prstGeom prst="rect">
            <a:avLst/>
          </a:prstGeom>
          <a:noFill/>
        </p:spPr>
      </p:pic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908175" y="4076700"/>
            <a:ext cx="70564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   «В.Берестов, - написал поэт Коржавин, - это прежде всего талантливый, умный и если можно так выразиться, весёлый лирический поэт».</a:t>
            </a:r>
          </a:p>
        </p:txBody>
      </p:sp>
      <p:pic>
        <p:nvPicPr>
          <p:cNvPr id="6167" name="Picture 23" descr="i_beresv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9F3"/>
              </a:clrFrom>
              <a:clrTo>
                <a:srgbClr val="FFF9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27597">
            <a:off x="7031038" y="4770438"/>
            <a:ext cx="1679575" cy="1871662"/>
          </a:xfrm>
          <a:prstGeom prst="rect">
            <a:avLst/>
          </a:prstGeom>
          <a:noFill/>
        </p:spPr>
      </p:pic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700338" y="5013325"/>
            <a:ext cx="42497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latin typeface="Antique Olive" pitchFamily="34" charset="0"/>
              </a:rPr>
              <a:t>Я не верю в опустевший двор,     </a:t>
            </a:r>
          </a:p>
          <a:p>
            <a:pPr algn="just">
              <a:spcBef>
                <a:spcPct val="50000"/>
              </a:spcBef>
            </a:pPr>
            <a:r>
              <a:rPr lang="ru-RU" b="1">
                <a:latin typeface="Antique Olive" pitchFamily="34" charset="0"/>
              </a:rPr>
              <a:t>Я играю с вами до сих пор…         </a:t>
            </a:r>
          </a:p>
          <a:p>
            <a:pPr algn="just">
              <a:spcBef>
                <a:spcPct val="50000"/>
              </a:spcBef>
            </a:pPr>
            <a:r>
              <a:rPr lang="ru-RU" b="1">
                <a:latin typeface="Antique Olive" pitchFamily="34" charset="0"/>
              </a:rPr>
              <a:t>                                   В.Берестов</a:t>
            </a:r>
          </a:p>
        </p:txBody>
      </p:sp>
      <p:pic>
        <p:nvPicPr>
          <p:cNvPr id="6169" name="Picture 25" descr="yula00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AF1"/>
              </a:clrFrom>
              <a:clrTo>
                <a:srgbClr val="FEFA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5300663"/>
            <a:ext cx="2232025" cy="1239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/>
      <p:bldP spid="6166" grpId="0"/>
      <p:bldP spid="61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 что же полюбился он читателям? За то, что в стихах </a:t>
            </a:r>
            <a:r>
              <a:rPr lang="ru-RU" sz="2800" dirty="0" err="1" smtClean="0"/>
              <a:t>Берестова</a:t>
            </a:r>
            <a:r>
              <a:rPr lang="ru-RU" sz="2800" dirty="0" smtClean="0"/>
              <a:t> для детей нет нравоучений и наставлений, а много доброты и сказочного волшебства. При этом читать стихи </a:t>
            </a:r>
            <a:r>
              <a:rPr lang="ru-RU" sz="2800" dirty="0" err="1" smtClean="0"/>
              <a:t>Берестова</a:t>
            </a:r>
            <a:r>
              <a:rPr lang="ru-RU" sz="2800" dirty="0" smtClean="0"/>
              <a:t> легко, у них детская рифма, замечательный слог, малыши их быстро заучивают наизусть.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berestov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2367">
            <a:off x="5292725" y="2349500"/>
            <a:ext cx="3454400" cy="2270125"/>
          </a:xfrm>
          <a:prstGeom prst="rect">
            <a:avLst/>
          </a:prstGeom>
          <a:noFill/>
        </p:spPr>
      </p:pic>
      <p:pic>
        <p:nvPicPr>
          <p:cNvPr id="2063" name="Picture 15" descr="n25n-s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2879725" cy="2120900"/>
          </a:xfrm>
          <a:prstGeom prst="rect">
            <a:avLst/>
          </a:prstGeom>
          <a:noFill/>
        </p:spPr>
      </p:pic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3708400" y="549275"/>
            <a:ext cx="460851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В 1946 году произведения В. Берестова начинают публиковаться в периодике. В 1957 г выходит его поэтический сборник «Отплытие» (для взрослых) и тоненькая книжка для дошкольников «Про машину».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250825" y="3213100"/>
            <a:ext cx="45370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Интерес к детской поэзии  пришёл к Берестову «случайно», когда он стал отцом. Он писал: «Моя дочь Марина вдохновила меня на стихи и сказки для малышей». </a:t>
            </a:r>
          </a:p>
        </p:txBody>
      </p:sp>
      <p:pic>
        <p:nvPicPr>
          <p:cNvPr id="2068" name="Picture 20" descr="dev_ma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437063"/>
            <a:ext cx="2160587" cy="2087562"/>
          </a:xfrm>
          <a:prstGeom prst="rect">
            <a:avLst/>
          </a:prstGeom>
          <a:noFill/>
        </p:spPr>
      </p:pic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2916238" y="5300663"/>
            <a:ext cx="57610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 dirty="0">
                <a:latin typeface="Antique Olive" pitchFamily="34" charset="0"/>
              </a:rPr>
              <a:t>        Его стихи для малышей полны озорной выдумки. Здесь баюкают больную машину, а в столовую заходит, кто бы вы думали – Дракон!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/>
      <p:bldP spid="20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stol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708275"/>
            <a:ext cx="1600200" cy="3933825"/>
          </a:xfrm>
          <a:prstGeom prst="rect">
            <a:avLst/>
          </a:prstGeom>
          <a:noFill/>
        </p:spPr>
      </p:pic>
      <p:pic>
        <p:nvPicPr>
          <p:cNvPr id="17413" name="Picture 5" descr="clock0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E7A2"/>
              </a:clrFrom>
              <a:clrTo>
                <a:srgbClr val="FAE7A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1989138"/>
            <a:ext cx="1439863" cy="1425575"/>
          </a:xfrm>
          <a:prstGeom prst="rect">
            <a:avLst/>
          </a:prstGeom>
          <a:noFill/>
        </p:spPr>
      </p:pic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500563" y="404813"/>
            <a:ext cx="36718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Antique Olive" pitchFamily="34" charset="0"/>
              </a:rPr>
              <a:t>Не бойся сказки. Бойся лжи.        А сказка – сказка не обманет.  Ребёнку сказку расскажи -           На свете правды больше станет.</a:t>
            </a:r>
          </a:p>
          <a:p>
            <a:pPr>
              <a:spcBef>
                <a:spcPct val="50000"/>
              </a:spcBef>
            </a:pPr>
            <a:r>
              <a:rPr lang="ru-RU" sz="1600" b="1">
                <a:latin typeface="Antique Olive" pitchFamily="34" charset="0"/>
              </a:rPr>
              <a:t>                    В. Берестов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11188" y="2997200"/>
            <a:ext cx="6264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  Валентин Дмитриевич написал сказки: «Как найти дорожку», «Змей - хвастунишка», «Честное гусеничное», «Мастер птица».</a:t>
            </a:r>
          </a:p>
        </p:txBody>
      </p:sp>
      <p:pic>
        <p:nvPicPr>
          <p:cNvPr id="17419" name="Picture 11" descr="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5888"/>
            <a:ext cx="3455987" cy="2816225"/>
          </a:xfrm>
          <a:prstGeom prst="rect">
            <a:avLst/>
          </a:prstGeom>
          <a:noFill/>
        </p:spPr>
      </p:pic>
      <p:pic>
        <p:nvPicPr>
          <p:cNvPr id="17420" name="Picture 12" descr="logo00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5157788"/>
            <a:ext cx="1511300" cy="1511300"/>
          </a:xfrm>
          <a:prstGeom prst="rect">
            <a:avLst/>
          </a:prstGeom>
          <a:noFill/>
        </p:spPr>
      </p:pic>
      <p:pic>
        <p:nvPicPr>
          <p:cNvPr id="17423" name="Picture 15" descr="300000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3933825"/>
            <a:ext cx="2447925" cy="2239963"/>
          </a:xfrm>
          <a:prstGeom prst="rect">
            <a:avLst/>
          </a:prstGeom>
          <a:noFill/>
        </p:spPr>
      </p:pic>
      <p:pic>
        <p:nvPicPr>
          <p:cNvPr id="17424" name="Picture 16" descr="i_beresw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7FDFA"/>
              </a:clrFrom>
              <a:clrTo>
                <a:srgbClr val="E7FD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5157788"/>
            <a:ext cx="2381250" cy="1600200"/>
          </a:xfrm>
          <a:prstGeom prst="rect">
            <a:avLst/>
          </a:prstGeom>
          <a:noFill/>
        </p:spPr>
      </p:pic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2987675" y="3644900"/>
            <a:ext cx="41036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/>
              <a:t>         Одна из известных сказок Валентина Берестова «Катя в игрушечном городе написанная в соавторстве с Татьяной Александровой.»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323850" y="6237288"/>
            <a:ext cx="2089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Т. И. Александрова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4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4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4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4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4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4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40"/>
                            </p:stCondLst>
                            <p:childTnLst>
                              <p:par>
                                <p:cTn id="4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4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  <p:bldP spid="17418" grpId="0"/>
      <p:bldP spid="17425" grpId="0"/>
      <p:bldP spid="174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Vesl99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19089">
            <a:off x="7740650" y="5084763"/>
            <a:ext cx="1219200" cy="1585912"/>
          </a:xfrm>
          <a:prstGeom prst="rect">
            <a:avLst/>
          </a:prstGeom>
          <a:noFill/>
        </p:spPr>
      </p:pic>
      <p:pic>
        <p:nvPicPr>
          <p:cNvPr id="16390" name="Picture 6" descr="931208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005263"/>
            <a:ext cx="1196975" cy="1871662"/>
          </a:xfrm>
          <a:prstGeom prst="rect">
            <a:avLst/>
          </a:prstGeom>
          <a:noFill/>
        </p:spPr>
      </p:pic>
      <p:pic>
        <p:nvPicPr>
          <p:cNvPr id="16392" name="Picture 8" descr="iрпр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82567">
            <a:off x="179388" y="260350"/>
            <a:ext cx="1236662" cy="1651000"/>
          </a:xfrm>
          <a:prstGeom prst="rect">
            <a:avLst/>
          </a:prstGeom>
          <a:noFill/>
        </p:spPr>
      </p:pic>
      <p:pic>
        <p:nvPicPr>
          <p:cNvPr id="16391" name="Picture 7" descr="Obl-s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06370">
            <a:off x="2051050" y="188913"/>
            <a:ext cx="1155700" cy="1655762"/>
          </a:xfrm>
          <a:prstGeom prst="rect">
            <a:avLst/>
          </a:prstGeom>
          <a:noFill/>
        </p:spPr>
      </p:pic>
      <p:pic>
        <p:nvPicPr>
          <p:cNvPr id="16388" name="Picture 4" descr="berestov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662942">
            <a:off x="5148263" y="3500438"/>
            <a:ext cx="1231900" cy="1584325"/>
          </a:xfrm>
          <a:prstGeom prst="rect">
            <a:avLst/>
          </a:prstGeom>
          <a:noFill/>
        </p:spPr>
      </p:pic>
      <p:pic>
        <p:nvPicPr>
          <p:cNvPr id="16398" name="Picture 14" descr="berestov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2133600"/>
            <a:ext cx="3529013" cy="2195513"/>
          </a:xfrm>
          <a:prstGeom prst="rect">
            <a:avLst/>
          </a:prstGeom>
          <a:noFill/>
        </p:spPr>
      </p:pic>
      <p:pic>
        <p:nvPicPr>
          <p:cNvPr id="16399" name="Picture 15" descr="я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81882">
            <a:off x="3635375" y="3284538"/>
            <a:ext cx="1039813" cy="1368425"/>
          </a:xfrm>
          <a:prstGeom prst="rect">
            <a:avLst/>
          </a:prstGeom>
          <a:noFill/>
        </p:spPr>
      </p:pic>
      <p:pic>
        <p:nvPicPr>
          <p:cNvPr id="16389" name="Picture 5" descr="020000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709564">
            <a:off x="7885113" y="3357563"/>
            <a:ext cx="1009650" cy="1584325"/>
          </a:xfrm>
          <a:prstGeom prst="rect">
            <a:avLst/>
          </a:prstGeom>
          <a:noFill/>
        </p:spPr>
      </p:pic>
      <p:pic>
        <p:nvPicPr>
          <p:cNvPr id="16400" name="Picture 16" descr="о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913" y="836613"/>
            <a:ext cx="831850" cy="1295400"/>
          </a:xfrm>
          <a:prstGeom prst="rect">
            <a:avLst/>
          </a:prstGeom>
          <a:noFill/>
        </p:spPr>
      </p:pic>
      <p:pic>
        <p:nvPicPr>
          <p:cNvPr id="16401" name="Picture 17" descr="polka0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57550" y="0"/>
            <a:ext cx="5886450" cy="1362075"/>
          </a:xfrm>
          <a:prstGeom prst="rect">
            <a:avLst/>
          </a:prstGeom>
          <a:noFill/>
        </p:spPr>
      </p:pic>
      <p:pic>
        <p:nvPicPr>
          <p:cNvPr id="16395" name="Picture 11" descr="16854_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1031317">
            <a:off x="5651500" y="5157788"/>
            <a:ext cx="981075" cy="1439862"/>
          </a:xfrm>
          <a:prstGeom prst="rect">
            <a:avLst/>
          </a:prstGeom>
          <a:noFill/>
        </p:spPr>
      </p:pic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4067175" y="1773238"/>
            <a:ext cx="48974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  Валентин Берестов стал одним из самых любимых детских поэтов второй половины минувшего века. Обаяние его весёлых «стишков» было настолько велико, что долгое время Валентин Берестов считался поэтом исключительно для малышей и малюток.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179388" y="4724400"/>
            <a:ext cx="4824412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400" b="1">
                <a:latin typeface="Antique Olive" pitchFamily="34" charset="0"/>
              </a:rPr>
              <a:t>       Стихотворная миниатюра для малышей – одна из наиболее сложных и капризных поэтических форм. Каждое слово здесь на виду и на слуху. В «крошечных» стихах Валентина Дмитриевича тусклых, скучных, фальшивых слов не бывает. Их мелодия удивительно чиста и бравурна. Поэтому, наверно, и, кажется, что стихи эти насквозь пронизаны солнцем и смехом.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m.img.com.ua/dnevnik/photo/3667823/48/9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20688"/>
            <a:ext cx="4165054" cy="5831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im3-tub-ru.yandex.net/i?id=23c616245c2f4f048a2c24613367d5d7&amp;n=33&amp;h=215&amp;w=2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309646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i1.imgbb.ru/img6/0/9/8/098463e642b6d579ad088e2b10739ee9_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76672"/>
            <a:ext cx="7826874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pictures.bookshop.ua/TitleBooks/bs00002145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4536504" cy="6237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423</Words>
  <Application>Microsoft Office PowerPoint</Application>
  <PresentationFormat>Экран (4:3)</PresentationFormat>
  <Paragraphs>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Здрaвствуй, скaзкa!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За что же полюбился он читателям? За то, что в стихах Берестова для детей нет нравоучений и наставлений, а много доброты и сказочного волшебства. При этом читать стихи Берестова легко, у них детская рифма, замечательный слог, малыши их быстро заучивают наизусть.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что же полюбился он читателям? За то, что в стихах Берестова для детей нет нравоучений и наставлений, а много доброты и сказочного волшебства. При этом читать стихи Берестова легко, у них детская рифма, замечательный слог, малыши их быстро заучивают наизусть.</dc:title>
  <dc:creator>User</dc:creator>
  <cp:lastModifiedBy>User</cp:lastModifiedBy>
  <cp:revision>15</cp:revision>
  <dcterms:created xsi:type="dcterms:W3CDTF">2016-03-20T19:11:21Z</dcterms:created>
  <dcterms:modified xsi:type="dcterms:W3CDTF">2016-03-20T21:33:01Z</dcterms:modified>
</cp:coreProperties>
</file>