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Учитель" initials="У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20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DC281-4AD9-4A83-84B0-04ED538131F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90300-0494-4337-82FE-C5CB5091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8FF95F3B28A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15148"/>
          </a:xfrm>
          <a:prstGeom prst="rect">
            <a:avLst/>
          </a:prstGeom>
        </p:spPr>
      </p:pic>
      <p:pic>
        <p:nvPicPr>
          <p:cNvPr id="6" name="Рисунок 5" descr="post-3-1299047022266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836333">
            <a:off x="8014584" y="2513819"/>
            <a:ext cx="2014769" cy="1457323"/>
          </a:xfrm>
          <a:prstGeom prst="rect">
            <a:avLst/>
          </a:prstGeom>
        </p:spPr>
      </p:pic>
      <p:sp>
        <p:nvSpPr>
          <p:cNvPr id="8" name="Заголовок 4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80210" cy="178595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“Better by letter”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214816"/>
            <a:ext cx="55721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</a:t>
            </a:r>
          </a:p>
          <a:p>
            <a:pPr algn="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английского </a:t>
            </a:r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языка </a:t>
            </a:r>
          </a:p>
          <a:p>
            <a:pPr algn="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Кириллова Н.И.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en-US" dirty="0" smtClean="0"/>
              <a:t>Hometask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27920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R. №2 p. 42-43; writing the letter.</a:t>
            </a:r>
            <a:endParaRPr lang="ru-RU" dirty="0"/>
          </a:p>
        </p:txBody>
      </p:sp>
      <p:pic>
        <p:nvPicPr>
          <p:cNvPr id="6" name="Рисунок 5" descr="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00306"/>
            <a:ext cx="9144000" cy="435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Thank you for the lesson!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178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> познакомить учащихся с видами писем, с нормами оформления писем личного характера.</a:t>
            </a:r>
          </a:p>
          <a:p>
            <a:r>
              <a:rPr lang="ru-RU" b="1" dirty="0" smtClean="0"/>
              <a:t>Компоненты цели:</a:t>
            </a:r>
            <a:endParaRPr lang="ru-RU" dirty="0" smtClean="0"/>
          </a:p>
          <a:p>
            <a:pPr lvl="0"/>
            <a:r>
              <a:rPr lang="ru-RU" b="1" dirty="0" smtClean="0"/>
              <a:t>социокультурный аспект:</a:t>
            </a:r>
            <a:r>
              <a:rPr lang="ru-RU" dirty="0" smtClean="0"/>
              <a:t> расширение кругозора учащихся, знакомство с мнением популярного американского журналиста Эндрю А. Руни о роли писем в жизни людей.</a:t>
            </a:r>
          </a:p>
          <a:p>
            <a:pPr lvl="0"/>
            <a:r>
              <a:rPr lang="ru-RU" b="1" dirty="0" smtClean="0"/>
              <a:t>учебный аспект: </a:t>
            </a:r>
            <a:r>
              <a:rPr lang="ru-RU" dirty="0" smtClean="0"/>
              <a:t>обучать учащихся чтению с различной стратегией, тренировать учащихся в аудировании с целью извлечения деятельной информации, осваивать правильное оформление письма в соответствии с принятыми нормами.</a:t>
            </a:r>
          </a:p>
          <a:p>
            <a:r>
              <a:rPr lang="ru-RU" b="1" dirty="0" smtClean="0"/>
              <a:t>Сопутствующая задача: </a:t>
            </a:r>
            <a:r>
              <a:rPr lang="ru-RU" dirty="0" smtClean="0"/>
              <a:t>развивать умение говорить в монологической форме на основе печатной продукции и лексической схемы.</a:t>
            </a:r>
          </a:p>
          <a:p>
            <a:pPr lvl="0"/>
            <a:r>
              <a:rPr lang="ru-RU" b="1" dirty="0" smtClean="0"/>
              <a:t>развивающий аспект: </a:t>
            </a:r>
            <a:r>
              <a:rPr lang="ru-RU" dirty="0" smtClean="0"/>
              <a:t>развивать умение антиципации, развивать личностную активность учащихся, навыки аналитического мышления и произношения.</a:t>
            </a:r>
          </a:p>
          <a:p>
            <a:pPr lvl="0"/>
            <a:r>
              <a:rPr lang="ru-RU" b="1" dirty="0" smtClean="0"/>
              <a:t>воспитательный аспект: </a:t>
            </a:r>
            <a:r>
              <a:rPr lang="ru-RU" dirty="0" smtClean="0"/>
              <a:t>стимулировать учащихся к самостоятельной работе, развивать положительные личностные качества (ответственность, доброжелательность, чувство взаимопомощи), формировать положительное отношение к стране изучаемого языка, её культуре.</a:t>
            </a:r>
          </a:p>
          <a:p>
            <a:endParaRPr lang="ru-RU" dirty="0"/>
          </a:p>
        </p:txBody>
      </p:sp>
      <p:pic>
        <p:nvPicPr>
          <p:cNvPr id="5" name="Рисунок 4" descr="pis-m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272" y="5364330"/>
            <a:ext cx="1571636" cy="1493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Oval 15"/>
          <p:cNvSpPr>
            <a:spLocks noChangeArrowheads="1"/>
          </p:cNvSpPr>
          <p:nvPr/>
        </p:nvSpPr>
        <p:spPr bwMode="auto">
          <a:xfrm>
            <a:off x="2928926" y="2571744"/>
            <a:ext cx="3429024" cy="139065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Ways of communicating.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143108" y="1214422"/>
            <a:ext cx="1643074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face to face talk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000100" y="3071810"/>
            <a:ext cx="1500198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Internet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000100" y="5000636"/>
            <a:ext cx="1571636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E-mail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5214942" y="1214422"/>
            <a:ext cx="1643074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personal letter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786182" y="5000636"/>
            <a:ext cx="1714512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Facial gesture (мимика)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858016" y="5000636"/>
            <a:ext cx="1643074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Gestures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00892" y="2928934"/>
            <a:ext cx="1643074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 telephone call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457200" y="46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479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4" name="Прямая со стрелкой 23"/>
          <p:cNvCxnSpPr>
            <a:endCxn id="2061" idx="3"/>
          </p:cNvCxnSpPr>
          <p:nvPr/>
        </p:nvCxnSpPr>
        <p:spPr>
          <a:xfrm rot="10800000">
            <a:off x="2500298" y="335756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063" idx="4"/>
            <a:endCxn id="2058" idx="0"/>
          </p:cNvCxnSpPr>
          <p:nvPr/>
        </p:nvCxnSpPr>
        <p:spPr>
          <a:xfrm rot="5400000">
            <a:off x="4124317" y="4481515"/>
            <a:ext cx="10382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063" idx="6"/>
            <a:endCxn id="2056" idx="1"/>
          </p:cNvCxnSpPr>
          <p:nvPr/>
        </p:nvCxnSpPr>
        <p:spPr>
          <a:xfrm>
            <a:off x="6357950" y="3267069"/>
            <a:ext cx="642942" cy="190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059" idx="2"/>
          </p:cNvCxnSpPr>
          <p:nvPr/>
        </p:nvCxnSpPr>
        <p:spPr>
          <a:xfrm rot="5400000" flipH="1" flipV="1">
            <a:off x="5411396" y="2089538"/>
            <a:ext cx="785818" cy="46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062" idx="2"/>
          </p:cNvCxnSpPr>
          <p:nvPr/>
        </p:nvCxnSpPr>
        <p:spPr>
          <a:xfrm rot="16200000" flipV="1">
            <a:off x="2875348" y="2018099"/>
            <a:ext cx="785818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063" idx="3"/>
            <a:endCxn id="2060" idx="0"/>
          </p:cNvCxnSpPr>
          <p:nvPr/>
        </p:nvCxnSpPr>
        <p:spPr>
          <a:xfrm rot="5400000">
            <a:off x="1987558" y="3557099"/>
            <a:ext cx="1241898" cy="1645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2063" idx="5"/>
            <a:endCxn id="2057" idx="0"/>
          </p:cNvCxnSpPr>
          <p:nvPr/>
        </p:nvCxnSpPr>
        <p:spPr>
          <a:xfrm rot="16200000" flipH="1">
            <a:off x="6146718" y="3467801"/>
            <a:ext cx="1241898" cy="1823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Рисунок 49" descr="imagesjt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5643578"/>
            <a:ext cx="1714507" cy="928694"/>
          </a:xfrm>
          <a:prstGeom prst="rect">
            <a:avLst/>
          </a:prstGeom>
        </p:spPr>
      </p:pic>
      <p:pic>
        <p:nvPicPr>
          <p:cNvPr id="51" name="Рисунок 50" descr="post-3-1299047022266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42709">
            <a:off x="7038775" y="663489"/>
            <a:ext cx="1695445" cy="122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-It (a personal letter) is better than a phone call.</a:t>
            </a:r>
            <a:endParaRPr lang="ru-RU" dirty="0" smtClean="0"/>
          </a:p>
          <a:p>
            <a:r>
              <a:rPr lang="en-US" dirty="0" smtClean="0"/>
              <a:t>- The telephone calls come and go. They … have no place in my memory.</a:t>
            </a:r>
            <a:endParaRPr lang="ru-RU" dirty="0" smtClean="0"/>
          </a:p>
          <a:p>
            <a:r>
              <a:rPr lang="en-US" dirty="0" smtClean="0"/>
              <a:t>- A good letter can last a lifetime.</a:t>
            </a:r>
            <a:endParaRPr lang="ru-RU" dirty="0" smtClean="0"/>
          </a:p>
          <a:p>
            <a:r>
              <a:rPr lang="en-US" dirty="0" smtClean="0"/>
              <a:t>- A personal letter is a good thing because you say things you can’t say in a crowd and might not even say to the person face to face.</a:t>
            </a:r>
            <a:endParaRPr lang="ru-RU" dirty="0" smtClean="0"/>
          </a:p>
          <a:p>
            <a:r>
              <a:rPr lang="en-US" dirty="0" smtClean="0"/>
              <a:t>- Writing a friend you shouldn’t have to be careful.</a:t>
            </a:r>
            <a:endParaRPr lang="ru-RU" dirty="0" smtClean="0"/>
          </a:p>
          <a:p>
            <a:r>
              <a:rPr lang="en-US" dirty="0" smtClean="0"/>
              <a:t>- You get a better idea of what some one is really like from a personal letter.</a:t>
            </a:r>
            <a:endParaRPr lang="ru-RU" dirty="0" smtClean="0"/>
          </a:p>
          <a:p>
            <a:r>
              <a:rPr lang="en-US" dirty="0" smtClean="0"/>
              <a:t>- We say real things in letters.</a:t>
            </a:r>
            <a:endParaRPr lang="ru-RU" dirty="0" smtClean="0"/>
          </a:p>
          <a:p>
            <a:r>
              <a:rPr lang="en-US" dirty="0" smtClean="0"/>
              <a:t>- A good letter is, in many ways, the exact opposite of a political speech.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dirty="0" smtClean="0"/>
          </a:p>
          <a:p>
            <a:r>
              <a:rPr lang="en-US" dirty="0" smtClean="0"/>
              <a:t>I think it is…</a:t>
            </a:r>
            <a:endParaRPr lang="ru-RU" dirty="0" smtClean="0"/>
          </a:p>
          <a:p>
            <a:r>
              <a:rPr lang="en-US" dirty="0" smtClean="0"/>
              <a:t>To my mind this sentence is…	the fact/the author’s</a:t>
            </a:r>
            <a:endParaRPr lang="ru-RU" dirty="0" smtClean="0"/>
          </a:p>
          <a:p>
            <a:r>
              <a:rPr lang="en-US" dirty="0" smtClean="0"/>
              <a:t>I suppose it is…	opinion</a:t>
            </a:r>
            <a:endParaRPr lang="ru-RU" dirty="0" smtClean="0"/>
          </a:p>
          <a:p>
            <a:r>
              <a:rPr lang="en-US" dirty="0" smtClean="0"/>
              <a:t>It is…                       , I believe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39579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 It (a personal letter) is better than a phone call.</a:t>
            </a:r>
            <a:endParaRPr lang="ru-RU" dirty="0" smtClean="0"/>
          </a:p>
          <a:p>
            <a:r>
              <a:rPr lang="en-US" dirty="0" smtClean="0"/>
              <a:t>- A good letter can last a lifetime.</a:t>
            </a:r>
            <a:endParaRPr lang="ru-RU" dirty="0" smtClean="0"/>
          </a:p>
          <a:p>
            <a:r>
              <a:rPr lang="en-US" dirty="0" smtClean="0"/>
              <a:t>- Writing a friend you shouldn’t have to be careful.</a:t>
            </a:r>
            <a:endParaRPr lang="ru-RU" dirty="0" smtClean="0"/>
          </a:p>
          <a:p>
            <a:r>
              <a:rPr lang="en-US" dirty="0" smtClean="0"/>
              <a:t>- We say real things in letters.</a:t>
            </a:r>
            <a:endParaRPr lang="ru-RU" dirty="0" smtClean="0"/>
          </a:p>
          <a:p>
            <a:r>
              <a:rPr lang="en-US" dirty="0" smtClean="0"/>
              <a:t>I agree, with A. Rooney that…</a:t>
            </a:r>
            <a:endParaRPr lang="ru-RU" dirty="0" smtClean="0"/>
          </a:p>
          <a:p>
            <a:r>
              <a:rPr lang="en-US" dirty="0" smtClean="0"/>
              <a:t>I disagree with A. Rooney that…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479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479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3000364" y="1428736"/>
            <a:ext cx="2928958" cy="100013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</a:rPr>
              <a:t>Social letters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857620" y="500042"/>
            <a:ext cx="1247775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Apology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286512" y="1714488"/>
            <a:ext cx="1257300" cy="6286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Invitation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285852" y="1643050"/>
            <a:ext cx="1352550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Congratulation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857620" y="2786058"/>
            <a:ext cx="1500198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“thank you”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17412" idx="6"/>
          </p:cNvCxnSpPr>
          <p:nvPr/>
        </p:nvCxnSpPr>
        <p:spPr>
          <a:xfrm>
            <a:off x="5929322" y="1928802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036215" y="2464587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143374" y="1142984"/>
            <a:ext cx="302415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7415" idx="3"/>
          </p:cNvCxnSpPr>
          <p:nvPr/>
        </p:nvCxnSpPr>
        <p:spPr>
          <a:xfrm rot="10800000">
            <a:off x="2638402" y="1964522"/>
            <a:ext cx="433400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2643174" y="4572008"/>
            <a:ext cx="3357586" cy="838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</a:rPr>
              <a:t>Business letters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857224" y="4857760"/>
            <a:ext cx="1485901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Application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1928794" y="5857892"/>
            <a:ext cx="2000264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Letters of acknowledgement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4929190" y="5857892"/>
            <a:ext cx="1857388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Letters of complaint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6500826" y="4857760"/>
            <a:ext cx="1343025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Invitation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5572132" y="3929066"/>
            <a:ext cx="1643074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Request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1928794" y="3929066"/>
            <a:ext cx="1500198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Order letters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6" name="Прямая со стрелкой 65"/>
          <p:cNvCxnSpPr>
            <a:endCxn id="17424" idx="2"/>
          </p:cNvCxnSpPr>
          <p:nvPr/>
        </p:nvCxnSpPr>
        <p:spPr>
          <a:xfrm flipV="1">
            <a:off x="5786446" y="4500566"/>
            <a:ext cx="607223" cy="285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17419" idx="6"/>
          </p:cNvCxnSpPr>
          <p:nvPr/>
        </p:nvCxnSpPr>
        <p:spPr>
          <a:xfrm>
            <a:off x="6000760" y="4991108"/>
            <a:ext cx="500066" cy="366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17419" idx="5"/>
          </p:cNvCxnSpPr>
          <p:nvPr/>
        </p:nvCxnSpPr>
        <p:spPr>
          <a:xfrm rot="5400000">
            <a:off x="5041062" y="5389900"/>
            <a:ext cx="570435" cy="365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endCxn id="17421" idx="0"/>
          </p:cNvCxnSpPr>
          <p:nvPr/>
        </p:nvCxnSpPr>
        <p:spPr>
          <a:xfrm rot="10800000" flipV="1">
            <a:off x="2928926" y="5429264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endCxn id="17420" idx="3"/>
          </p:cNvCxnSpPr>
          <p:nvPr/>
        </p:nvCxnSpPr>
        <p:spPr>
          <a:xfrm rot="10800000">
            <a:off x="2343126" y="5143510"/>
            <a:ext cx="585801" cy="71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17419" idx="1"/>
            <a:endCxn id="17425" idx="2"/>
          </p:cNvCxnSpPr>
          <p:nvPr/>
        </p:nvCxnSpPr>
        <p:spPr>
          <a:xfrm rot="16200000" flipV="1">
            <a:off x="2809791" y="4369669"/>
            <a:ext cx="194193" cy="455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072098"/>
          </a:xfrm>
        </p:spPr>
        <p:txBody>
          <a:bodyPr/>
          <a:lstStyle/>
          <a:p>
            <a:r>
              <a:rPr lang="en-US" dirty="0" smtClean="0"/>
              <a:t>Hands up, hands down.</a:t>
            </a:r>
            <a:endParaRPr lang="ru-RU" dirty="0" smtClean="0"/>
          </a:p>
          <a:p>
            <a:r>
              <a:rPr lang="en-US" dirty="0" smtClean="0"/>
              <a:t>Bend left, bend right.</a:t>
            </a:r>
            <a:endParaRPr lang="ru-RU" dirty="0" smtClean="0"/>
          </a:p>
          <a:p>
            <a:r>
              <a:rPr lang="en-US" dirty="0" smtClean="0"/>
              <a:t>Turn your head to the left.</a:t>
            </a:r>
            <a:endParaRPr lang="ru-RU" dirty="0" smtClean="0"/>
          </a:p>
          <a:p>
            <a:r>
              <a:rPr lang="en-US" dirty="0" smtClean="0"/>
              <a:t>Turn your head to the right.</a:t>
            </a:r>
            <a:endParaRPr lang="ru-RU" dirty="0" smtClean="0"/>
          </a:p>
          <a:p>
            <a:r>
              <a:rPr lang="en-US" dirty="0" smtClean="0"/>
              <a:t>Breathe in. breathe out.</a:t>
            </a:r>
            <a:endParaRPr lang="ru-RU" dirty="0" smtClean="0"/>
          </a:p>
          <a:p>
            <a:r>
              <a:rPr lang="en-US" dirty="0" smtClean="0"/>
              <a:t>You are active and strong.</a:t>
            </a:r>
            <a:endParaRPr lang="ru-RU" dirty="0" smtClean="0"/>
          </a:p>
          <a:p>
            <a:r>
              <a:rPr lang="en-US" dirty="0" smtClean="0"/>
              <a:t>Sit down, please.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AMERI0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42910" y="1000108"/>
            <a:ext cx="3071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It’s time to relax!</a:t>
            </a:r>
            <a:endParaRPr lang="ru-RU" sz="24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62" y="1428736"/>
            <a:ext cx="7358114" cy="328614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…Do you like holidays? I do. Best of all I like celebrating my birthday and meet with the friends. Do you like celebrating your birthday? What gifts do you usually receive? What is your favorite holiday?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Write back soon.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Love,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Ann.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let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928935"/>
            <a:ext cx="3579322" cy="3704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28596" y="428604"/>
            <a:ext cx="8429684" cy="61436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572264" y="714356"/>
            <a:ext cx="1971680" cy="2857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572264" y="1214422"/>
            <a:ext cx="1971680" cy="21431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714348" y="2071678"/>
            <a:ext cx="2357454" cy="21431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714348" y="2571744"/>
            <a:ext cx="7858180" cy="4286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4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14348" y="3286124"/>
            <a:ext cx="7858180" cy="11715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5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714348" y="4786322"/>
            <a:ext cx="7929618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714348" y="5572140"/>
            <a:ext cx="2500330" cy="21431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714348" y="6143644"/>
            <a:ext cx="2500330" cy="21431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8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528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“Better by letter”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Hometask</vt:lpstr>
      <vt:lpstr>Thank you for the lesson!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“Better by letter”</dc:title>
  <cp:lastModifiedBy>Учитель</cp:lastModifiedBy>
  <cp:revision>12</cp:revision>
  <dcterms:modified xsi:type="dcterms:W3CDTF">2016-12-04T11:30:20Z</dcterms:modified>
</cp:coreProperties>
</file>