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4" r:id="rId6"/>
    <p:sldId id="263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81" autoAdjust="0"/>
    <p:restoredTop sz="94660"/>
  </p:normalViewPr>
  <p:slideViewPr>
    <p:cSldViewPr>
      <p:cViewPr varScale="1">
        <p:scale>
          <a:sx n="74" d="100"/>
          <a:sy n="74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CB1FD0-7A5C-4B2D-97B6-44A5378F188A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5D0FB-C429-4BEE-8894-027471E7C6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66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13E1-3896-4CCC-AAC6-3CA5FC07216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6B29E-57C1-4B93-8265-C0414D7F2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13E1-3896-4CCC-AAC6-3CA5FC07216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6B29E-57C1-4B93-8265-C0414D7F2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13E1-3896-4CCC-AAC6-3CA5FC07216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6B29E-57C1-4B93-8265-C0414D7F2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13E1-3896-4CCC-AAC6-3CA5FC07216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6B29E-57C1-4B93-8265-C0414D7F2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13E1-3896-4CCC-AAC6-3CA5FC07216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6B29E-57C1-4B93-8265-C0414D7F2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13E1-3896-4CCC-AAC6-3CA5FC07216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6B29E-57C1-4B93-8265-C0414D7F2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13E1-3896-4CCC-AAC6-3CA5FC07216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6B29E-57C1-4B93-8265-C0414D7F2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13E1-3896-4CCC-AAC6-3CA5FC07216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6B29E-57C1-4B93-8265-C0414D7F2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13E1-3896-4CCC-AAC6-3CA5FC07216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6B29E-57C1-4B93-8265-C0414D7F2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13E1-3896-4CCC-AAC6-3CA5FC07216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6B29E-57C1-4B93-8265-C0414D7F2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13E1-3896-4CCC-AAC6-3CA5FC07216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6B29E-57C1-4B93-8265-C0414D7F2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413E1-3896-4CCC-AAC6-3CA5FC07216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6B29E-57C1-4B93-8265-C0414D7F2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internet.ru/users/irisha___irishka/post233394342" TargetMode="External"/><Relationship Id="rId2" Type="http://schemas.openxmlformats.org/officeDocument/2006/relationships/hyperlink" Target="https://ru.wikipedia.org/wiki/%C4%E5%F0%E5%E2%E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azvitierebenka.com/2011/06/blog-post_23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357430"/>
            <a:ext cx="9144000" cy="2143140"/>
          </a:xfrm>
        </p:spPr>
        <p:txBody>
          <a:bodyPr>
            <a:noAutofit/>
          </a:bodyPr>
          <a:lstStyle/>
          <a:p>
            <a:r>
              <a:rPr lang="ru-RU" sz="5200" b="1" dirty="0" smtClean="0">
                <a:solidFill>
                  <a:srgbClr val="00B050"/>
                </a:solidFill>
                <a:latin typeface="Mistral" pitchFamily="66" charset="0"/>
                <a:cs typeface="Mongolian Baiti" pitchFamily="66" charset="0"/>
              </a:rPr>
              <a:t>ДЕРЕВЬЯ - ЛЁГКИЕ НАШЕЙ ПЛАНЕТЫ</a:t>
            </a:r>
            <a:endParaRPr lang="ru-RU" sz="5200" b="1" dirty="0">
              <a:solidFill>
                <a:srgbClr val="00B050"/>
              </a:solidFill>
              <a:latin typeface="Mistral" pitchFamily="66" charset="0"/>
              <a:cs typeface="Mongolian Baiti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57752" y="4572008"/>
            <a:ext cx="4071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Воспитатель:И.М.Сычева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15011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Санкт-Петербург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2016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57166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Государственное бюджетное дошкольное образовательное учреждение Цент развития ребёнка - детский сад № 45 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Василеостровского района  Санкт-Петербурга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sz="5200" b="1" dirty="0" smtClean="0">
                <a:solidFill>
                  <a:srgbClr val="00B050"/>
                </a:solidFill>
                <a:latin typeface="Mistral" pitchFamily="66" charset="0"/>
                <a:cs typeface="Mongolian Baiti" pitchFamily="66" charset="0"/>
              </a:rPr>
              <a:t>ПОНЯТИЕ «ДЕРЕВО»</a:t>
            </a:r>
            <a:endParaRPr lang="ru-RU" sz="5200" b="1" dirty="0">
              <a:solidFill>
                <a:srgbClr val="00B050"/>
              </a:solidFill>
              <a:latin typeface="Mistral" pitchFamily="66" charset="0"/>
              <a:cs typeface="Mongolian Baiti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571612"/>
            <a:ext cx="8640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Дерево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- это крупное растение с твёрдым ство-лом, мощной корневой системой и образующими крону ветвями, покрытыми листьями или иголка-ми.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http://img0.liveinternet.ru/images/attach/c/6/90/867/90867104_large_4979214_dyb_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3429000"/>
            <a:ext cx="2160000" cy="312035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6148" name="Picture 4" descr="http://img0.liveinternet.ru/images/attach/c/6/90/867/90867170_large_4979214_sosna_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3428999"/>
            <a:ext cx="2167648" cy="3096000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sz="5200" b="1" dirty="0" smtClean="0">
                <a:solidFill>
                  <a:srgbClr val="00B050"/>
                </a:solidFill>
                <a:latin typeface="Mistral" pitchFamily="66" charset="0"/>
                <a:cs typeface="Mongolian Baiti" pitchFamily="66" charset="0"/>
              </a:rPr>
              <a:t>КЛАССИФИКАЦИЯ ДЕРЕВЬЕВ</a:t>
            </a:r>
            <a:endParaRPr lang="ru-RU" sz="5200" b="1" dirty="0">
              <a:solidFill>
                <a:srgbClr val="00B050"/>
              </a:solidFill>
              <a:latin typeface="Mistral" pitchFamily="66" charset="0"/>
              <a:cs typeface="Mongolian Baiti" pitchFamily="66" charset="0"/>
            </a:endParaRPr>
          </a:p>
        </p:txBody>
      </p:sp>
      <p:pic>
        <p:nvPicPr>
          <p:cNvPr id="5122" name="Picture 2" descr="http://img0.liveinternet.ru/images/attach/c/6/90/867/90867110_large_4979214_el_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3857628"/>
            <a:ext cx="1728000" cy="2757524"/>
          </a:xfrm>
          <a:prstGeom prst="round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250397" y="1643050"/>
            <a:ext cx="2643206" cy="785818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Деревья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2786058"/>
            <a:ext cx="2643206" cy="785818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Хвойные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50397" y="2786058"/>
            <a:ext cx="2643206" cy="785818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Лиственные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15074" y="2786058"/>
            <a:ext cx="2643206" cy="785818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Плодовые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4" name="Picture 4" descr="http://img1.liveinternet.ru/images/attach/c/6/90/867/90867137_large_4979214_klen_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1622" y="3857628"/>
            <a:ext cx="1728000" cy="2768631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</p:pic>
      <p:cxnSp>
        <p:nvCxnSpPr>
          <p:cNvPr id="16" name="Прямая соединительная линия 15"/>
          <p:cNvCxnSpPr>
            <a:stCxn id="6" idx="1"/>
            <a:endCxn id="7" idx="0"/>
          </p:cNvCxnSpPr>
          <p:nvPr/>
        </p:nvCxnSpPr>
        <p:spPr>
          <a:xfrm rot="10800000" flipV="1">
            <a:off x="1607323" y="2035958"/>
            <a:ext cx="1643074" cy="7500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6" idx="3"/>
            <a:endCxn id="9" idx="0"/>
          </p:cNvCxnSpPr>
          <p:nvPr/>
        </p:nvCxnSpPr>
        <p:spPr>
          <a:xfrm>
            <a:off x="5893603" y="2035959"/>
            <a:ext cx="1643074" cy="75009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6" idx="2"/>
            <a:endCxn id="8" idx="0"/>
          </p:cNvCxnSpPr>
          <p:nvPr/>
        </p:nvCxnSpPr>
        <p:spPr>
          <a:xfrm rot="5400000">
            <a:off x="4393405" y="2607463"/>
            <a:ext cx="35719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6" name="Picture 6" descr="яблок Val изображений, стоковых фотографий и иллюстраций Bigstock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9" y="3857628"/>
            <a:ext cx="1728000" cy="275752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sz="5200" b="1" dirty="0" smtClean="0">
                <a:solidFill>
                  <a:srgbClr val="00B050"/>
                </a:solidFill>
                <a:latin typeface="Mistral" pitchFamily="66" charset="0"/>
                <a:cs typeface="Mongolian Baiti" pitchFamily="66" charset="0"/>
              </a:rPr>
              <a:t>СТРОЕНИЕ ДЕРЕВЬЕВ</a:t>
            </a:r>
            <a:endParaRPr lang="ru-RU" sz="5200" b="1" dirty="0">
              <a:solidFill>
                <a:srgbClr val="00B050"/>
              </a:solidFill>
              <a:latin typeface="Mistral" pitchFamily="66" charset="0"/>
              <a:cs typeface="Mongolian Baiti" pitchFamily="66" charset="0"/>
            </a:endParaRPr>
          </a:p>
        </p:txBody>
      </p:sp>
      <p:pic>
        <p:nvPicPr>
          <p:cNvPr id="9" name="Рисунок 8" descr="1_stroenie_der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000" t="-10527" r="-10001" b="-2632"/>
          <a:stretch>
            <a:fillRect/>
          </a:stretch>
        </p:blipFill>
        <p:spPr>
          <a:xfrm>
            <a:off x="3643306" y="2214554"/>
            <a:ext cx="3929090" cy="4332074"/>
          </a:xfrm>
          <a:prstGeom prst="round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252000" y="1571612"/>
            <a:ext cx="8640000" cy="204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>
              <a:spcAft>
                <a:spcPts val="600"/>
              </a:spcAft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В дереве выделяют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три основные части:</a:t>
            </a:r>
          </a:p>
          <a:p>
            <a:pPr indent="36000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корень;</a:t>
            </a:r>
          </a:p>
          <a:p>
            <a:pPr indent="36000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ствол;</a:t>
            </a:r>
          </a:p>
          <a:p>
            <a:pPr indent="360000" algn="just">
              <a:buFont typeface="Wingdings" pitchFamily="2" charset="2"/>
              <a:buChar char="Ø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крона.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sz="5200" b="1" dirty="0" smtClean="0">
                <a:solidFill>
                  <a:srgbClr val="00B050"/>
                </a:solidFill>
                <a:latin typeface="Mistral" pitchFamily="66" charset="0"/>
                <a:cs typeface="Mongolian Baiti" pitchFamily="66" charset="0"/>
              </a:rPr>
              <a:t>ПОЛЬЗА ОТ ДЕРЕВЬЕВ</a:t>
            </a:r>
            <a:endParaRPr lang="ru-RU" sz="5200" b="1" dirty="0">
              <a:solidFill>
                <a:srgbClr val="00B050"/>
              </a:solidFill>
              <a:latin typeface="Mistral" pitchFamily="66" charset="0"/>
              <a:cs typeface="Mongolian Baiti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50397" y="1643050"/>
            <a:ext cx="2643206" cy="785818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Деревья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2786058"/>
            <a:ext cx="2643206" cy="90000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Воздух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50397" y="2786058"/>
            <a:ext cx="2643206" cy="90000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Плоды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15074" y="2786058"/>
            <a:ext cx="2714644" cy="90000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Строительный материал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>
            <a:stCxn id="6" idx="1"/>
            <a:endCxn id="7" idx="0"/>
          </p:cNvCxnSpPr>
          <p:nvPr/>
        </p:nvCxnSpPr>
        <p:spPr>
          <a:xfrm rot="10800000" flipV="1">
            <a:off x="1607323" y="2035958"/>
            <a:ext cx="1643074" cy="7500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6" idx="3"/>
            <a:endCxn id="9" idx="0"/>
          </p:cNvCxnSpPr>
          <p:nvPr/>
        </p:nvCxnSpPr>
        <p:spPr>
          <a:xfrm>
            <a:off x="5893603" y="2035959"/>
            <a:ext cx="1678793" cy="75009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6" idx="2"/>
            <a:endCxn id="8" idx="0"/>
          </p:cNvCxnSpPr>
          <p:nvPr/>
        </p:nvCxnSpPr>
        <p:spPr>
          <a:xfrm rot="5400000">
            <a:off x="4393405" y="2607463"/>
            <a:ext cx="35719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 descr="[BI6ZD_7-04]_[IL_03]-k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34" y="3929066"/>
            <a:ext cx="2214577" cy="2700000"/>
          </a:xfrm>
          <a:prstGeom prst="round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7" name="Рисунок 16" descr="яблоки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345" b="-24329"/>
          <a:stretch>
            <a:fillRect/>
          </a:stretch>
        </p:blipFill>
        <p:spPr>
          <a:xfrm>
            <a:off x="3500430" y="3929066"/>
            <a:ext cx="2214578" cy="2700000"/>
          </a:xfrm>
          <a:prstGeom prst="round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0" name="Рисунок 19" descr="11098b59_4111_11e1_8b76_001517d82894_00.jpe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916" t="-9457" r="-371" b="-8619"/>
          <a:stretch>
            <a:fillRect/>
          </a:stretch>
        </p:blipFill>
        <p:spPr>
          <a:xfrm>
            <a:off x="6500826" y="3929066"/>
            <a:ext cx="2214578" cy="2700000"/>
          </a:xfrm>
          <a:prstGeom prst="round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5200" b="1" dirty="0" smtClean="0">
                <a:solidFill>
                  <a:srgbClr val="00B050"/>
                </a:solidFill>
                <a:latin typeface="Mistral" pitchFamily="66" charset="0"/>
                <a:cs typeface="Mongolian Baiti" pitchFamily="66" charset="0"/>
              </a:rPr>
              <a:t> С КАКОГО ДЕРЕВА КАКОЙ ЛИСТИК?</a:t>
            </a:r>
            <a:endParaRPr lang="ru-RU" sz="5200" b="1" dirty="0">
              <a:solidFill>
                <a:srgbClr val="00B050"/>
              </a:solidFill>
              <a:latin typeface="Mistral" pitchFamily="66" charset="0"/>
              <a:cs typeface="Mongolian Baiti" pitchFamily="66" charset="0"/>
            </a:endParaRPr>
          </a:p>
        </p:txBody>
      </p:sp>
      <p:sp>
        <p:nvSpPr>
          <p:cNvPr id="1026" name="AutoShape 2" descr="400x552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400x552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400x552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 descr="http://1.bp.blogspot.com/-pxRaaRmKTU8/TgMEtACPKoI/AAAAAAAAHyI/ajSMZwSUWgU/s1600/%25D0%25A0%25D1%258F%25D0%25B1%25D0%25B8%25D0%25BD%25D0%25B0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98428">
            <a:off x="352705" y="2057079"/>
            <a:ext cx="1224728" cy="1263984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4100" name="Picture 4" descr="http://4.bp.blogspot.com/-hx8JVmkQ3rM/TgMHA4peWJI/AAAAAAAAHyg/EG-Mkd7LZwc/s1600/%25D0%259A%25D0%25BB%25D0%25B5%25D0%25BD-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00389">
            <a:off x="5934832" y="1620976"/>
            <a:ext cx="1105177" cy="119660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4102" name="Picture 6" descr="http://4.bp.blogspot.com/-1RI1XTEdA-k/TgMHj0JKU9I/AAAAAAAAHyo/nQEIDPPazBQ/s1600/%25D0%2594%25D1%2583%25D0%25B1-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77377">
            <a:off x="4060716" y="2045722"/>
            <a:ext cx="1150719" cy="120685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4104" name="Picture 8" descr="http://2.bp.blogspot.com/-Bi6QTvtlTss/TgMDOAz8pLI/AAAAAAAAHx8/NG8KObdLWp8/s1600/%25D0%2591%25D0%25B5%25D1%2580%25D0%25B5%25D0%25B7%25D0%25B0-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24339">
            <a:off x="2263820" y="1497677"/>
            <a:ext cx="1087022" cy="1148775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4106" name="Picture 10" descr="http://1.bp.blogspot.com/-amdOB4p7bJ0/TgMJXPGOXTI/AAAAAAAAHy4/SAOgkre-0Nw/s1600/%25D0%259A%25D0%25B0%25D1%2588%25D1%2582%25D0%25B0%25D0%25BD-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184906">
            <a:off x="7631056" y="1958983"/>
            <a:ext cx="1124378" cy="124214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4108" name="Picture 12" descr="http://1.bp.blogspot.com/-J-dlT_5-PBU/TgMIxz5uUeI/AAAAAAAAHy0/5g_Jnr3RF7k/s1600/%25D0%259A%25D0%25B0%25D1%2588%25D1%2582%25D0%25B0%25D0%25BD-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4000504"/>
            <a:ext cx="1620000" cy="2535654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4110" name="Picture 14" descr="http://4.bp.blogspot.com/-0YDPMVvgiag/TgMG0Ti7AlI/AAAAAAAAHyc/t00GFJvO5rM/s1600/%25D0%259A%25D0%25BB%25D0%25B5%25D0%25BD-1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4000504"/>
            <a:ext cx="1620000" cy="253565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4112" name="Picture 16" descr="http://3.bp.blogspot.com/-ZntoBSIaP8c/TgMEe9ozMTI/AAAAAAAAHyE/Pe8ompCJK-M/s1600/%25D0%25A0%25D1%258F%25D0%25B1%25D0%25B8%25D0%25BD%25D0%25B0-1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2000" y="4000504"/>
            <a:ext cx="1620000" cy="253565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4114" name="Picture 18" descr="http://3.bp.blogspot.com/-leVYBreDp_s/TgMHXrl9mgI/AAAAAAAAHyk/T6Om62MEZrk/s1600/%25D0%2594%25D1%2583%25D0%25B1-1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82" y="4000504"/>
            <a:ext cx="1620000" cy="253565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4116" name="Picture 20" descr="http://2.bp.blogspot.com/-nhhOmBMU2t4/TgMDCz1nNVI/AAAAAAAAHx4/4TA6zOHi_O8/s1600/%25D0%2591%25D0%25B5%25D1%2580%25D0%25B5%25D0%25B7%25D0%25B0-1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4000504"/>
            <a:ext cx="1620000" cy="2571768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11 0.09736 L 0.39444 0.3804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00" y="1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02 0.02313 L 0.40556 0.42183 " pathEditMode="relative" ptsTypes="AA">
                                      <p:cBhvr>
                                        <p:cTn id="10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96 0.04972 L 0.39427 0.37488 " pathEditMode="relative" ptsTypes="AA">
                                      <p:cBhvr>
                                        <p:cTn id="1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993 0.06522 L -0.41268 0.41142 " pathEditMode="relative" ptsTypes="AA">
                                      <p:cBhvr>
                                        <p:cTn id="1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771 0.04394 L -0.8 0.41119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00" y="1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sz="5200" b="1" dirty="0" smtClean="0">
                <a:solidFill>
                  <a:srgbClr val="00B050"/>
                </a:solidFill>
                <a:latin typeface="Mistral" pitchFamily="66" charset="0"/>
                <a:cs typeface="Mongolian Baiti" pitchFamily="66" charset="0"/>
              </a:rPr>
              <a:t>ССЫЛКИ НА ИСТОЧНИКИ</a:t>
            </a:r>
            <a:endParaRPr lang="ru-RU" sz="5200" b="1" dirty="0">
              <a:solidFill>
                <a:srgbClr val="00B050"/>
              </a:solidFill>
              <a:latin typeface="Mistral" pitchFamily="66" charset="0"/>
              <a:cs typeface="Mongolian Baiti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2000" y="2090172"/>
            <a:ext cx="8640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00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  <a:hlinkClick r:id="rId2"/>
              </a:rPr>
              <a:t>https://ru.wikipedia.org/wiki/%C4%E5%F0%E5%E2%EE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indent="360000">
              <a:buFont typeface="Wingdings" pitchFamily="2" charset="2"/>
              <a:buChar char="Ø"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indent="360000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  <a:hlinkClick r:id="rId3"/>
              </a:rPr>
              <a:t>http://www.liveinternet.ru/users/irisha___irishka/post233394342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indent="360000">
              <a:buFont typeface="Wingdings" pitchFamily="2" charset="2"/>
              <a:buChar char="Ø"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indent="360000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  <a:hlinkClick r:id="rId4"/>
              </a:rPr>
              <a:t>http://www.razvitierebenka.com/2011/06/blog-post_23.html#.VF0aODSsWSN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600</TotalTime>
  <Words>101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ДЕРЕВЬЯ - ЛЁГКИЕ НАШЕЙ ПЛАНЕТЫ</vt:lpstr>
      <vt:lpstr>ПОНЯТИЕ «ДЕРЕВО»</vt:lpstr>
      <vt:lpstr>КЛАССИФИКАЦИЯ ДЕРЕВЬЕВ</vt:lpstr>
      <vt:lpstr>СТРОЕНИЕ ДЕРЕВЬЕВ</vt:lpstr>
      <vt:lpstr>ПОЛЬЗА ОТ ДЕРЕВЬЕВ</vt:lpstr>
      <vt:lpstr> С КАКОГО ДЕРЕВА КАКОЙ ЛИСТИК?</vt:lpstr>
      <vt:lpstr>ССЫЛКИ НА 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ДЕРЕВЬЯ - ЛЁГКИЕ НАШЕЙ ПЛАНЕТЫ</dc:title>
  <dc:creator>user</dc:creator>
  <cp:lastModifiedBy>Ирина</cp:lastModifiedBy>
  <cp:revision>96</cp:revision>
  <dcterms:created xsi:type="dcterms:W3CDTF">2014-10-30T18:22:28Z</dcterms:created>
  <dcterms:modified xsi:type="dcterms:W3CDTF">2016-12-04T17:50:56Z</dcterms:modified>
</cp:coreProperties>
</file>