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80" r:id="rId3"/>
    <p:sldId id="259" r:id="rId4"/>
    <p:sldId id="266" r:id="rId5"/>
    <p:sldId id="274" r:id="rId6"/>
    <p:sldId id="260" r:id="rId7"/>
    <p:sldId id="267" r:id="rId8"/>
    <p:sldId id="275" r:id="rId9"/>
    <p:sldId id="278" r:id="rId10"/>
    <p:sldId id="268" r:id="rId11"/>
    <p:sldId id="264" r:id="rId12"/>
    <p:sldId id="281" r:id="rId13"/>
    <p:sldId id="276" r:id="rId14"/>
    <p:sldId id="277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5F2568-BB5F-43D8-AB4E-48CB49C7E165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3BD05-7EAC-411F-980D-D6D14C0830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902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C8D7F-859D-4937-BB69-FDA9CA6B3214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22E8B-D111-4FFA-B00E-913316206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455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C8D7F-859D-4937-BB69-FDA9CA6B3214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22E8B-D111-4FFA-B00E-913316206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527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C8D7F-859D-4937-BB69-FDA9CA6B3214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22E8B-D111-4FFA-B00E-913316206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256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C8D7F-859D-4937-BB69-FDA9CA6B3214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22E8B-D111-4FFA-B00E-913316206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767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C8D7F-859D-4937-BB69-FDA9CA6B3214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22E8B-D111-4FFA-B00E-913316206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454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C8D7F-859D-4937-BB69-FDA9CA6B3214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22E8B-D111-4FFA-B00E-913316206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078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C8D7F-859D-4937-BB69-FDA9CA6B3214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22E8B-D111-4FFA-B00E-913316206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354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C8D7F-859D-4937-BB69-FDA9CA6B3214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22E8B-D111-4FFA-B00E-913316206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774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C8D7F-859D-4937-BB69-FDA9CA6B3214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22E8B-D111-4FFA-B00E-913316206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96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C8D7F-859D-4937-BB69-FDA9CA6B3214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22E8B-D111-4FFA-B00E-913316206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773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C8D7F-859D-4937-BB69-FDA9CA6B3214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22E8B-D111-4FFA-B00E-913316206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77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C8D7F-859D-4937-BB69-FDA9CA6B3214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22E8B-D111-4FFA-B00E-9133162065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023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vopi.ru/uploads/posts/2016-05/1463745597_dafc0a_202f79573a3c4addbe1b2f08c151304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5428"/>
          <a:stretch/>
        </p:blipFill>
        <p:spPr bwMode="auto">
          <a:xfrm>
            <a:off x="-1" y="0"/>
            <a:ext cx="12209617" cy="6867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6104807" y="308864"/>
            <a:ext cx="5803986" cy="2308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latin typeface="Segoe Script" panose="020B0504020000000003" pitchFamily="34" charset="0"/>
                <a:cs typeface="Times New Roman" panose="02020603050405020304" pitchFamily="18" charset="0"/>
              </a:rPr>
              <a:t>Электроэнергетика — </a:t>
            </a:r>
            <a:r>
              <a:rPr lang="ru-RU" altLang="ru-RU" sz="2400" dirty="0">
                <a:latin typeface="Segoe Script" panose="020B0504020000000003" pitchFamily="34" charset="0"/>
                <a:cs typeface="Times New Roman" panose="02020603050405020304" pitchFamily="18" charset="0"/>
              </a:rPr>
              <a:t>это </a:t>
            </a:r>
            <a:r>
              <a:rPr lang="ru-RU" altLang="ru-RU" sz="2400" dirty="0" smtClean="0">
                <a:latin typeface="Segoe Script" panose="020B0504020000000003" pitchFamily="34" charset="0"/>
                <a:cs typeface="Times New Roman" panose="02020603050405020304" pitchFamily="18" charset="0"/>
              </a:rPr>
              <a:t>отрасль ТЭК, </a:t>
            </a:r>
            <a:r>
              <a:rPr lang="ru-RU" altLang="ru-RU" sz="2400" dirty="0">
                <a:latin typeface="Segoe Script" panose="020B0504020000000003" pitchFamily="34" charset="0"/>
                <a:cs typeface="Times New Roman" panose="02020603050405020304" pitchFamily="18" charset="0"/>
              </a:rPr>
              <a:t>которая производит электроэнергию на электростанциях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latin typeface="Segoe Script" panose="020B0504020000000003" pitchFamily="34" charset="0"/>
                <a:cs typeface="Times New Roman" panose="02020603050405020304" pitchFamily="18" charset="0"/>
              </a:rPr>
              <a:t>и передаёт её на расстояние по линиям электропередач (ЛЭП).</a:t>
            </a:r>
          </a:p>
        </p:txBody>
      </p:sp>
    </p:spTree>
    <p:extLst>
      <p:ext uri="{BB962C8B-B14F-4D97-AF65-F5344CB8AC3E}">
        <p14:creationId xmlns:p14="http://schemas.microsoft.com/office/powerpoint/2010/main" val="223837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tel.cz/wp-content/uploads/2013/03/%D1%80%D1%80%D1%80-900x59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5569"/>
          <a:stretch/>
        </p:blipFill>
        <p:spPr bwMode="auto">
          <a:xfrm>
            <a:off x="0" y="-1"/>
            <a:ext cx="12192000" cy="6839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5072" y="5719679"/>
            <a:ext cx="6096000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b="1" dirty="0" smtClean="0">
                <a:latin typeface="Segoe Script" panose="020B0504020000000003" pitchFamily="34" charset="0"/>
                <a:ea typeface="Yu Gothic UI Light" panose="020B0300000000000000" pitchFamily="34" charset="-128"/>
                <a:cs typeface="Times New Roman" panose="02020603050405020304" pitchFamily="18" charset="0"/>
              </a:rPr>
              <a:t>АЭС</a:t>
            </a:r>
            <a:r>
              <a:rPr lang="ru-RU" altLang="ru-RU" dirty="0" smtClean="0">
                <a:latin typeface="Segoe Script" panose="020B0504020000000003" pitchFamily="34" charset="0"/>
                <a:ea typeface="Yu Gothic UI Light" panose="020B0300000000000000" pitchFamily="34" charset="-128"/>
                <a:cs typeface="Times New Roman" panose="02020603050405020304" pitchFamily="18" charset="0"/>
              </a:rPr>
              <a:t> строят там, где нет традиционных источников топлива, </a:t>
            </a:r>
            <a:r>
              <a:rPr lang="ru-RU" altLang="ru-RU" dirty="0" err="1" smtClean="0">
                <a:latin typeface="Segoe Script" panose="020B0504020000000003" pitchFamily="34" charset="0"/>
                <a:ea typeface="Yu Gothic UI Light" panose="020B0300000000000000" pitchFamily="34" charset="-128"/>
                <a:cs typeface="Times New Roman" panose="02020603050405020304" pitchFamily="18" charset="0"/>
              </a:rPr>
              <a:t>гидроэнергоресурсов</a:t>
            </a:r>
            <a:r>
              <a:rPr lang="ru-RU" altLang="ru-RU" dirty="0" smtClean="0">
                <a:latin typeface="Segoe Script" panose="020B0504020000000003" pitchFamily="34" charset="0"/>
                <a:ea typeface="Yu Gothic UI Light" panose="020B0300000000000000" pitchFamily="34" charset="-128"/>
                <a:cs typeface="Times New Roman" panose="02020603050405020304" pitchFamily="18" charset="0"/>
              </a:rPr>
              <a:t>, но требуется много электроэнергии.</a:t>
            </a:r>
            <a:endParaRPr lang="ru-RU" altLang="ru-RU" dirty="0">
              <a:latin typeface="Segoe Script" panose="020B0504020000000003" pitchFamily="34" charset="0"/>
              <a:ea typeface="Yu Gothic UI Light" panose="020B0300000000000000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42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46427" cy="6858000"/>
          </a:xfrm>
          <a:prstGeom prst="rect">
            <a:avLst/>
          </a:prstGeom>
        </p:spPr>
      </p:pic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156464" y="163703"/>
            <a:ext cx="4038600" cy="28623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Segoe Script" panose="020B0504020000000003" pitchFamily="34" charset="0"/>
                <a:cs typeface="Segoe UI Light" panose="020B0502040204020203" pitchFamily="34" charset="0"/>
              </a:rPr>
              <a:t>Атомные электростанции работают на ядерном топливе (уране, плутонии). Для производства равного количества энергии АЭС нужен всего 1 кг ядерного топлива</a:t>
            </a:r>
            <a:r>
              <a:rPr lang="en-US" altLang="ru-RU" sz="2000" b="1" dirty="0">
                <a:latin typeface="Segoe Script" panose="020B0504020000000003" pitchFamily="34" charset="0"/>
                <a:cs typeface="Segoe UI Light" panose="020B0502040204020203" pitchFamily="34" charset="0"/>
              </a:rPr>
              <a:t>.</a:t>
            </a:r>
            <a:endParaRPr lang="ru-RU" altLang="ru-RU" sz="2000" b="1" dirty="0">
              <a:latin typeface="Segoe Script" panose="020B0504020000000003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699745" y="163703"/>
            <a:ext cx="232467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dirty="0" smtClean="0">
                <a:latin typeface="Segoe Script" panose="020B0504020000000003" pitchFamily="34" charset="0"/>
                <a:cs typeface="Times New Roman" panose="02020603050405020304" pitchFamily="18" charset="0"/>
              </a:rPr>
              <a:t>Урановый карьер</a:t>
            </a:r>
            <a:endParaRPr lang="ru-RU" dirty="0">
              <a:latin typeface="Segoe Script" panose="020B0504020000000003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47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392" y="180593"/>
            <a:ext cx="11262360" cy="6461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9279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://www.tv2.tomsk.ru/sites/www.tv2.tomsk.ru/files/deseuri_60033400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316" y="0"/>
            <a:ext cx="1220931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3632" y="126334"/>
            <a:ext cx="6096000" cy="16466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000" b="1" dirty="0" smtClean="0">
                <a:latin typeface="Segoe Script" panose="020B0504020000000003" pitchFamily="34" charset="0"/>
                <a:cs typeface="Segoe UI Light" panose="020B0502040204020203" pitchFamily="34" charset="0"/>
              </a:rPr>
              <a:t>Недостатки АЭС:</a:t>
            </a:r>
            <a:endParaRPr lang="ru-RU" altLang="ru-RU" dirty="0" smtClean="0">
              <a:latin typeface="Segoe Script" panose="020B0504020000000003" pitchFamily="34" charset="0"/>
              <a:cs typeface="Segoe UI Light" panose="020B0502040204020203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ru-RU" altLang="ru-RU" dirty="0" smtClean="0">
                <a:latin typeface="Segoe Script" panose="020B0504020000000003" pitchFamily="34" charset="0"/>
                <a:cs typeface="Segoe UI Light" panose="020B0502040204020203" pitchFamily="34" charset="0"/>
              </a:rPr>
              <a:t>– риск экологических катастроф;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ru-RU" altLang="ru-RU" dirty="0" smtClean="0">
                <a:latin typeface="Segoe Script" panose="020B0504020000000003" pitchFamily="34" charset="0"/>
                <a:cs typeface="Segoe UI Light" panose="020B0502040204020203" pitchFamily="34" charset="0"/>
              </a:rPr>
              <a:t>– сложно утилизировать и хранить радиоактивные отходы. </a:t>
            </a:r>
            <a:endParaRPr lang="ru-RU" altLang="ru-RU" dirty="0">
              <a:latin typeface="Segoe Script" panose="020B05040200000000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75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pmail.spb.ru/lj/2010092401_balcon_cloudcastle/100906-107048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5737"/>
          <a:stretch/>
        </p:blipFill>
        <p:spPr bwMode="auto">
          <a:xfrm>
            <a:off x="0" y="0"/>
            <a:ext cx="12192000" cy="6848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882640" y="286804"/>
            <a:ext cx="6096000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dirty="0" smtClean="0">
                <a:latin typeface="Segoe Script" panose="020B0504020000000003" pitchFamily="34" charset="0"/>
                <a:cs typeface="Segoe UI Light" panose="020B0502040204020203" pitchFamily="34" charset="0"/>
              </a:rPr>
              <a:t>Все электростанции объединены </a:t>
            </a:r>
            <a:r>
              <a:rPr lang="ru-RU" altLang="ru-RU" b="1" dirty="0" smtClean="0">
                <a:latin typeface="Segoe Script" panose="020B0504020000000003" pitchFamily="34" charset="0"/>
                <a:cs typeface="Segoe UI Light" panose="020B0502040204020203" pitchFamily="34" charset="0"/>
              </a:rPr>
              <a:t>линиями электропередач (ЛЭП) </a:t>
            </a:r>
            <a:r>
              <a:rPr lang="ru-RU" altLang="ru-RU" dirty="0" smtClean="0">
                <a:latin typeface="Segoe Script" panose="020B0504020000000003" pitchFamily="34" charset="0"/>
                <a:cs typeface="Segoe UI Light" panose="020B0502040204020203" pitchFamily="34" charset="0"/>
              </a:rPr>
              <a:t>высокого напряжения (500 – 800 </a:t>
            </a:r>
            <a:r>
              <a:rPr lang="ru-RU" altLang="ru-RU" dirty="0" err="1" smtClean="0">
                <a:latin typeface="Segoe Script" panose="020B0504020000000003" pitchFamily="34" charset="0"/>
                <a:cs typeface="Segoe UI Light" panose="020B0502040204020203" pitchFamily="34" charset="0"/>
              </a:rPr>
              <a:t>кВ</a:t>
            </a:r>
            <a:r>
              <a:rPr lang="ru-RU" altLang="ru-RU" dirty="0" smtClean="0">
                <a:latin typeface="Segoe Script" panose="020B0504020000000003" pitchFamily="34" charset="0"/>
                <a:cs typeface="Segoe UI Light" panose="020B0502040204020203" pitchFamily="34" charset="0"/>
              </a:rPr>
              <a:t>) в единую энергосистему России. </a:t>
            </a:r>
            <a:endParaRPr lang="ru-RU" altLang="ru-RU" sz="1600" dirty="0">
              <a:latin typeface="Segoe Script" panose="020B05040200000000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43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repel-krym.ru/upload/iblock/47e/47e1acdec3539168f9e0c06360df7070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156" b="8516"/>
          <a:stretch/>
        </p:blipFill>
        <p:spPr bwMode="auto">
          <a:xfrm>
            <a:off x="0" y="0"/>
            <a:ext cx="12192000" cy="6885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3360" y="222796"/>
            <a:ext cx="4386072" cy="2031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b="1" dirty="0">
                <a:solidFill>
                  <a:srgbClr val="C00000"/>
                </a:solidFill>
                <a:latin typeface="Segoe Script" panose="020B0504020000000003" pitchFamily="34" charset="0"/>
                <a:cs typeface="Times New Roman" panose="02020603050405020304" pitchFamily="18" charset="0"/>
              </a:rPr>
              <a:t>Тепловые электростанции </a:t>
            </a:r>
            <a:r>
              <a:rPr lang="ru-RU" altLang="ru-RU" dirty="0">
                <a:latin typeface="Segoe Script" panose="020B0504020000000003" pitchFamily="34" charset="0"/>
                <a:cs typeface="Times New Roman" panose="02020603050405020304" pitchFamily="18" charset="0"/>
              </a:rPr>
              <a:t>работают </a:t>
            </a:r>
          </a:p>
          <a:p>
            <a:pPr algn="ctr">
              <a:spcBef>
                <a:spcPct val="0"/>
              </a:spcBef>
            </a:pPr>
            <a:r>
              <a:rPr lang="ru-RU" altLang="ru-RU" dirty="0">
                <a:latin typeface="Segoe Script" panose="020B0504020000000003" pitchFamily="34" charset="0"/>
                <a:cs typeface="Times New Roman" panose="02020603050405020304" pitchFamily="18" charset="0"/>
              </a:rPr>
              <a:t>на угле, газе, мазуте, торфе, поэтому их можно строить повсеместно, ближе к потребителю и источнику топлива. </a:t>
            </a:r>
          </a:p>
        </p:txBody>
      </p:sp>
    </p:spTree>
    <p:extLst>
      <p:ext uri="{BB962C8B-B14F-4D97-AF65-F5344CB8AC3E}">
        <p14:creationId xmlns:p14="http://schemas.microsoft.com/office/powerpoint/2010/main" val="417861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dpchas.com.ua/sites/default/files/u51/tec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5625"/>
          <a:stretch/>
        </p:blipFill>
        <p:spPr bwMode="auto">
          <a:xfrm>
            <a:off x="0" y="0"/>
            <a:ext cx="12192000" cy="6830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729984" y="160127"/>
            <a:ext cx="5321808" cy="2308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400" b="1" dirty="0" smtClean="0">
                <a:latin typeface="Segoe Script" panose="020B0504020000000003" pitchFamily="34" charset="0"/>
                <a:cs typeface="Times New Roman" panose="02020603050405020304" pitchFamily="18" charset="0"/>
              </a:rPr>
              <a:t>Теплоэлектроцентрали (ТЭЦ) </a:t>
            </a:r>
            <a:r>
              <a:rPr lang="ru-RU" altLang="ru-RU" sz="2400" dirty="0" smtClean="0">
                <a:latin typeface="Segoe Script" panose="020B0504020000000003" pitchFamily="34" charset="0"/>
                <a:cs typeface="Times New Roman" panose="02020603050405020304" pitchFamily="18" charset="0"/>
              </a:rPr>
              <a:t>— один </a:t>
            </a:r>
          </a:p>
          <a:p>
            <a:pPr algn="ctr">
              <a:spcBef>
                <a:spcPct val="0"/>
              </a:spcBef>
            </a:pPr>
            <a:r>
              <a:rPr lang="ru-RU" altLang="ru-RU" sz="2400" dirty="0" smtClean="0">
                <a:latin typeface="Segoe Script" panose="020B0504020000000003" pitchFamily="34" charset="0"/>
                <a:cs typeface="Times New Roman" panose="02020603050405020304" pitchFamily="18" charset="0"/>
              </a:rPr>
              <a:t>из видов тепловых станций , которые кроме электричества вырабатывают тепло. </a:t>
            </a:r>
            <a:endParaRPr lang="ru-RU" altLang="ru-RU" sz="2400" dirty="0">
              <a:latin typeface="Segoe Script" panose="020B0504020000000003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03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185" y="207264"/>
            <a:ext cx="10848223" cy="649528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84614" y="407015"/>
            <a:ext cx="219162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dirty="0" smtClean="0">
                <a:latin typeface="Segoe Script" panose="020B0504020000000003" pitchFamily="34" charset="0"/>
                <a:cs typeface="Times New Roman" panose="02020603050405020304" pitchFamily="18" charset="0"/>
              </a:rPr>
              <a:t>География </a:t>
            </a:r>
            <a:r>
              <a:rPr lang="ru-RU" b="1" dirty="0" smtClean="0">
                <a:latin typeface="Segoe Script" panose="020B0504020000000003" pitchFamily="34" charset="0"/>
                <a:cs typeface="Times New Roman" panose="02020603050405020304" pitchFamily="18" charset="0"/>
              </a:rPr>
              <a:t>ТЭС</a:t>
            </a:r>
            <a:endParaRPr lang="ru-RU" b="1" dirty="0">
              <a:latin typeface="Segoe Script" panose="020B0504020000000003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44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ravdaurfo.ru/sites/default/files/ekologiya_so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5874"/>
          <a:stretch/>
        </p:blipFill>
        <p:spPr bwMode="auto">
          <a:xfrm>
            <a:off x="0" y="0"/>
            <a:ext cx="12192000" cy="6867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1836" y="4248823"/>
            <a:ext cx="11768328" cy="24776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000" b="1" dirty="0" smtClean="0">
                <a:latin typeface="Segoe Script" panose="020B0504020000000003" pitchFamily="34" charset="0"/>
                <a:cs typeface="Segoe UI Light" panose="020B0502040204020203" pitchFamily="34" charset="0"/>
              </a:rPr>
              <a:t>Недостатки ТЭС:</a:t>
            </a:r>
            <a:endParaRPr lang="ru-RU" altLang="ru-RU" dirty="0" smtClean="0">
              <a:latin typeface="Segoe Script" panose="020B0504020000000003" pitchFamily="34" charset="0"/>
              <a:cs typeface="Segoe UI Light" panose="020B0502040204020203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ru-RU" altLang="ru-RU" dirty="0" smtClean="0">
                <a:latin typeface="Segoe Script" panose="020B0504020000000003" pitchFamily="34" charset="0"/>
                <a:cs typeface="Segoe UI Light" panose="020B0502040204020203" pitchFamily="34" charset="0"/>
              </a:rPr>
              <a:t>– работает на </a:t>
            </a:r>
            <a:r>
              <a:rPr lang="ru-RU" altLang="ru-RU" dirty="0" err="1" smtClean="0">
                <a:latin typeface="Segoe Script" panose="020B0504020000000003" pitchFamily="34" charset="0"/>
                <a:cs typeface="Segoe UI Light" panose="020B0502040204020203" pitchFamily="34" charset="0"/>
              </a:rPr>
              <a:t>исчерпаемых</a:t>
            </a:r>
            <a:r>
              <a:rPr lang="ru-RU" altLang="ru-RU" dirty="0" smtClean="0">
                <a:latin typeface="Segoe Script" panose="020B0504020000000003" pitchFamily="34" charset="0"/>
                <a:cs typeface="Segoe UI Light" panose="020B0502040204020203" pitchFamily="34" charset="0"/>
              </a:rPr>
              <a:t> ресурсах;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ru-RU" altLang="ru-RU" dirty="0" smtClean="0">
                <a:latin typeface="Segoe Script" panose="020B0504020000000003" pitchFamily="34" charset="0"/>
                <a:cs typeface="Segoe UI Light" panose="020B0502040204020203" pitchFamily="34" charset="0"/>
              </a:rPr>
              <a:t>– даёт много отходов;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ru-RU" altLang="ru-RU" dirty="0" smtClean="0">
                <a:latin typeface="Segoe Script" panose="020B0504020000000003" pitchFamily="34" charset="0"/>
                <a:cs typeface="Segoe UI Light" panose="020B0502040204020203" pitchFamily="34" charset="0"/>
              </a:rPr>
              <a:t>– вызывает глобальные изменения климата;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ru-RU" altLang="ru-RU" dirty="0" smtClean="0">
                <a:latin typeface="Segoe Script" panose="020B0504020000000003" pitchFamily="34" charset="0"/>
                <a:cs typeface="Segoe UI Light" panose="020B0502040204020203" pitchFamily="34" charset="0"/>
              </a:rPr>
              <a:t>– медленно меняется режим работы (для разогрева котла нужно несколько суток);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ru-RU" altLang="ru-RU" dirty="0" smtClean="0">
                <a:latin typeface="Segoe Script" panose="020B0504020000000003" pitchFamily="34" charset="0"/>
                <a:cs typeface="Segoe UI Light" panose="020B0502040204020203" pitchFamily="34" charset="0"/>
              </a:rPr>
              <a:t>– энергия дорогая, это трудоёмкая отрасль.</a:t>
            </a:r>
            <a:endParaRPr lang="ru-RU" altLang="ru-RU" dirty="0">
              <a:latin typeface="Segoe Script" panose="020B05040200000000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14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rushydro.ru/upload/iblock/1ad/Burejskaya-GES-s-pravogo-berega_detail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1269"/>
          <a:stretch/>
        </p:blipFill>
        <p:spPr bwMode="auto">
          <a:xfrm>
            <a:off x="0" y="-893"/>
            <a:ext cx="12203260" cy="6839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5072" y="141839"/>
            <a:ext cx="6096000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Segoe Script" panose="020B0504020000000003" pitchFamily="34" charset="0"/>
                <a:cs typeface="Times New Roman" panose="02020603050405020304" pitchFamily="18" charset="0"/>
              </a:rPr>
              <a:t>Гидроэлектростанции — ГЭС </a:t>
            </a:r>
            <a:r>
              <a:rPr lang="ru-RU" altLang="ru-RU" sz="2000" dirty="0" smtClean="0">
                <a:latin typeface="Segoe Script" panose="020B0504020000000003" pitchFamily="34" charset="0"/>
                <a:cs typeface="Times New Roman" panose="02020603050405020304" pitchFamily="18" charset="0"/>
              </a:rPr>
              <a:t>— строят на реках с быстрым течением, большим расходом воды и высокими берегами. </a:t>
            </a:r>
            <a:endParaRPr lang="ru-RU" altLang="ru-RU" sz="2000" dirty="0">
              <a:latin typeface="Segoe Script" panose="020B0504020000000003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900913" y="6304895"/>
            <a:ext cx="2124299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dirty="0" err="1" smtClean="0">
                <a:latin typeface="Segoe Script" panose="020B0504020000000003" pitchFamily="34" charset="0"/>
                <a:cs typeface="Times New Roman" panose="02020603050405020304" pitchFamily="18" charset="0"/>
              </a:rPr>
              <a:t>Бурейская</a:t>
            </a:r>
            <a:r>
              <a:rPr lang="ru-RU" dirty="0" smtClean="0">
                <a:latin typeface="Segoe Script" panose="020B0504020000000003" pitchFamily="34" charset="0"/>
                <a:cs typeface="Times New Roman" panose="02020603050405020304" pitchFamily="18" charset="0"/>
              </a:rPr>
              <a:t> ГЭС</a:t>
            </a:r>
            <a:endParaRPr lang="ru-RU" dirty="0">
              <a:latin typeface="Segoe Script" panose="020B0504020000000003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02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239" y="232410"/>
            <a:ext cx="10824583" cy="647928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84614" y="407015"/>
            <a:ext cx="2169184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dirty="0" smtClean="0">
                <a:latin typeface="Segoe Script" panose="020B0504020000000003" pitchFamily="34" charset="0"/>
                <a:cs typeface="Times New Roman" panose="02020603050405020304" pitchFamily="18" charset="0"/>
              </a:rPr>
              <a:t>География </a:t>
            </a:r>
            <a:r>
              <a:rPr lang="ru-RU" b="1" dirty="0" smtClean="0">
                <a:latin typeface="Segoe Script" panose="020B0504020000000003" pitchFamily="34" charset="0"/>
                <a:cs typeface="Times New Roman" panose="02020603050405020304" pitchFamily="18" charset="0"/>
              </a:rPr>
              <a:t>ГЭС</a:t>
            </a:r>
            <a:endParaRPr lang="ru-RU" b="1" dirty="0">
              <a:latin typeface="Segoe Script" panose="020B0504020000000003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030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249"/>
          <a:stretch/>
        </p:blipFill>
        <p:spPr>
          <a:xfrm>
            <a:off x="0" y="1"/>
            <a:ext cx="12220441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47472" y="160338"/>
            <a:ext cx="11631295" cy="18158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1600" b="1" dirty="0" smtClean="0">
                <a:latin typeface="Segoe Script" panose="020B0504020000000003" pitchFamily="34" charset="0"/>
                <a:cs typeface="Segoe UI Light" panose="020B0502040204020203" pitchFamily="34" charset="0"/>
              </a:rPr>
              <a:t>Недостатки ГЭС:</a:t>
            </a:r>
            <a:endParaRPr lang="ru-RU" altLang="ru-RU" sz="1600" dirty="0" smtClean="0">
              <a:latin typeface="Segoe Script" panose="020B0504020000000003" pitchFamily="34" charset="0"/>
              <a:cs typeface="Segoe UI Light" panose="020B0502040204020203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ru-RU" altLang="ru-RU" sz="1600" dirty="0" smtClean="0">
                <a:latin typeface="Segoe Script" panose="020B0504020000000003" pitchFamily="34" charset="0"/>
                <a:cs typeface="Segoe UI Light" panose="020B0502040204020203" pitchFamily="34" charset="0"/>
              </a:rPr>
              <a:t>– длительное, дорогое и сложное строительство;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ru-RU" altLang="ru-RU" sz="1600" dirty="0" smtClean="0">
                <a:latin typeface="Segoe Script" panose="020B0504020000000003" pitchFamily="34" charset="0"/>
                <a:cs typeface="Segoe UI Light" panose="020B0502040204020203" pitchFamily="34" charset="0"/>
              </a:rPr>
              <a:t>– при строительстве станции и образовании водохранилища затапливается огромная территория вместе с населёнными пунктами, когда-то стоящими вдоль реки и плодородными землями;</a:t>
            </a:r>
          </a:p>
        </p:txBody>
      </p:sp>
      <p:sp>
        <p:nvSpPr>
          <p:cNvPr id="3" name="AutoShape 2" descr="http://www.fresher.ru/images8/kak-stroyat-boguchanskuyu-ges-na-reke-angara/big/3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5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g2.ntv.ru/home/news/20130520/6_v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917"/>
            <a:ext cx="12182439" cy="6848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623" y="4201299"/>
            <a:ext cx="11823192" cy="25237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1600" b="1" dirty="0" smtClean="0">
                <a:latin typeface="Segoe Script" panose="020B0504020000000003" pitchFamily="34" charset="0"/>
                <a:cs typeface="Segoe UI Light" panose="020B0502040204020203" pitchFamily="34" charset="0"/>
              </a:rPr>
              <a:t>Недостатки ГЭС:</a:t>
            </a:r>
            <a:endParaRPr lang="ru-RU" altLang="ru-RU" sz="1600" dirty="0" smtClean="0">
              <a:latin typeface="Segoe Script" panose="020B0504020000000003" pitchFamily="34" charset="0"/>
              <a:cs typeface="Segoe UI Light" panose="020B0502040204020203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ru-RU" altLang="ru-RU" sz="1600" dirty="0" smtClean="0">
                <a:latin typeface="Segoe Script" panose="020B0504020000000003" pitchFamily="34" charset="0"/>
                <a:cs typeface="Segoe UI Light" panose="020B0502040204020203" pitchFamily="34" charset="0"/>
              </a:rPr>
              <a:t>– водохранилища меняют режим рек, влияют на климат;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ru-RU" altLang="ru-RU" sz="1600" dirty="0" smtClean="0">
                <a:latin typeface="Segoe Script" panose="020B0504020000000003" pitchFamily="34" charset="0"/>
                <a:cs typeface="Segoe UI Light" panose="020B0502040204020203" pitchFamily="34" charset="0"/>
              </a:rPr>
              <a:t>– в реке становится меньше рыбы, она гибнет при нересте;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ru-RU" altLang="ru-RU" sz="1600" dirty="0" smtClean="0">
                <a:latin typeface="Segoe Script" panose="020B0504020000000003" pitchFamily="34" charset="0"/>
                <a:cs typeface="Segoe UI Light" panose="020B0502040204020203" pitchFamily="34" charset="0"/>
              </a:rPr>
              <a:t>– вода не самоочищается — летом цветёт, на дне скапливаются отходы;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ru-RU" altLang="ru-RU" sz="1600" dirty="0" smtClean="0">
                <a:latin typeface="Segoe Script" panose="020B0504020000000003" pitchFamily="34" charset="0"/>
                <a:cs typeface="Segoe UI Light" panose="020B0502040204020203" pitchFamily="34" charset="0"/>
              </a:rPr>
              <a:t>– при прохождении через турбину вода становится «мёртвой» — в ней гибнут все микроорганизмы;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ru-RU" altLang="ru-RU" sz="1600" dirty="0" smtClean="0">
                <a:latin typeface="Segoe Script" panose="020B0504020000000003" pitchFamily="34" charset="0"/>
                <a:cs typeface="Segoe UI Light" panose="020B0502040204020203" pitchFamily="34" charset="0"/>
              </a:rPr>
              <a:t>– при аварии и прорыве плотины затопит всё, что находится ниже по течению.</a:t>
            </a:r>
            <a:endParaRPr lang="ru-RU" altLang="ru-RU" sz="1600" dirty="0">
              <a:latin typeface="Segoe Script" panose="020B05040200000000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72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313</Words>
  <Application>Microsoft Office PowerPoint</Application>
  <PresentationFormat>Широкоэкранный</PresentationFormat>
  <Paragraphs>32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Yu Gothic UI Light</vt:lpstr>
      <vt:lpstr>Arial</vt:lpstr>
      <vt:lpstr>Calibri</vt:lpstr>
      <vt:lpstr>Calibri Light</vt:lpstr>
      <vt:lpstr>Segoe Script</vt:lpstr>
      <vt:lpstr>Segoe UI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26</cp:revision>
  <dcterms:created xsi:type="dcterms:W3CDTF">2016-12-08T16:33:16Z</dcterms:created>
  <dcterms:modified xsi:type="dcterms:W3CDTF">2016-12-09T09:41:17Z</dcterms:modified>
</cp:coreProperties>
</file>