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8"/>
  </p:notesMasterIdLst>
  <p:sldIdLst>
    <p:sldId id="256" r:id="rId2"/>
    <p:sldId id="298" r:id="rId3"/>
    <p:sldId id="300" r:id="rId4"/>
    <p:sldId id="331" r:id="rId5"/>
    <p:sldId id="320" r:id="rId6"/>
    <p:sldId id="327" r:id="rId7"/>
    <p:sldId id="264" r:id="rId8"/>
    <p:sldId id="305" r:id="rId9"/>
    <p:sldId id="306" r:id="rId10"/>
    <p:sldId id="313" r:id="rId11"/>
    <p:sldId id="314" r:id="rId12"/>
    <p:sldId id="315" r:id="rId13"/>
    <p:sldId id="316" r:id="rId14"/>
    <p:sldId id="317" r:id="rId15"/>
    <p:sldId id="318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8C0"/>
    <a:srgbClr val="663300"/>
    <a:srgbClr val="990000"/>
    <a:srgbClr val="845A06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86" autoAdjust="0"/>
  </p:normalViewPr>
  <p:slideViewPr>
    <p:cSldViewPr>
      <p:cViewPr>
        <p:scale>
          <a:sx n="100" d="100"/>
          <a:sy n="100" d="100"/>
        </p:scale>
        <p:origin x="-946" y="2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3" y="12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9EA70-B8F9-43B2-B7BC-D01E22721C0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1F283-F505-41CD-9C4E-9ADB69A8CC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9EC674-6D30-4248-9757-2A90514F7EEB}" type="slidenum">
              <a:rPr lang="ru-RU" smtClean="0">
                <a:solidFill>
                  <a:srgbClr val="000000"/>
                </a:solidFill>
              </a:rPr>
              <a:pPr/>
              <a:t>9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1105A5-BB03-4B48-89D6-40B701F5852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3D593C-D749-4377-8881-FC34BCFB05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285728"/>
            <a:ext cx="6858048" cy="5304081"/>
          </a:xfrm>
          <a:scene3d>
            <a:camera prst="perspectiveRelaxedModerately"/>
            <a:lightRig rig="threePt" dir="t"/>
          </a:scene3d>
        </p:spPr>
        <p:txBody>
          <a:bodyPr>
            <a:no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ХУДОЖЕСТВЕННО-ЭСТЕТИЧЕСКОЕ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	ВОСПИТАНИЕ и   РАЗВИТИЕ обучающихся на уроках ИЗО 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В УСЛОВИЯХ модернизации образования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  автор: учитель ИЗО МБОУ «ООШ №27» 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Яловая Мария Викторовна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428604"/>
            <a:ext cx="750099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/>
              <a:t>  </a:t>
            </a:r>
            <a:r>
              <a:rPr lang="ru-RU" sz="1600" b="1" dirty="0" smtClean="0">
                <a:solidFill>
                  <a:srgbClr val="9966FF"/>
                </a:solidFill>
              </a:rPr>
              <a:t>Мини-проекты </a:t>
            </a:r>
            <a:r>
              <a:rPr lang="ru-RU" sz="1600" b="1" dirty="0" smtClean="0"/>
              <a:t>могут укладываться в один урок, индивидуальные и </a:t>
            </a:r>
            <a:r>
              <a:rPr lang="ru-RU" sz="1600" b="1" dirty="0" smtClean="0">
                <a:solidFill>
                  <a:schemeClr val="accent2"/>
                </a:solidFill>
              </a:rPr>
              <a:t>мини-</a:t>
            </a:r>
            <a:r>
              <a:rPr lang="ru-RU" sz="1600" b="1" dirty="0" smtClean="0"/>
              <a:t>работа в группах.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accent2"/>
                </a:solidFill>
              </a:rPr>
              <a:t>Индивидуальные проекты на уроках :</a:t>
            </a:r>
          </a:p>
          <a:p>
            <a:pPr>
              <a:buFontTx/>
              <a:buChar char="-"/>
              <a:defRPr/>
            </a:pPr>
            <a:r>
              <a:rPr lang="ru-RU" sz="1600" dirty="0" smtClean="0"/>
              <a:t>«Древние образы в народном искусстве»; </a:t>
            </a:r>
          </a:p>
          <a:p>
            <a:pPr>
              <a:defRPr/>
            </a:pPr>
            <a:r>
              <a:rPr lang="ru-RU" sz="1600" dirty="0" smtClean="0"/>
              <a:t>- «Народные промыслы их истоки и современное развитие»;</a:t>
            </a:r>
          </a:p>
          <a:p>
            <a:pPr>
              <a:defRPr/>
            </a:pPr>
            <a:r>
              <a:rPr lang="ru-RU" sz="1600" dirty="0" smtClean="0"/>
              <a:t>- «Современное выставочное искусство» и др.</a:t>
            </a:r>
            <a:endParaRPr lang="ru-RU" sz="1600" dirty="0"/>
          </a:p>
        </p:txBody>
      </p:sp>
      <p:pic>
        <p:nvPicPr>
          <p:cNvPr id="1026" name="Picture 2" descr="D:\мама-мария\школа\Мамина Школа фото\DSC09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14554"/>
            <a:ext cx="3216318" cy="3000396"/>
          </a:xfrm>
          <a:prstGeom prst="rect">
            <a:avLst/>
          </a:prstGeom>
          <a:noFill/>
        </p:spPr>
      </p:pic>
      <p:pic>
        <p:nvPicPr>
          <p:cNvPr id="1027" name="Picture 3" descr="D:\мама-мария\школа\Мамина Школа фото\DSC099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071678"/>
            <a:ext cx="3143272" cy="3022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642918"/>
            <a:ext cx="75009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9966FF"/>
                </a:solidFill>
              </a:rPr>
              <a:t>Краткосрочные проекты</a:t>
            </a:r>
            <a:r>
              <a:rPr lang="ru-RU" sz="1600" b="1" i="1" dirty="0" smtClean="0"/>
              <a:t> </a:t>
            </a:r>
            <a:r>
              <a:rPr lang="ru-RU" sz="1600" i="1" dirty="0" smtClean="0"/>
              <a:t>требуют выделения 1-2  уроков.</a:t>
            </a:r>
            <a:r>
              <a:rPr lang="ru-RU" sz="1600" dirty="0" smtClean="0"/>
              <a:t> </a:t>
            </a:r>
            <a:r>
              <a:rPr lang="ru-RU" sz="1600" b="1" dirty="0" smtClean="0"/>
              <a:t>Проектная деятельность заключается в замене традиционного урока, уроком по созданию проекта: коллективной творческой работы. </a:t>
            </a:r>
            <a:r>
              <a:rPr lang="ru-RU" sz="1600" b="1" dirty="0" smtClean="0">
                <a:solidFill>
                  <a:schemeClr val="accent2"/>
                </a:solidFill>
              </a:rPr>
              <a:t>Коллективные  проекты на уроках изобразительного искусства:</a:t>
            </a:r>
          </a:p>
          <a:p>
            <a:r>
              <a:rPr lang="ru-RU" sz="1600" dirty="0" smtClean="0"/>
              <a:t> -«Народные праздничные обряды»;</a:t>
            </a:r>
          </a:p>
          <a:p>
            <a:r>
              <a:rPr lang="ru-RU" sz="1600" dirty="0" smtClean="0"/>
              <a:t>- «Журнал мод Василисы Прекрасной»;</a:t>
            </a:r>
          </a:p>
          <a:p>
            <a:r>
              <a:rPr lang="ru-RU" sz="1600" dirty="0" smtClean="0"/>
              <a:t>- «Музей народных промыслов» и др.</a:t>
            </a:r>
            <a:endParaRPr lang="ru-RU" sz="1600" dirty="0"/>
          </a:p>
        </p:txBody>
      </p:sp>
      <p:pic>
        <p:nvPicPr>
          <p:cNvPr id="2050" name="Picture 2" descr="D:\мама-мария\школа\Мамина Школа фото\DSC099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3333773" cy="2500330"/>
          </a:xfrm>
          <a:prstGeom prst="rect">
            <a:avLst/>
          </a:prstGeom>
          <a:noFill/>
        </p:spPr>
      </p:pic>
      <p:pic>
        <p:nvPicPr>
          <p:cNvPr id="2051" name="Picture 3" descr="D:\мама-мария\школа\Мамина Школа фото\DSC09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28868"/>
            <a:ext cx="3571900" cy="3228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78581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 dirty="0" smtClean="0">
                <a:solidFill>
                  <a:schemeClr val="accent2"/>
                </a:solidFill>
              </a:rPr>
              <a:t>Недельные проекты </a:t>
            </a:r>
            <a:r>
              <a:rPr lang="ru-RU" sz="1600" b="1" i="1" dirty="0" smtClean="0"/>
              <a:t>выполняются в группах, по классам  в ходе  предметных декад эстетического цикла.</a:t>
            </a:r>
            <a:endParaRPr lang="ru-RU" sz="1600" dirty="0" smtClean="0"/>
          </a:p>
          <a:p>
            <a:pPr>
              <a:spcBef>
                <a:spcPct val="50000"/>
              </a:spcBef>
            </a:pPr>
            <a:r>
              <a:rPr lang="ru-RU" sz="1600" dirty="0" smtClean="0"/>
              <a:t>    </a:t>
            </a:r>
            <a:r>
              <a:rPr lang="ru-RU" sz="1600" dirty="0" smtClean="0">
                <a:solidFill>
                  <a:schemeClr val="accent2"/>
                </a:solidFill>
              </a:rPr>
              <a:t>Годичные или четвертные   проекты</a:t>
            </a:r>
            <a:r>
              <a:rPr lang="ru-RU" sz="1600" dirty="0" smtClean="0"/>
              <a:t> могут выполняться как в группах, так и индивидуально. Весь годичный проект – от определения проблемы и темы презентации (защиты) выполняются на уроке и  во внеурочное время. </a:t>
            </a:r>
          </a:p>
          <a:p>
            <a:pPr>
              <a:spcBef>
                <a:spcPct val="50000"/>
              </a:spcBef>
            </a:pPr>
            <a:r>
              <a:rPr lang="ru-RU" sz="1600" i="1" dirty="0" smtClean="0"/>
              <a:t>  Итогом такого проекта является живописная или графическая композиция  или альбом по темам бытового, исторического и библейского жанра</a:t>
            </a:r>
            <a:endParaRPr lang="ru-RU" sz="1600" dirty="0"/>
          </a:p>
        </p:txBody>
      </p:sp>
      <p:pic>
        <p:nvPicPr>
          <p:cNvPr id="3" name="Picture 3" descr="H:\ФОТО БИБЛИОТЕКА месячник\фотосессия\DSC06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78605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ама-мария\РАБОТА\Фото\ФОТО БИБЛИОТЕКА месячник\школа апрель\IMG_03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3418423" cy="4576732"/>
          </a:xfrm>
          <a:prstGeom prst="rect">
            <a:avLst/>
          </a:prstGeom>
          <a:noFill/>
        </p:spPr>
      </p:pic>
      <p:pic>
        <p:nvPicPr>
          <p:cNvPr id="3075" name="Picture 3" descr="D:\мама-мария\РАБОТА\Фото\ФОТО БИБЛИОТЕКА месячник\школа апрель\IMG_0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3429024" cy="4590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мама-мария\РАБОТА\Фото\школа апрель 2014\IMG_4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000108"/>
            <a:ext cx="4357718" cy="3254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D:\мама-мария\РАБОТА\Фото\школа апрель 2014\IMG_49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643182"/>
            <a:ext cx="3828007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42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14356"/>
            <a:ext cx="2937521" cy="2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IMG_11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357562"/>
            <a:ext cx="3041151" cy="227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MG_109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785794"/>
            <a:ext cx="3028487" cy="227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071677"/>
            <a:ext cx="6715172" cy="1857389"/>
          </a:xfrm>
          <a:scene3d>
            <a:camera prst="perspectiveRelaxedModerately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CC0000"/>
                </a:solidFill>
              </a:rPr>
              <a:t>СПАСИБО ЗА ВНИМАНИЕ!</a:t>
            </a:r>
            <a:endParaRPr lang="ru-RU" sz="4400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285729"/>
            <a:ext cx="650085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Тема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«ХУДОЖЕСТВЕННО-ЭСТЕТИЧЕСКОЕ ВОСПИТАНИЕ и   РАЗВИТИЕ обучающихся на уроках ИЗО  В УСЛОВИЯХ модернизации образования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» </a:t>
            </a:r>
          </a:p>
          <a:p>
            <a:pPr algn="ctr"/>
            <a:r>
              <a:rPr lang="ru-RU" sz="2000" smtClean="0"/>
              <a:t>является </a:t>
            </a:r>
            <a:r>
              <a:rPr lang="ru-RU" sz="2000" dirty="0" smtClean="0"/>
              <a:t>актуальной, т.к. эстетическое воспитание учащихся предусматривает целенаправленность, органическое сочетание нравственных и эстетических идеалов. </a:t>
            </a:r>
          </a:p>
          <a:p>
            <a:pPr algn="ctr"/>
            <a:r>
              <a:rPr lang="ru-RU" sz="2000" dirty="0" smtClean="0"/>
              <a:t>Учащимся необходимо помочь развивать творческое воображение с помощью уроков изобразительного искусства , научить пристальнее всматриваться в окружающий мир, развивать общую культуру, чувство красоты.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/>
          </a:bodyPr>
          <a:lstStyle/>
          <a:p>
            <a:pPr algn="r"/>
            <a:endParaRPr lang="ru-RU" sz="1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Содержание образовательной области ФГОС «Художественно-эстетическое развитие» предполагает развитие предпосылок ценностно-смыслового восприятия и понимания произведений искусства, мира природы; становление эстетического отношения к окружающему миру; формирование элементарных представлений о видах искусства; восприятие музыки, художественной литературы, фольклора; стимулирование сопереживания персонажам художественных произведений; реализацию самостоятельной творческой деятельности обучающихся (изобразительной, конструктивно-модельной, музыкальной и др.).</a:t>
            </a:r>
            <a:r>
              <a:rPr lang="ru-RU" sz="2000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20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71472" y="357166"/>
            <a:ext cx="792961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Важнейшая задача эстетического воспитания – научить ребенка видеть в красоте окружающего мира (природе, искусстве, человеческих отношениях) духовное благородство, доброту, сердечность и на основе этого утверждать прекрасное в самом себе.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В. А. Сухомлинский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428605"/>
            <a:ext cx="8215370" cy="1357322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1600" b="1" dirty="0" smtClean="0"/>
              <a:t>Содержание образовательной </a:t>
            </a:r>
            <a:r>
              <a:rPr lang="ru-RU" sz="1600" b="1" dirty="0"/>
              <a:t>области </a:t>
            </a:r>
            <a:endParaRPr lang="ru-RU" sz="1600" b="1" dirty="0" smtClean="0"/>
          </a:p>
          <a:p>
            <a:pPr lvl="0" algn="ctr">
              <a:buNone/>
            </a:pPr>
            <a:r>
              <a:rPr lang="ru-RU" sz="1600" b="1" dirty="0" smtClean="0">
                <a:cs typeface="Arial" pitchFamily="34" charset="0"/>
              </a:rPr>
              <a:t>«</a:t>
            </a:r>
            <a:r>
              <a:rPr lang="ru-RU" sz="1600" b="1" dirty="0">
                <a:cs typeface="Arial" pitchFamily="34" charset="0"/>
              </a:rPr>
              <a:t>Художественно-эстетическое развитие» </a:t>
            </a:r>
            <a:endParaRPr lang="ru-RU" sz="1600" b="1" dirty="0" smtClean="0">
              <a:cs typeface="Arial" pitchFamily="34" charset="0"/>
            </a:endParaRPr>
          </a:p>
          <a:p>
            <a:pPr marL="342900" indent="-342900"/>
            <a:r>
              <a:rPr lang="ru-RU" sz="1600" dirty="0" smtClean="0"/>
              <a:t>зависит </a:t>
            </a:r>
            <a:r>
              <a:rPr lang="ru-RU" sz="1600" dirty="0"/>
              <a:t>от возрастных и индивидуальных особенностей детей, определяется целями и задачами </a:t>
            </a:r>
            <a:r>
              <a:rPr lang="ru-RU" sz="1600" dirty="0" smtClean="0"/>
              <a:t>Программы, может </a:t>
            </a:r>
            <a:r>
              <a:rPr lang="ru-RU" sz="1600" dirty="0"/>
              <a:t>реализовываться в различных видах деятельности </a:t>
            </a:r>
            <a:r>
              <a:rPr lang="ru-RU" sz="1600" dirty="0" smtClean="0"/>
              <a:t>учащегося.;</a:t>
            </a:r>
          </a:p>
          <a:p>
            <a:pPr marL="342900" indent="-342900"/>
            <a:r>
              <a:rPr lang="ru-RU" sz="1600" dirty="0" smtClean="0"/>
              <a:t>обновления содержания образования (выбор программ и технологий);</a:t>
            </a:r>
          </a:p>
          <a:p>
            <a:pPr marL="342900" indent="-342900"/>
            <a:r>
              <a:rPr lang="ru-RU" sz="1600" dirty="0" smtClean="0"/>
              <a:t>создания условий для художественно-эстетического воспитания и развития (кадровое обеспечение, учебно-методическое обеспечение, создание предметно - развивающей среды);</a:t>
            </a:r>
          </a:p>
          <a:p>
            <a:pPr lvl="0"/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00438"/>
            <a:ext cx="77867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1600" dirty="0" smtClean="0"/>
              <a:t>Художественная деятельность выступает как содержательное основание эстетического отношения ребёнка, представляет собой систему специфических (художественных) действий, направленных на восприятие, познание и создание художественного образа (эстетического объекта) в целях эстетического освоения мира.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000636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Эстетическое воспитание учащихся предполагает единство формирования эстетического отношения к миру и художественного развития средствами разных видов изобразительного и декоративно-прикладного искусства в эстетической деятельности.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2182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778674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pPr lvl="0"/>
            <a:r>
              <a:rPr lang="ru-RU" sz="1600" b="1" dirty="0" smtClean="0">
                <a:solidFill>
                  <a:srgbClr val="FF0000"/>
                </a:solidFill>
              </a:rPr>
              <a:t>Одним из требований к предметным результатам </a:t>
            </a:r>
            <a:r>
              <a:rPr lang="ru-RU" sz="1600" dirty="0" smtClean="0"/>
              <a:t>образовательной области ФГОС «Художественно-эстетическое развитие»</a:t>
            </a:r>
            <a:r>
              <a:rPr lang="ru-RU" sz="1600" b="1" dirty="0" smtClean="0"/>
              <a:t> </a:t>
            </a:r>
            <a:r>
              <a:rPr lang="ru-RU" sz="1600" dirty="0" smtClean="0"/>
              <a:t>является </a:t>
            </a:r>
            <a:r>
              <a:rPr lang="ru-RU" sz="1600" dirty="0" err="1" smtClean="0"/>
              <a:t>сформированность</a:t>
            </a:r>
            <a:r>
              <a:rPr lang="ru-RU" sz="1600" dirty="0" smtClean="0"/>
              <a:t> основ художественной культуры, в том числе на </a:t>
            </a:r>
            <a:r>
              <a:rPr lang="ru-RU" sz="1600" u="sng" dirty="0" smtClean="0"/>
              <a:t>материале художественной культуры родного края</a:t>
            </a:r>
            <a:r>
              <a:rPr lang="ru-RU" sz="1600" dirty="0" smtClean="0"/>
              <a:t>,</a:t>
            </a:r>
          </a:p>
          <a:p>
            <a:pPr lvl="0"/>
            <a:r>
              <a:rPr lang="ru-RU" sz="1600" dirty="0" smtClean="0"/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Важное значение  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соответствии  этим требованиям 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имеет учебная программа по изобразительному искусству для школ Адыгеи разработанная  – старшим методистом Центра стратегии развития среднего общего образования и организационно-методической поддержки программ АРИПК А.М. Ланиным. Эта программа опирается на национальные традиции адыгейского народа, его художественную культуру, а главное программа построена с учетом богатых традиций народного декоративно-прикладного искусства.</a:t>
            </a:r>
          </a:p>
          <a:p>
            <a:pPr lvl="0"/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14291"/>
            <a:ext cx="757242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Содержание</a:t>
            </a:r>
            <a:r>
              <a:rPr lang="ru-RU" sz="1600" b="1" dirty="0" smtClean="0"/>
              <a:t> </a:t>
            </a:r>
            <a:r>
              <a:rPr lang="ru-RU" sz="1600" dirty="0" smtClean="0"/>
              <a:t>образовательной области ФГОС «Художественно-эстетическое развитие»</a:t>
            </a:r>
            <a:r>
              <a:rPr lang="ru-RU" sz="1600" b="1" dirty="0" smtClean="0"/>
              <a:t> </a:t>
            </a:r>
            <a:r>
              <a:rPr lang="ru-RU" sz="1600" dirty="0" smtClean="0"/>
              <a:t>формируется с учётом </a:t>
            </a:r>
            <a:r>
              <a:rPr lang="ru-RU" sz="1600" dirty="0" err="1" smtClean="0"/>
              <a:t>социо­культурных</a:t>
            </a:r>
            <a:r>
              <a:rPr lang="ru-RU" sz="1600" dirty="0" smtClean="0"/>
              <a:t> особенностей и потребностей региона, в котором осуществляется образовательный процесс, через изучение и восприятие искусства художественной культуры народа национальности другими народами этого же региона, видится создание благоприятных предпосылок для дружбы между людьми разного национального свойства, сохранение взаимного уважения и мирного существования.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51344"/>
            <a:ext cx="807249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В программе «Изобразительное искусство» каждого УМК , </a:t>
            </a:r>
            <a:r>
              <a:rPr lang="ru-RU" sz="1600" dirty="0" smtClean="0"/>
              <a:t>подробно рассматриваются ряд наиболее значимых для усвоения курса понятий: «художник как личность», «живопись», «графика», «скульптура», «портрет», «пейзаж», «натюрморт», «творчество художников анималистов», «наша Родина – Россия в произведениях изобразительного искусства». Немало важное значение занимает изучение раздела «декоративно-прикладное искусство». Дети знакомятся с удивительными, полными очарования образами русского народного декоративно-прикладного искусства, созданными в таких традиционных центрах народного промысла, как Хохлома, Гжель, </a:t>
            </a:r>
            <a:r>
              <a:rPr lang="ru-RU" sz="1600" dirty="0" err="1" smtClean="0"/>
              <a:t>Жостово</a:t>
            </a:r>
            <a:r>
              <a:rPr lang="ru-RU" sz="1600" dirty="0" smtClean="0"/>
              <a:t>, Городец, </a:t>
            </a:r>
            <a:r>
              <a:rPr lang="ru-RU" sz="1600" dirty="0" err="1" smtClean="0"/>
              <a:t>Полхов-Майдан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714357"/>
            <a:ext cx="78581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ru-RU" sz="1600" b="1" dirty="0" smtClean="0"/>
              <a:t>Предметная  область  Искусство является  одной из составляющих образовательной области </a:t>
            </a:r>
          </a:p>
          <a:p>
            <a:pPr lvl="0" algn="ctr">
              <a:buNone/>
            </a:pPr>
            <a:r>
              <a:rPr lang="ru-RU" sz="1600" b="1" dirty="0" smtClean="0">
                <a:cs typeface="Arial" pitchFamily="34" charset="0"/>
              </a:rPr>
              <a:t>«Художественно-эстетическое развитие» </a:t>
            </a:r>
          </a:p>
          <a:p>
            <a:pPr lvl="0" algn="ctr">
              <a:buNone/>
            </a:pPr>
            <a:endParaRPr lang="ru-RU" sz="1600" b="1" dirty="0" smtClean="0">
              <a:cs typeface="Arial" pitchFamily="34" charset="0"/>
            </a:endParaRPr>
          </a:p>
          <a:p>
            <a:r>
              <a:rPr lang="ru-RU" sz="1600" b="1" dirty="0" smtClean="0"/>
              <a:t>Основной задачей реализации содержания предметной области Искусство</a:t>
            </a:r>
            <a:r>
              <a:rPr lang="ru-RU" sz="1600" dirty="0" smtClean="0"/>
              <a:t>, является  развитие способностей к художественно-образному, эмоционально-ценностному восприятию произ­ведений изобразительного искусства.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Предметная область Искусство в урочной и во внеурочной деятельности раскрывает возможности каждой возрастной группы к  выражению в творческих работах своего отношения к окружающему миру.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71480"/>
            <a:ext cx="7715304" cy="5483245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>
                <a:latin typeface="Arial Narrow" pitchFamily="34" charset="0"/>
              </a:rPr>
              <a:t>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600" dirty="0" smtClean="0"/>
              <a:t>При разработке Федеральных государственных образовательных стандартов (ФГОС) второго поколения приоритетом начального и  общего образования становится формирование у школьников умения учиться, создание условий способствующих реализации потенциальных возможностей учащихся, обеспечивающих их личностный рост.</a:t>
            </a:r>
          </a:p>
          <a:p>
            <a:pPr>
              <a:buNone/>
            </a:pPr>
            <a:r>
              <a:rPr lang="ru-RU" sz="1600" dirty="0" smtClean="0"/>
              <a:t>   Следовательно, более актуальным становится использование в образовательном процессе приемов и методов, которые формируют умение учащихся самостоятельно добывать новые знания, работать с информацией, делать выводы и умозаключения, </a:t>
            </a:r>
            <a:r>
              <a:rPr lang="ru-RU" sz="1600" b="1" i="1" dirty="0" smtClean="0"/>
              <a:t>то есть </a:t>
            </a:r>
            <a:r>
              <a:rPr lang="ru-RU" sz="1600" b="1" i="1" u="sng" dirty="0" smtClean="0"/>
              <a:t>то, что дети могут сделать вместе сегодня, завтра каждый из них сможет сделать самостоятельно. </a:t>
            </a:r>
          </a:p>
          <a:p>
            <a:pPr>
              <a:buNone/>
            </a:pPr>
            <a:r>
              <a:rPr lang="ru-RU" sz="1600" i="1" dirty="0" smtClean="0"/>
              <a:t>Организация проектной деятельности позволяет решить эту задачу, но требует более серьёзного осмысления и соблюдение определённых этапов в деятельности в зависимости от вида проектов.</a:t>
            </a:r>
          </a:p>
          <a:p>
            <a:pPr>
              <a:buNone/>
            </a:pPr>
            <a:r>
              <a:rPr lang="ru-RU" sz="1600" dirty="0" smtClean="0"/>
              <a:t>Успешность художественно-эстетической деятельности определяется увлеченностью и способностью детей свободно использовать приобретенные знания, умения и навыки в самом процессе деятельности и находить оригинальные решения поставленных задач. У детей развивается творческое, гибкое мышление, фантазия и воображение. Творческий поиск в конкретном виде деятельности приводит к определенным позитивным результатам.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AutoShap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учебного исследования</a:t>
            </a:r>
          </a:p>
        </p:txBody>
      </p:sp>
      <p:pic>
        <p:nvPicPr>
          <p:cNvPr id="112643" name="Picture 3" descr="учени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3429000"/>
            <a:ext cx="2438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5" name="Oval 5"/>
          <p:cNvSpPr>
            <a:spLocks noChangeArrowheads="1"/>
          </p:cNvSpPr>
          <p:nvPr/>
        </p:nvSpPr>
        <p:spPr bwMode="auto">
          <a:xfrm>
            <a:off x="3635375" y="2133600"/>
            <a:ext cx="2089150" cy="1079500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006666"/>
                </a:solidFill>
              </a:rPr>
              <a:t> 2.Выдвижение</a:t>
            </a:r>
          </a:p>
          <a:p>
            <a:pPr algn="ctr"/>
            <a:r>
              <a:rPr lang="ru-RU" sz="1400" b="1" dirty="0">
                <a:solidFill>
                  <a:srgbClr val="006666"/>
                </a:solidFill>
              </a:rPr>
              <a:t>гипотез</a:t>
            </a:r>
          </a:p>
        </p:txBody>
      </p:sp>
      <p:sp>
        <p:nvSpPr>
          <p:cNvPr id="112646" name="Oval 6"/>
          <p:cNvSpPr>
            <a:spLocks noChangeArrowheads="1"/>
          </p:cNvSpPr>
          <p:nvPr/>
        </p:nvSpPr>
        <p:spPr bwMode="auto">
          <a:xfrm>
            <a:off x="5435600" y="5229225"/>
            <a:ext cx="2087563" cy="1081088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006666"/>
                </a:solidFill>
              </a:rPr>
              <a:t>5.Обобщение </a:t>
            </a:r>
          </a:p>
          <a:p>
            <a:pPr algn="ctr"/>
            <a:r>
              <a:rPr lang="ru-RU" sz="1400" b="1" dirty="0">
                <a:solidFill>
                  <a:srgbClr val="006666"/>
                </a:solidFill>
              </a:rPr>
              <a:t>полученных данных</a:t>
            </a:r>
          </a:p>
        </p:txBody>
      </p:sp>
      <p:sp>
        <p:nvSpPr>
          <p:cNvPr id="112647" name="Oval 7"/>
          <p:cNvSpPr>
            <a:spLocks noChangeArrowheads="1"/>
          </p:cNvSpPr>
          <p:nvPr/>
        </p:nvSpPr>
        <p:spPr bwMode="auto">
          <a:xfrm>
            <a:off x="6372225" y="3860800"/>
            <a:ext cx="2232025" cy="11525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solidFill>
                  <a:srgbClr val="006666"/>
                </a:solidFill>
              </a:rPr>
              <a:t>4.Сбор </a:t>
            </a:r>
          </a:p>
          <a:p>
            <a:pPr algn="ctr"/>
            <a:r>
              <a:rPr lang="ru-RU" sz="1400" b="1">
                <a:solidFill>
                  <a:srgbClr val="006666"/>
                </a:solidFill>
              </a:rPr>
              <a:t>материала</a:t>
            </a:r>
          </a:p>
        </p:txBody>
      </p:sp>
      <p:sp>
        <p:nvSpPr>
          <p:cNvPr id="112648" name="Oval 8"/>
          <p:cNvSpPr>
            <a:spLocks noChangeArrowheads="1"/>
          </p:cNvSpPr>
          <p:nvPr/>
        </p:nvSpPr>
        <p:spPr bwMode="auto">
          <a:xfrm>
            <a:off x="1331913" y="2781300"/>
            <a:ext cx="2305050" cy="1008063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solidFill>
                  <a:srgbClr val="006666"/>
                </a:solidFill>
              </a:rPr>
              <a:t>1.Выбор темы</a:t>
            </a:r>
          </a:p>
          <a:p>
            <a:pPr algn="ctr"/>
            <a:r>
              <a:rPr lang="ru-RU" sz="1400" b="1">
                <a:solidFill>
                  <a:srgbClr val="006666"/>
                </a:solidFill>
              </a:rPr>
              <a:t>исследования</a:t>
            </a:r>
            <a:endParaRPr lang="ru-RU" sz="1300" b="1">
              <a:solidFill>
                <a:schemeClr val="hlink"/>
              </a:solidFill>
            </a:endParaRPr>
          </a:p>
        </p:txBody>
      </p:sp>
      <p:sp>
        <p:nvSpPr>
          <p:cNvPr id="112649" name="Oval 9"/>
          <p:cNvSpPr>
            <a:spLocks noChangeArrowheads="1"/>
          </p:cNvSpPr>
          <p:nvPr/>
        </p:nvSpPr>
        <p:spPr bwMode="auto">
          <a:xfrm>
            <a:off x="1258888" y="4005263"/>
            <a:ext cx="2232025" cy="1150937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 dirty="0">
              <a:solidFill>
                <a:srgbClr val="006666"/>
              </a:solidFill>
            </a:endParaRPr>
          </a:p>
          <a:p>
            <a:pPr algn="ctr"/>
            <a:r>
              <a:rPr lang="ru-RU" sz="1400" b="1" dirty="0">
                <a:solidFill>
                  <a:srgbClr val="006666"/>
                </a:solidFill>
              </a:rPr>
              <a:t>7.Защита</a:t>
            </a:r>
          </a:p>
          <a:p>
            <a:pPr algn="ctr"/>
            <a:r>
              <a:rPr lang="ru-RU" sz="1400" b="1" dirty="0">
                <a:solidFill>
                  <a:srgbClr val="006666"/>
                </a:solidFill>
              </a:rPr>
              <a:t>Проекта</a:t>
            </a:r>
          </a:p>
          <a:p>
            <a:pPr algn="ctr"/>
            <a:endParaRPr lang="ru-RU" sz="1400" b="1" dirty="0">
              <a:solidFill>
                <a:schemeClr val="hlink"/>
              </a:solidFill>
            </a:endParaRPr>
          </a:p>
        </p:txBody>
      </p:sp>
      <p:sp>
        <p:nvSpPr>
          <p:cNvPr id="112650" name="Oval 10"/>
          <p:cNvSpPr>
            <a:spLocks noChangeArrowheads="1"/>
          </p:cNvSpPr>
          <p:nvPr/>
        </p:nvSpPr>
        <p:spPr bwMode="auto">
          <a:xfrm>
            <a:off x="2700338" y="5229225"/>
            <a:ext cx="2232025" cy="1223963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300" b="1" dirty="0">
                <a:solidFill>
                  <a:schemeClr val="hlink"/>
                </a:solidFill>
              </a:rPr>
              <a:t>6.Подготовка </a:t>
            </a:r>
          </a:p>
          <a:p>
            <a:pPr algn="ctr"/>
            <a:r>
              <a:rPr lang="ru-RU" sz="1300" b="1" dirty="0">
                <a:solidFill>
                  <a:schemeClr val="hlink"/>
                </a:solidFill>
              </a:rPr>
              <a:t>проекта</a:t>
            </a:r>
          </a:p>
        </p:txBody>
      </p:sp>
      <p:sp>
        <p:nvSpPr>
          <p:cNvPr id="112651" name="Oval 11"/>
          <p:cNvSpPr>
            <a:spLocks noChangeArrowheads="1"/>
          </p:cNvSpPr>
          <p:nvPr/>
        </p:nvSpPr>
        <p:spPr bwMode="auto">
          <a:xfrm>
            <a:off x="5940425" y="2492375"/>
            <a:ext cx="2232025" cy="1150938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B7DBB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chemeClr val="hlink"/>
                </a:solidFill>
              </a:rPr>
              <a:t>3.Поиск и предложение</a:t>
            </a:r>
          </a:p>
          <a:p>
            <a:pPr algn="ctr"/>
            <a:r>
              <a:rPr lang="ru-RU" sz="1400" b="1" dirty="0">
                <a:solidFill>
                  <a:schemeClr val="hlink"/>
                </a:solidFill>
              </a:rPr>
              <a:t>возможных вариантов</a:t>
            </a:r>
          </a:p>
        </p:txBody>
      </p:sp>
      <p:sp>
        <p:nvSpPr>
          <p:cNvPr id="21515" name="Rectangle 12"/>
          <p:cNvSpPr>
            <a:spLocks noChangeArrowheads="1"/>
          </p:cNvSpPr>
          <p:nvPr/>
        </p:nvSpPr>
        <p:spPr bwMode="auto">
          <a:xfrm>
            <a:off x="3276600" y="542925"/>
            <a:ext cx="2511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tx2"/>
                </a:solidFill>
              </a:rPr>
              <a:t>Структура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12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nimBg="1"/>
      <p:bldP spid="112646" grpId="0" animBg="1"/>
      <p:bldP spid="112647" grpId="0" animBg="1"/>
      <p:bldP spid="112648" grpId="0" animBg="1"/>
      <p:bldP spid="112649" grpId="0" animBg="1"/>
      <p:bldP spid="112650" grpId="0" animBg="1"/>
      <p:bldP spid="1126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j028363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785794"/>
            <a:ext cx="3174994" cy="22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539750" y="2852738"/>
            <a:ext cx="34559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Понаблюдать</a:t>
            </a:r>
          </a:p>
        </p:txBody>
      </p:sp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5435600" y="2852738"/>
            <a:ext cx="3168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6600CC"/>
                </a:solidFill>
                <a:latin typeface="Comic Sans MS" pitchFamily="66" charset="0"/>
              </a:rPr>
              <a:t> </a:t>
            </a:r>
            <a:r>
              <a:rPr lang="ru-RU" sz="3600" b="1" dirty="0">
                <a:solidFill>
                  <a:srgbClr val="FFFFFF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Прочитать</a:t>
            </a:r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539750" y="5541963"/>
            <a:ext cx="381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Провести опыт</a:t>
            </a:r>
          </a:p>
        </p:txBody>
      </p:sp>
      <p:sp>
        <p:nvSpPr>
          <p:cNvPr id="22534" name="Text Box 9"/>
          <p:cNvSpPr txBox="1">
            <a:spLocks noChangeArrowheads="1"/>
          </p:cNvSpPr>
          <p:nvPr/>
        </p:nvSpPr>
        <p:spPr bwMode="auto">
          <a:xfrm>
            <a:off x="2555875" y="4149725"/>
            <a:ext cx="46085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Найти в Интернете</a:t>
            </a:r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4572000" y="5013325"/>
            <a:ext cx="27352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Спросить у взрослых</a:t>
            </a:r>
          </a:p>
        </p:txBody>
      </p:sp>
      <p:pic>
        <p:nvPicPr>
          <p:cNvPr id="22536" name="Picture 11" descr="j01831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3429000"/>
            <a:ext cx="2571767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Rectangle 12"/>
          <p:cNvSpPr>
            <a:spLocks noChangeArrowheads="1"/>
          </p:cNvSpPr>
          <p:nvPr/>
        </p:nvSpPr>
        <p:spPr bwMode="auto">
          <a:xfrm>
            <a:off x="179388" y="142853"/>
            <a:ext cx="81359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Где можно найти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необходимую информацию?</a:t>
            </a:r>
          </a:p>
        </p:txBody>
      </p:sp>
      <p:pic>
        <p:nvPicPr>
          <p:cNvPr id="22538" name="Picture 15" descr="Разное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3357563"/>
            <a:ext cx="2744780" cy="223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6" descr="Разное 3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2357430"/>
            <a:ext cx="2786082" cy="181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17" descr="Книги 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86380" y="928670"/>
            <a:ext cx="3008308" cy="211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744</TotalTime>
  <Words>805</Words>
  <Application>Microsoft Office PowerPoint</Application>
  <PresentationFormat>Экран (4:3)</PresentationFormat>
  <Paragraphs>94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ХУДОЖЕСТВЕННО-ЭСТЕТИЧЕСКОЕ  ВОСПИТАНИЕ и   РАЗВИТИЕ обучающихся на уроках ИЗО  В УСЛОВИЯХ модернизации образования    автор: учитель ИЗО МБОУ «ООШ №27»  Яловая Мария Викторовна </vt:lpstr>
      <vt:lpstr>Слайд 2</vt:lpstr>
      <vt:lpstr>Слайд 3</vt:lpstr>
      <vt:lpstr>Слайд 4</vt:lpstr>
      <vt:lpstr>Слайд 5</vt:lpstr>
      <vt:lpstr>Слайд 6</vt:lpstr>
      <vt:lpstr>Слайд 7</vt:lpstr>
      <vt:lpstr>учебного исследования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изображения</dc:title>
  <dc:creator>Пользователь</dc:creator>
  <cp:lastModifiedBy>Дом</cp:lastModifiedBy>
  <cp:revision>115</cp:revision>
  <dcterms:created xsi:type="dcterms:W3CDTF">2012-11-18T13:32:38Z</dcterms:created>
  <dcterms:modified xsi:type="dcterms:W3CDTF">2016-12-04T15:48:08Z</dcterms:modified>
</cp:coreProperties>
</file>