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4" r:id="rId1"/>
    <p:sldMasterId id="2147483999" r:id="rId2"/>
    <p:sldMasterId id="2147484064" r:id="rId3"/>
    <p:sldMasterId id="2147484076" r:id="rId4"/>
    <p:sldMasterId id="2147484088" r:id="rId5"/>
    <p:sldMasterId id="2147484100" r:id="rId6"/>
    <p:sldMasterId id="2147484112" r:id="rId7"/>
    <p:sldMasterId id="2147484231" r:id="rId8"/>
  </p:sldMasterIdLst>
  <p:notesMasterIdLst>
    <p:notesMasterId r:id="rId29"/>
  </p:notesMasterIdLst>
  <p:sldIdLst>
    <p:sldId id="256" r:id="rId9"/>
    <p:sldId id="257" r:id="rId10"/>
    <p:sldId id="259" r:id="rId11"/>
    <p:sldId id="260" r:id="rId12"/>
    <p:sldId id="271" r:id="rId13"/>
    <p:sldId id="262" r:id="rId14"/>
    <p:sldId id="263" r:id="rId15"/>
    <p:sldId id="265" r:id="rId16"/>
    <p:sldId id="267" r:id="rId17"/>
    <p:sldId id="274" r:id="rId18"/>
    <p:sldId id="275" r:id="rId19"/>
    <p:sldId id="272" r:id="rId20"/>
    <p:sldId id="268" r:id="rId21"/>
    <p:sldId id="269" r:id="rId22"/>
    <p:sldId id="270" r:id="rId23"/>
    <p:sldId id="273" r:id="rId24"/>
    <p:sldId id="276" r:id="rId25"/>
    <p:sldId id="277" r:id="rId26"/>
    <p:sldId id="278" r:id="rId27"/>
    <p:sldId id="279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6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6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772F5-AD49-4AE2-B66A-5D6D2A25F2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CFB5D-1B60-4F0D-BF48-5F0B189143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07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CFB5D-1B60-4F0D-BF48-5F0B189143D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6970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CFB5D-1B60-4F0D-BF48-5F0B189143D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167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639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633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545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5467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649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1552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351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2934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1202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0759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98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093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23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28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5553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82714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979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779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3012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48696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1060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55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20619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482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75214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815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4542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350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3589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97709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91114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09997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006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257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83551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03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553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792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7891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1539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78362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1230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87537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49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26829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53418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933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23553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52105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7929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3670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03239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1751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9463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786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07265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006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12594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33624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73089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0366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12326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59267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8370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60364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359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2817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2379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77630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452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9080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9505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4757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6605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7379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A4DD-9ECC-4AF0-BB9B-D4D3457D8C56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7097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D368-AE12-4A36-A21A-E32B05672AD4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6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1559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6128-CB03-49F3-A6CD-8D4A23F7CDC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5200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9D71-5950-40F4-A951-B2895FFAC05D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70824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027E-4B31-47E0-B0BA-2C3CAD2C9EA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157072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42C4-0C30-4A41-8251-44C99D56BB37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45406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E5E2-036F-444C-93AB-0CAE4D48FBEB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94586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EC46-1839-45C9-BCFF-03AC82BDCDB0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522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60854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679261"/>
      </p:ext>
    </p:extLst>
  </p:cSld>
  <p:clrMapOvr>
    <a:masterClrMapping/>
  </p:clrMapOvr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81627874"/>
      </p:ext>
    </p:extLst>
  </p:cSld>
  <p:clrMapOvr>
    <a:masterClrMapping/>
  </p:clrMapOvr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99242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41849-C6E4-4AC8-BA04-E2340F0A066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65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16282691"/>
      </p:ext>
    </p:extLst>
  </p:cSld>
  <p:clrMapOvr>
    <a:masterClrMapping/>
  </p:clrMapOvr>
  <p:hf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319595"/>
      </p:ext>
    </p:extLst>
  </p:cSld>
  <p:clrMapOvr>
    <a:masterClrMapping/>
  </p:clrMapOvr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56C-953C-4AED-A3D2-7BB382B73FE3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58786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E53-6F75-4941-89E2-E7154D6ACCD1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95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89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132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435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69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15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004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20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2B410-7FE7-4E11-89C2-85BCD484434E}" type="datetime1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60B55CE-C84B-496C-AB2C-BA8C67A706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04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  <p:sldLayoutId id="2147484243" r:id="rId12"/>
    <p:sldLayoutId id="2147484244" r:id="rId13"/>
    <p:sldLayoutId id="2147484245" r:id="rId14"/>
    <p:sldLayoutId id="2147484246" r:id="rId15"/>
    <p:sldLayoutId id="214748424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3092" y="1673703"/>
            <a:ext cx="9144000" cy="15413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Программа коррекционного обучения </a:t>
            </a: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Исполнитель   Орлова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73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1 этап: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Закрепление правильного произношения изучаемого звука.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Упражнения: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- на употребление </a:t>
            </a:r>
            <a:r>
              <a:rPr lang="ru-RU" dirty="0" err="1" smtClean="0"/>
              <a:t>лексико</a:t>
            </a:r>
            <a:r>
              <a:rPr lang="ru-RU" dirty="0" smtClean="0"/>
              <a:t> – грамматических категорий (единственное и множественное число существительных, согласование прилагательных и числительных с существительными, приставочные глаголы)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- развитие связной речи (рассказ по картине)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5168" y="4777111"/>
            <a:ext cx="2877126" cy="1316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127" y="4777111"/>
            <a:ext cx="2250775" cy="16880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64595" y="3717014"/>
            <a:ext cx="2068013" cy="27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2603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2 </a:t>
            </a:r>
            <a:r>
              <a:rPr lang="ru-RU" sz="3200" b="1" dirty="0"/>
              <a:t>этап: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Дифференциация звуков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sz="3200" b="1" dirty="0" smtClean="0"/>
              <a:t>( на слух и в произношении)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886" y="1905000"/>
            <a:ext cx="8928880" cy="221415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От умения воспринимать и правильно произносить имеющиеся в его речи звуки зависит точное воспроизведение </a:t>
            </a:r>
            <a:r>
              <a:rPr lang="ru-RU" sz="2800" dirty="0" err="1"/>
              <a:t>звуко</a:t>
            </a:r>
            <a:r>
              <a:rPr lang="ru-RU" sz="2800" dirty="0"/>
              <a:t> -слоговой структуры слов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949" y="3863118"/>
            <a:ext cx="5050972" cy="250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8527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en-US" sz="3600" b="1" dirty="0" smtClean="0"/>
              <a:t>III. </a:t>
            </a:r>
            <a:r>
              <a:rPr lang="ru-RU" sz="3600" b="1" dirty="0" smtClean="0"/>
              <a:t>Подготовка к овладению грамотой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1905802"/>
            <a:ext cx="475270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Система упражнений по подготовке детей к обучению грамоте начинается с выделения звука в слове и заканчивается анализом и синтезом односложных слов.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9217" y="1905802"/>
            <a:ext cx="5422489" cy="376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6565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320" y="368797"/>
            <a:ext cx="8534400" cy="1507067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Первый период обучения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(сентябрь, октябрь, первые 2 недели ноября)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8546" y="2598821"/>
            <a:ext cx="8499951" cy="348846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Индивидуальная и подгрупповая работа –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ежедневно</a:t>
            </a:r>
          </a:p>
          <a:p>
            <a:pPr marL="0" indent="0">
              <a:buNone/>
            </a:pPr>
            <a:r>
              <a:rPr lang="ru-RU" sz="2800" dirty="0" smtClean="0"/>
              <a:t>Фронтальные занятия по </a:t>
            </a:r>
            <a:r>
              <a:rPr lang="ru-RU" sz="2800" dirty="0"/>
              <a:t>произношению </a:t>
            </a:r>
            <a:r>
              <a:rPr lang="ru-RU" sz="2800" dirty="0" smtClean="0"/>
              <a:t>–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2 раза в неделю</a:t>
            </a:r>
          </a:p>
          <a:p>
            <a:pPr marL="0" indent="0">
              <a:buNone/>
            </a:pPr>
            <a:r>
              <a:rPr lang="ru-RU" sz="2800" dirty="0" smtClean="0"/>
              <a:t>На фронт</a:t>
            </a:r>
            <a:r>
              <a:rPr lang="ru-RU" sz="3100" dirty="0" smtClean="0"/>
              <a:t>альных</a:t>
            </a:r>
            <a:r>
              <a:rPr lang="ru-RU" sz="2800" dirty="0" smtClean="0"/>
              <a:t> занятиях изучают гласные звуки, доступные по артикуляции согласные:</a:t>
            </a:r>
          </a:p>
          <a:p>
            <a:pPr marL="0" indent="0">
              <a:buNone/>
            </a:pP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а,у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, ау, и, о, э,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ппь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, т,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ккь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птк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ауои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, ы, йот, ль, йот-ль.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800" dirty="0"/>
              <a:t>В течении </a:t>
            </a:r>
            <a:r>
              <a:rPr lang="en-US" sz="3100" dirty="0" smtClean="0"/>
              <a:t>1-</a:t>
            </a:r>
            <a:r>
              <a:rPr lang="ru-RU" sz="3100" dirty="0" err="1" smtClean="0"/>
              <a:t>го</a:t>
            </a:r>
            <a:r>
              <a:rPr lang="ru-RU" sz="3100" dirty="0" smtClean="0"/>
              <a:t> </a:t>
            </a:r>
            <a:r>
              <a:rPr lang="ru-RU" sz="2800" dirty="0"/>
              <a:t>периода обучения дети учатся четко воспроизводить гласные звуки, </a:t>
            </a:r>
            <a:r>
              <a:rPr lang="ru-RU" sz="2800" dirty="0" smtClean="0"/>
              <a:t>угадывать </a:t>
            </a:r>
            <a:r>
              <a:rPr lang="ru-RU" sz="2800" dirty="0"/>
              <a:t>их в беззвучной артикуляции, слышать и выделять в ряду других </a:t>
            </a:r>
            <a:r>
              <a:rPr lang="ru-RU" sz="2800" dirty="0" smtClean="0"/>
              <a:t>звуков.</a:t>
            </a:r>
            <a:endParaRPr lang="ru-RU" sz="2800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0863" y="2743200"/>
            <a:ext cx="2450592" cy="229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7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26" y="156612"/>
            <a:ext cx="9404723" cy="1010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Все задания предлагаются в игровой форме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287383" y="5587270"/>
            <a:ext cx="11309859" cy="8790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/>
              <a:t>Упражнения воспитывают у детей внимание к речи и звукам, умение запоминать и воспроизводить нужное количество звуков</a:t>
            </a:r>
            <a:endParaRPr lang="ru-RU" sz="2600" dirty="0"/>
          </a:p>
        </p:txBody>
      </p:sp>
      <p:sp>
        <p:nvSpPr>
          <p:cNvPr id="13" name="Объект 2"/>
          <p:cNvSpPr>
            <a:spLocks noGrp="1"/>
          </p:cNvSpPr>
          <p:nvPr>
            <p:ph sz="half" idx="2"/>
          </p:nvPr>
        </p:nvSpPr>
        <p:spPr>
          <a:xfrm>
            <a:off x="334152" y="3979265"/>
            <a:ext cx="2338790" cy="1078867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Игра с мелками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Объект 2"/>
          <p:cNvSpPr>
            <a:spLocks noGrp="1"/>
          </p:cNvSpPr>
          <p:nvPr>
            <p:ph sz="half" idx="4294967295"/>
          </p:nvPr>
        </p:nvSpPr>
        <p:spPr>
          <a:xfrm>
            <a:off x="6754857" y="2601680"/>
            <a:ext cx="2363017" cy="967755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Игра с ленточками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97567" y="1669818"/>
            <a:ext cx="2336800" cy="931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Игра «Эхо» 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0811" y="1225093"/>
            <a:ext cx="2261173" cy="21561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910" y="3861015"/>
            <a:ext cx="2293073" cy="129445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04419" y="1668014"/>
            <a:ext cx="1898693" cy="291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38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1579" y="411927"/>
            <a:ext cx="10605363" cy="188117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Обработку произношения простых согласных звуков (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ппь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т,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ккь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ль</a:t>
            </a:r>
            <a:r>
              <a:rPr lang="ru-RU" sz="2800" dirty="0" smtClean="0"/>
              <a:t>) сочетают с выработкой умения слышать эти звуки в ряду других, определять наличие данного звука в слове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0274" y="2293106"/>
            <a:ext cx="9829612" cy="4104035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Выделения начальной и конечной позиции звука в слове </a:t>
            </a:r>
          </a:p>
          <a:p>
            <a:pPr marL="0" indent="0">
              <a:buNone/>
            </a:pPr>
            <a:r>
              <a:rPr lang="ru-RU" sz="8000" dirty="0"/>
              <a:t>	</a:t>
            </a:r>
            <a:r>
              <a:rPr lang="ru-RU" sz="8000" dirty="0" smtClean="0"/>
              <a:t>	</a:t>
            </a:r>
            <a:r>
              <a:rPr lang="ru-RU" sz="8000" b="1" i="1" u="sng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8000" i="1" dirty="0" smtClean="0"/>
              <a:t>аук,</a:t>
            </a:r>
            <a:r>
              <a:rPr lang="ru-RU" sz="8000" i="1" dirty="0"/>
              <a:t>			пау</a:t>
            </a:r>
            <a:r>
              <a:rPr lang="ru-RU" sz="8000" b="1" i="1" u="sng" dirty="0">
                <a:solidFill>
                  <a:schemeClr val="accent1">
                    <a:lumMod val="75000"/>
                  </a:schemeClr>
                </a:solidFill>
              </a:rPr>
              <a:t>к</a:t>
            </a:r>
          </a:p>
          <a:p>
            <a:r>
              <a:rPr lang="ru-RU" sz="8000" dirty="0" smtClean="0"/>
              <a:t>Запоминание слоговых рядов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8000" dirty="0"/>
              <a:t>	</a:t>
            </a:r>
            <a:r>
              <a:rPr lang="ru-RU" sz="8000" dirty="0" smtClean="0"/>
              <a:t>	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та - 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ат</a:t>
            </a:r>
            <a:r>
              <a:rPr lang="ru-RU" sz="8000" i="1" dirty="0" smtClean="0"/>
              <a:t>,			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пу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уп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пу</a:t>
            </a:r>
            <a:endParaRPr lang="ru-RU" sz="8000" i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8000" dirty="0" smtClean="0"/>
              <a:t>С разной интонацией и силой голоса медленно и обрывисто с выделением ударного слога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8000" dirty="0"/>
              <a:t>	</a:t>
            </a:r>
            <a:r>
              <a:rPr lang="ru-RU" sz="8000" dirty="0" smtClean="0"/>
              <a:t>		    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па </a:t>
            </a:r>
            <a:r>
              <a:rPr lang="ru-RU" sz="8000" i="1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па – па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			    па </a:t>
            </a:r>
            <a:r>
              <a:rPr lang="ru-RU" sz="8000" i="1" dirty="0">
                <a:solidFill>
                  <a:schemeClr val="accent1">
                    <a:lumMod val="75000"/>
                  </a:schemeClr>
                </a:solidFill>
              </a:rPr>
              <a:t>– па – па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			    па    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па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8000" i="1" dirty="0" err="1" smtClean="0">
                <a:solidFill>
                  <a:schemeClr val="accent1">
                    <a:lumMod val="75000"/>
                  </a:schemeClr>
                </a:solidFill>
              </a:rPr>
              <a:t>па</a:t>
            </a:r>
            <a:endParaRPr lang="ru-RU" sz="80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ctr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8000" dirty="0" smtClean="0"/>
              <a:t>Процесс проговаривания сопровождают </a:t>
            </a:r>
            <a:r>
              <a:rPr lang="ru-RU" sz="8000" dirty="0" err="1" smtClean="0"/>
              <a:t>отхлопыванием</a:t>
            </a:r>
            <a:r>
              <a:rPr lang="ru-RU" sz="8000" dirty="0" smtClean="0"/>
              <a:t>, отстукиванием ритма, угадыванием количества слогов.</a:t>
            </a:r>
            <a:endParaRPr lang="ru-RU" sz="8000" dirty="0"/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endParaRPr lang="ru-RU" sz="2100" dirty="0" smtClean="0"/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endParaRPr lang="ru-RU" sz="2100" dirty="0"/>
          </a:p>
          <a:p>
            <a:pPr marL="0" indent="0">
              <a:buNone/>
            </a:pPr>
            <a:endParaRPr lang="ru-RU" u="sng" dirty="0"/>
          </a:p>
          <a:p>
            <a:pPr marL="0" indent="0">
              <a:buNone/>
            </a:pPr>
            <a:r>
              <a:rPr lang="ru-RU" dirty="0" smtClean="0"/>
              <a:t>		</a:t>
            </a: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334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Когда дети свободно определяют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наличие</a:t>
            </a:r>
            <a:r>
              <a:rPr lang="ru-RU" sz="3200" dirty="0" smtClean="0"/>
              <a:t> звука в слове, можно перейти к определению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места</a:t>
            </a:r>
            <a:r>
              <a:rPr lang="ru-RU" sz="3200" dirty="0" smtClean="0"/>
              <a:t> звука в слове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4594" y="2133600"/>
            <a:ext cx="9580018" cy="3777622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Игра « Кто в домике живет?»</a:t>
            </a:r>
          </a:p>
          <a:p>
            <a:pPr marL="0" indent="0" algn="ctr">
              <a:buNone/>
            </a:pPr>
            <a:r>
              <a:rPr lang="ru-RU" sz="3200" dirty="0" smtClean="0"/>
              <a:t>Дети ищут картинки, в названии которых есть данный звук, а затем «расселяют» их в трехэтажном домике.</a:t>
            </a:r>
          </a:p>
          <a:p>
            <a:pPr marL="0" indent="0">
              <a:buNone/>
            </a:pPr>
            <a:r>
              <a:rPr lang="ru-RU" sz="3200" dirty="0" smtClean="0"/>
              <a:t>на 1 этаже – звук 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начале</a:t>
            </a:r>
            <a:r>
              <a:rPr lang="ru-RU" sz="3200" dirty="0" smtClean="0"/>
              <a:t> слова</a:t>
            </a:r>
          </a:p>
          <a:p>
            <a:pPr marL="0" indent="0">
              <a:buNone/>
            </a:pPr>
            <a:r>
              <a:rPr lang="ru-RU" sz="3200" dirty="0" smtClean="0"/>
              <a:t>на 2 этаже </a:t>
            </a:r>
            <a:r>
              <a:rPr lang="ru-RU" sz="3200" dirty="0"/>
              <a:t>–</a:t>
            </a:r>
            <a:r>
              <a:rPr lang="ru-RU" sz="3200" dirty="0" smtClean="0"/>
              <a:t> 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середине</a:t>
            </a:r>
            <a:r>
              <a:rPr lang="ru-RU" sz="3200" dirty="0" smtClean="0"/>
              <a:t> слова</a:t>
            </a:r>
          </a:p>
          <a:p>
            <a:pPr marL="0" indent="0">
              <a:buNone/>
            </a:pPr>
            <a:r>
              <a:rPr lang="ru-RU" sz="3200" dirty="0" smtClean="0"/>
              <a:t>на 3 этаже – 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конце</a:t>
            </a:r>
            <a:r>
              <a:rPr lang="ru-RU" sz="3200" dirty="0" smtClean="0"/>
              <a:t> слова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300" i="1" dirty="0" smtClean="0"/>
              <a:t>Умение выделять гласные и согласные звуки</a:t>
            </a:r>
          </a:p>
          <a:p>
            <a:pPr marL="0" indent="0">
              <a:buNone/>
            </a:pPr>
            <a:r>
              <a:rPr lang="ru-RU" sz="3300" i="1" dirty="0" smtClean="0"/>
              <a:t>позволяет перейти к анализу и синтезу </a:t>
            </a:r>
          </a:p>
          <a:p>
            <a:pPr marL="0" indent="0">
              <a:buNone/>
            </a:pPr>
            <a:r>
              <a:rPr lang="ru-RU" sz="3300" i="1" dirty="0" smtClean="0"/>
              <a:t>обратных слогов (</a:t>
            </a:r>
            <a:r>
              <a:rPr lang="ru-RU" sz="3300" i="1" dirty="0" err="1" smtClean="0"/>
              <a:t>ат,ап,ут,уп,ит,ип,аль,оль</a:t>
            </a:r>
            <a:r>
              <a:rPr lang="ru-RU" sz="3300" i="1" dirty="0" smtClean="0"/>
              <a:t>)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</a:p>
          <a:p>
            <a:pPr marL="0" indent="0" algn="ctr">
              <a:buNone/>
            </a:pP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96460" y="4631227"/>
            <a:ext cx="2521819" cy="29838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796460" y="3708959"/>
            <a:ext cx="2521819" cy="590639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98884" y="4302494"/>
            <a:ext cx="2521819" cy="3258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96465" y="4932505"/>
            <a:ext cx="2521819" cy="29838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r>
              <a:rPr lang="ru-RU" dirty="0" smtClean="0">
                <a:solidFill>
                  <a:schemeClr val="tx1"/>
                </a:solidFill>
              </a:rPr>
              <a:t>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3354" y="4299598"/>
            <a:ext cx="328734" cy="3287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82981" y="4293744"/>
            <a:ext cx="430052" cy="3225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7922081" y="4616284"/>
            <a:ext cx="316228" cy="3162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63428" y="4628332"/>
            <a:ext cx="317130" cy="3107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6350" y="4939120"/>
            <a:ext cx="266588" cy="3137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9500265" y="4942932"/>
            <a:ext cx="561566" cy="29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3215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874" y="240933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Второй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период обучения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(вторая половина ноября – первая половина февраля)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161" y="1593669"/>
            <a:ext cx="8915400" cy="294152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Индивидуальная и подгрупповая работа –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ежедневно</a:t>
            </a:r>
          </a:p>
          <a:p>
            <a:pPr marL="0" indent="0">
              <a:buNone/>
            </a:pPr>
            <a:r>
              <a:rPr lang="ru-RU" sz="2400" dirty="0"/>
              <a:t>Фронтальные занятия по произношению –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3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раза 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неделю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На индивидуальных занятиях </a:t>
            </a:r>
            <a:r>
              <a:rPr lang="ru-RU" sz="2400" dirty="0" smtClean="0"/>
              <a:t>продолжается постановка звуков и их автоматизация. Новое – дифференциация по принципам твердости и мягкости, глухости и звонкости.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9887" y="4535196"/>
            <a:ext cx="3473395" cy="2011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4538" y="4535196"/>
            <a:ext cx="3100741" cy="208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7672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75333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+mn-lt"/>
              </a:rPr>
              <a:t>На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фронтальных занятиях </a:t>
            </a:r>
            <a:r>
              <a:rPr lang="ru-RU" sz="2800" dirty="0" smtClean="0">
                <a:latin typeface="+mn-lt"/>
              </a:rPr>
              <a:t>изучаются следующие звуки: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ль - ы – и,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ссь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з, з –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зь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с – з,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–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зь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ц, б – п, ш, ж, с-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сш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з – ш, з – ж, с – ш – з - ж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9012" y="2954388"/>
            <a:ext cx="10515600" cy="35073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каждый звук 2 – 3 занятия</a:t>
            </a:r>
          </a:p>
          <a:p>
            <a:r>
              <a:rPr lang="ru-RU" sz="2000" dirty="0" smtClean="0"/>
              <a:t>продолжают работу по составлению предложений по вопросам, рассказа по картинке;</a:t>
            </a:r>
          </a:p>
          <a:p>
            <a:r>
              <a:rPr lang="ru-RU" sz="2000" dirty="0" smtClean="0"/>
              <a:t>продолжают работу по закреплению навыков звукового анализа и синтеза;</a:t>
            </a:r>
          </a:p>
          <a:p>
            <a:r>
              <a:rPr lang="ru-RU" sz="2000" dirty="0" smtClean="0"/>
              <a:t>усваивают термины: слог, слово, гласные, согласные звуки, предложение.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5728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Третий период </a:t>
            </a:r>
            <a:r>
              <a:rPr lang="ru-RU" sz="4000" dirty="0">
                <a:solidFill>
                  <a:schemeClr val="accent5">
                    <a:lumMod val="75000"/>
                  </a:schemeClr>
                </a:solidFill>
              </a:rPr>
              <a:t>обучения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(февраль, март, апрель, май)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Индивидуальная и </a:t>
            </a:r>
            <a:r>
              <a:rPr lang="ru-RU" dirty="0" smtClean="0"/>
              <a:t>работа </a:t>
            </a:r>
            <a:r>
              <a:rPr lang="ru-RU" dirty="0"/>
              <a:t>–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 необходимости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Фронтальные </a:t>
            </a:r>
            <a:r>
              <a:rPr lang="ru-RU" dirty="0" smtClean="0"/>
              <a:t>занятия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3 раза 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неделю</a:t>
            </a:r>
          </a:p>
          <a:p>
            <a:pPr marL="0" indent="0">
              <a:buNone/>
            </a:pPr>
            <a:r>
              <a:rPr lang="ru-RU" dirty="0" smtClean="0"/>
              <a:t>В течение этого времени изучают звуки: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л, р, л – ль, р –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л – р, л – ль – р –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ч, щ.</a:t>
            </a:r>
          </a:p>
          <a:p>
            <a:pPr marL="0" indent="0">
              <a:buNone/>
            </a:pPr>
            <a:r>
              <a:rPr lang="ru-RU" dirty="0" smtClean="0"/>
              <a:t>Осуществляется их дифференциация;</a:t>
            </a:r>
          </a:p>
          <a:p>
            <a:pPr marL="0" indent="0">
              <a:buNone/>
            </a:pPr>
            <a:r>
              <a:rPr lang="ru-RU" dirty="0" smtClean="0"/>
              <a:t>Развитие самостоятельных высказываний;</a:t>
            </a:r>
          </a:p>
          <a:p>
            <a:pPr marL="0" indent="0">
              <a:buNone/>
            </a:pPr>
            <a:r>
              <a:rPr lang="ru-RU" dirty="0" smtClean="0"/>
              <a:t>Звуковой анализ и синтез: гласные – </a:t>
            </a:r>
            <a:r>
              <a:rPr lang="ru-RU" dirty="0" smtClean="0">
                <a:solidFill>
                  <a:srgbClr val="FF0000"/>
                </a:solidFill>
              </a:rPr>
              <a:t>красными</a:t>
            </a:r>
            <a:r>
              <a:rPr lang="ru-RU" dirty="0" smtClean="0"/>
              <a:t> кружочками, согласные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синими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К концу 3 периода самостоятельно проводят анализ и синтез односложных слов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(рак, шум, лук), </a:t>
            </a:r>
            <a:r>
              <a:rPr lang="ru-RU" dirty="0" smtClean="0"/>
              <a:t>слогов со стечением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сто,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шко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сту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). </a:t>
            </a:r>
            <a:r>
              <a:rPr lang="ru-RU" dirty="0" smtClean="0"/>
              <a:t>Обучение заканчивается в июне.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962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459" y="813839"/>
            <a:ext cx="1930868" cy="233338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51172" y="1297682"/>
            <a:ext cx="272171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497414" y="1145282"/>
            <a:ext cx="272171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0795" y="813839"/>
            <a:ext cx="1918839" cy="2333389"/>
          </a:xfrm>
          <a:prstGeom prst="rect">
            <a:avLst/>
          </a:prstGeom>
        </p:spPr>
      </p:pic>
      <p:sp>
        <p:nvSpPr>
          <p:cNvPr id="19" name="Объект 2"/>
          <p:cNvSpPr txBox="1">
            <a:spLocks/>
          </p:cNvSpPr>
          <p:nvPr/>
        </p:nvSpPr>
        <p:spPr>
          <a:xfrm>
            <a:off x="2103572" y="1450082"/>
            <a:ext cx="272171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38196" y="3452152"/>
            <a:ext cx="5170123" cy="29041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Филичева Татьяна Борисовна – Академик Международной Славянской Академии Образования им. </a:t>
            </a:r>
            <a:r>
              <a:rPr lang="ru-RU" sz="1800" b="1" dirty="0" err="1" smtClean="0">
                <a:solidFill>
                  <a:schemeClr val="tx1"/>
                </a:solidFill>
              </a:rPr>
              <a:t>Я.А.Коменского</a:t>
            </a:r>
            <a:r>
              <a:rPr lang="ru-RU" sz="1800" b="1" dirty="0" smtClean="0">
                <a:solidFill>
                  <a:schemeClr val="tx1"/>
                </a:solidFill>
              </a:rPr>
              <a:t>, академик Академии педагогических и социальных наук, доктор педагогических наук, профессор, заслуженный работник высшей школы; главный редактор журнала «Логопедия», член редколлегии журналов «Дефектология», «Дети с проблемами развития»; автор вузовских учебников и программ для дошкольных и коррекционных учреждений.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5938000" y="3451720"/>
            <a:ext cx="5039092" cy="256099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Чиркина Галина Васильевна (1935-2013) – известный советский и российский специалист в области логопедии, доктор педагогических наук, профессор, заведующая лабораторией содержания и методов обучения детей с нарушениями речи в Институте коррекционной педагогики РАО.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3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5541" y="2365825"/>
            <a:ext cx="8911687" cy="1280890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77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727" y="373487"/>
            <a:ext cx="9683726" cy="1545464"/>
          </a:xfrm>
        </p:spPr>
        <p:txBody>
          <a:bodyPr/>
          <a:lstStyle/>
          <a:p>
            <a:pPr algn="ctr"/>
            <a:r>
              <a:rPr lang="ru-RU" sz="2800" b="1" dirty="0" smtClean="0"/>
              <a:t>«Программа обучения и воспитания детей с </a:t>
            </a:r>
            <a:r>
              <a:rPr lang="ru-RU" sz="2800" b="1" dirty="0" err="1" smtClean="0"/>
              <a:t>фонетико</a:t>
            </a:r>
            <a:r>
              <a:rPr lang="ru-RU" sz="2800" b="1" dirty="0" smtClean="0"/>
              <a:t> – фонематическим недоразвитием»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b="1" dirty="0" smtClean="0"/>
              <a:t>(старшая группа детского сада)</a:t>
            </a:r>
            <a:br>
              <a:rPr lang="ru-RU" sz="2000" b="1" dirty="0" smtClean="0"/>
            </a:br>
            <a:r>
              <a:rPr lang="ru-RU" sz="1600" dirty="0" smtClean="0"/>
              <a:t>разработана в 1993 г.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1825" y="2240924"/>
            <a:ext cx="9723549" cy="4007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</a:t>
            </a:r>
            <a:r>
              <a:rPr lang="ru-RU" sz="2800" u="sng" dirty="0" smtClean="0"/>
              <a:t>Задачи: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Закрепление и автоматизация навыков правильного произношения звуков, имеющихся в речи детей.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Постановка отсутствующих звуков у детей.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Формирование навыков различения звуков на слух.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Обучение детей навыкам анализа и синтеза звукового состава слова.</a:t>
            </a:r>
          </a:p>
          <a:p>
            <a:endParaRPr lang="ru-RU" sz="2800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60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338" y="150458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Три периода по содержательному принципу: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400" b="1" dirty="0" smtClean="0"/>
              <a:t>I</a:t>
            </a:r>
            <a:r>
              <a:rPr lang="ru-RU" sz="2400" b="1" dirty="0" smtClean="0"/>
              <a:t>. Индивидуальные подгрупповые занятия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0338" y="1744617"/>
            <a:ext cx="6556250" cy="4403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включают:</a:t>
            </a:r>
          </a:p>
          <a:p>
            <a:pPr marL="0" indent="0">
              <a:buNone/>
            </a:pPr>
            <a:r>
              <a:rPr lang="ru-RU" dirty="0" smtClean="0"/>
              <a:t>а) закрепление и автоматизация навыков правильного     произношения имеющихся в речи детей звуков</a:t>
            </a:r>
          </a:p>
          <a:p>
            <a:pPr marL="0" indent="0">
              <a:buNone/>
            </a:pPr>
            <a:r>
              <a:rPr lang="ru-RU" sz="2600" u="sng" dirty="0" smtClean="0"/>
              <a:t>гласные</a:t>
            </a:r>
            <a:r>
              <a:rPr lang="ru-RU" dirty="0" smtClean="0"/>
              <a:t> – </a:t>
            </a:r>
            <a:r>
              <a:rPr lang="ru-RU" dirty="0" err="1" smtClean="0">
                <a:solidFill>
                  <a:srgbClr val="FF0000"/>
                </a:solidFill>
              </a:rPr>
              <a:t>а,о,у,и,э,ы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600" u="sng" dirty="0" smtClean="0"/>
              <a:t>доступные согласные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н-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п-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т-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к-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ф-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фь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в-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б-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д, г-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гь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 т. д.</a:t>
            </a:r>
          </a:p>
          <a:p>
            <a:pPr marL="0" indent="0">
              <a:buNone/>
            </a:pPr>
            <a:r>
              <a:rPr lang="ru-RU" sz="2600" dirty="0" smtClean="0"/>
              <a:t>ЦЕЛЬ</a:t>
            </a:r>
            <a:r>
              <a:rPr lang="ru-RU" dirty="0" smtClean="0"/>
              <a:t>: активизировать артикуляционный аппарат, создать основу для самостоятельного появления в речи отсутствующих звуков, увеличить внятность речи в целом.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72452" y="2586446"/>
            <a:ext cx="2740479" cy="205535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1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000" y="283029"/>
            <a:ext cx="3932237" cy="1600200"/>
          </a:xfrm>
        </p:spPr>
        <p:txBody>
          <a:bodyPr>
            <a:normAutofit/>
          </a:bodyPr>
          <a:lstStyle/>
          <a:p>
            <a:r>
              <a:rPr lang="ru-RU" b="1" dirty="0"/>
              <a:t>б) Постановка отсутствующих звуков.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178" b="21178"/>
          <a:stretch>
            <a:fillRect/>
          </a:stretch>
        </p:blipFill>
        <p:spPr>
          <a:xfrm>
            <a:off x="6975566" y="1883229"/>
            <a:ext cx="4529045" cy="26067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96840" y="1883229"/>
            <a:ext cx="5282338" cy="3613875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Последовательность появления в речи этих звуков зависит от того, какие конкретно звуки дефектно произносятся ребенком.</a:t>
            </a:r>
          </a:p>
          <a:p>
            <a:r>
              <a:rPr lang="ru-RU" sz="2400" b="1" u="sng" dirty="0"/>
              <a:t>свистящие и шипящие: 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с-</a:t>
            </a:r>
            <a:r>
              <a:rPr lang="ru-RU" sz="2400" i="1" dirty="0" err="1">
                <a:solidFill>
                  <a:schemeClr val="accent1">
                    <a:lumMod val="50000"/>
                  </a:schemeClr>
                </a:solidFill>
              </a:rPr>
              <a:t>сь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, з-</a:t>
            </a:r>
            <a:r>
              <a:rPr lang="ru-RU" sz="2400" i="1" dirty="0" err="1">
                <a:solidFill>
                  <a:schemeClr val="accent1">
                    <a:lumMod val="50000"/>
                  </a:schemeClr>
                </a:solidFill>
              </a:rPr>
              <a:t>зь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, ц, ш, ж, ч, щ</a:t>
            </a:r>
          </a:p>
          <a:p>
            <a:r>
              <a:rPr lang="ru-RU" sz="2400" b="1" u="sng" dirty="0"/>
              <a:t>озвончение: 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</a:rPr>
              <a:t>з и б, от з – ж, от б – д, от д –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u="sng" dirty="0" err="1"/>
              <a:t>соноры</a:t>
            </a:r>
            <a:r>
              <a:rPr lang="ru-RU" sz="2400" b="1" u="sng" dirty="0"/>
              <a:t> :</a:t>
            </a:r>
            <a:r>
              <a:rPr lang="ru-RU" sz="2400" dirty="0"/>
              <a:t> 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р и л</a:t>
            </a:r>
            <a:endParaRPr lang="ru-RU" sz="2400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6899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91355"/>
            <a:ext cx="9404723" cy="1466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РАБОТА НАД ПРОИЗНОШЕНИЕМ</a:t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/>
              <a:t>2 ЭТАПА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7143"/>
            <a:ext cx="10515600" cy="181138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endParaRPr lang="ru-RU" sz="2800" dirty="0" smtClean="0"/>
          </a:p>
          <a:p>
            <a:pPr marL="457200" indent="-457200">
              <a:buAutoNum type="arabicPeriod"/>
            </a:pPr>
            <a:r>
              <a:rPr lang="ru-RU" sz="2800" dirty="0" smtClean="0"/>
              <a:t>Постановка звука при изолированном произношении.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Отработка в сочетании с другими звуками в слогах, словах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7343" y="3801979"/>
            <a:ext cx="4340994" cy="291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45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400" y="481389"/>
            <a:ext cx="8534400" cy="1507067"/>
          </a:xfrm>
        </p:spPr>
        <p:txBody>
          <a:bodyPr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ru-RU" sz="2800" dirty="0">
                <a:latin typeface="+mn-lt"/>
                <a:ea typeface="+mn-ea"/>
                <a:cs typeface="+mn-cs"/>
              </a:rPr>
              <a:t>СИСТЕМА ОТРАБОТКИ ЗВУКОВ В СОЧЕТАНИИ С ДРУГИМИ ЗВУКАМИ: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334" y="2131295"/>
            <a:ext cx="9225605" cy="41954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а</a:t>
            </a:r>
            <a:r>
              <a:rPr lang="ru-RU" sz="2400" dirty="0" smtClean="0"/>
              <a:t>) В ОТКРЫТЫХ СЛОГАХ (ЗВУК В УДАРНОМ СЛОГЕ):</a:t>
            </a:r>
            <a:endParaRPr lang="ru-RU" sz="2400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СА – САНИ                              СУ - СУК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               СО – СОВЫ                             СЫ – СЫН</a:t>
            </a:r>
          </a:p>
          <a:p>
            <a:pPr marL="0" indent="0">
              <a:buNone/>
            </a:pPr>
            <a:r>
              <a:rPr lang="ru-RU" sz="2400" dirty="0" smtClean="0"/>
              <a:t>б) </a:t>
            </a:r>
            <a:r>
              <a:rPr lang="ru-RU" sz="2400" dirty="0"/>
              <a:t>В </a:t>
            </a:r>
            <a:r>
              <a:rPr lang="ru-RU" sz="2400" dirty="0" smtClean="0"/>
              <a:t>ОБРАТНЫХ СЛОГАХ</a:t>
            </a:r>
            <a:r>
              <a:rPr lang="ru-RU" b="1" dirty="0" smtClean="0"/>
              <a:t>: 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ОС – НОС;</a:t>
            </a:r>
          </a:p>
          <a:p>
            <a:pPr marL="0" indent="0">
              <a:buNone/>
            </a:pPr>
            <a:r>
              <a:rPr lang="ru-RU" sz="2400" dirty="0" smtClean="0"/>
              <a:t>в) В ЗАКРЫТЫХ СЛОГАХ: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САС – СОСНА</a:t>
            </a: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 marL="0" indent="0">
              <a:buNone/>
            </a:pPr>
            <a:r>
              <a:rPr lang="ru-RU" sz="2400" dirty="0"/>
              <a:t>г</a:t>
            </a:r>
            <a:r>
              <a:rPr lang="ru-RU" sz="2400" dirty="0" smtClean="0"/>
              <a:t>) В СТЕЧЕНИИ С СОГЛАСНЫМИ:</a:t>
            </a:r>
            <a:r>
              <a:rPr lang="ru-RU" sz="1600" dirty="0" smtClean="0"/>
              <a:t> 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СТА – СТАНОК, СТУ – СТУК, СКА – МИСКА;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д) </a:t>
            </a:r>
            <a:r>
              <a:rPr lang="ru-RU" sz="2400" dirty="0" smtClean="0"/>
              <a:t>В СЛОВАХ, ГДЕ ИЗУЧАЕМЫЙ ЗВУК НАХОДИТСЯ В БЕЗУДАРНОМ               СЛОГЕ: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МАСКА, КИСКА, МИСКА.</a:t>
            </a:r>
          </a:p>
          <a:p>
            <a:pPr marL="0" indent="0" algn="ctr">
              <a:buNone/>
            </a:pPr>
            <a:endParaRPr lang="ru-RU" sz="1600" b="1" i="1" dirty="0" smtClean="0"/>
          </a:p>
          <a:p>
            <a:pPr marL="0" indent="0" algn="ctr">
              <a:buNone/>
            </a:pPr>
            <a:r>
              <a:rPr lang="ru-RU" sz="1800" dirty="0" smtClean="0"/>
              <a:t>Мягкий звук отрабатывают после твердого в той же последовательности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8560" y="1626670"/>
            <a:ext cx="3112167" cy="2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75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036" y="1152907"/>
            <a:ext cx="6458570" cy="448491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dirty="0"/>
              <a:t>Полезны слоговые упражнения с постепенным наращиванием слогов, с попеременным ударением.</a:t>
            </a:r>
          </a:p>
          <a:p>
            <a:pPr marL="0" indent="0" algn="ctr">
              <a:buNone/>
            </a:pPr>
            <a:r>
              <a:rPr lang="ru-RU" sz="2400" dirty="0"/>
              <a:t>Пример последовательности дифференциации </a:t>
            </a:r>
            <a:r>
              <a:rPr lang="ru-RU" sz="2400" dirty="0" smtClean="0"/>
              <a:t>звуков:</a:t>
            </a:r>
          </a:p>
          <a:p>
            <a:pPr marL="0" indent="0">
              <a:buNone/>
            </a:pP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Са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ша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ша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са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саша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шаса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саш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сош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сашаса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                               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саша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шаса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шас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шос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шасаша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400" dirty="0"/>
          </a:p>
          <a:p>
            <a:pPr marL="0" indent="0" algn="ctr">
              <a:buNone/>
            </a:pPr>
            <a:r>
              <a:rPr lang="ru-RU" sz="2400" dirty="0"/>
              <a:t>В период закрепления большое значение имеет неоднократное повторение слов, включающих заданный звук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7660" y="1889760"/>
            <a:ext cx="4474508" cy="2684705"/>
          </a:xfr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80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000" y="246258"/>
            <a:ext cx="9382897" cy="150706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                  </a:t>
            </a:r>
            <a:r>
              <a:rPr lang="en-US" sz="4000" b="1" dirty="0" smtClean="0"/>
              <a:t>II</a:t>
            </a:r>
            <a:r>
              <a:rPr lang="ru-RU" sz="4000" b="1" dirty="0"/>
              <a:t>. Фронтальные </a:t>
            </a:r>
            <a:r>
              <a:rPr lang="ru-RU" sz="4000" b="1" dirty="0" smtClean="0"/>
              <a:t>занятия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</a:t>
            </a:r>
            <a:r>
              <a:rPr lang="ru-RU" sz="3200" dirty="0" smtClean="0"/>
              <a:t>Этапы</a:t>
            </a:r>
            <a:r>
              <a:rPr lang="ru-RU" sz="32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8844" y="2052637"/>
            <a:ext cx="5053647" cy="419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1. Закрепление правильного произношения изучаемого </a:t>
            </a:r>
            <a:r>
              <a:rPr lang="ru-RU" sz="3200" dirty="0" smtClean="0"/>
              <a:t>звука.</a:t>
            </a:r>
          </a:p>
          <a:p>
            <a:pPr marL="0" indent="0">
              <a:buNone/>
            </a:pPr>
            <a:r>
              <a:rPr lang="ru-RU" sz="3200" dirty="0" smtClean="0"/>
              <a:t>2. Дифференциация звуков (на слух и в произношении). </a:t>
            </a:r>
            <a:endParaRPr lang="ru-RU" sz="3200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26727" y="1753325"/>
            <a:ext cx="5181600" cy="388428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55CE-C84B-496C-AB2C-BA8C67A7063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3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TM02900720[[fn=Интеграл]]</Template>
  <TotalTime>838</TotalTime>
  <Words>1050</Words>
  <Application>Microsoft Office PowerPoint</Application>
  <PresentationFormat>Произвольный</PresentationFormat>
  <Paragraphs>130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HDOfficeLightV0</vt:lpstr>
      <vt:lpstr>1_HDOfficeLightV0</vt:lpstr>
      <vt:lpstr>2_HDOfficeLightV0</vt:lpstr>
      <vt:lpstr>3_HDOfficeLightV0</vt:lpstr>
      <vt:lpstr>4_HDOfficeLightV0</vt:lpstr>
      <vt:lpstr>5_HDOfficeLightV0</vt:lpstr>
      <vt:lpstr>6_HDOfficeLightV0</vt:lpstr>
      <vt:lpstr>Легкий дым</vt:lpstr>
      <vt:lpstr>Программа коррекционного обучения </vt:lpstr>
      <vt:lpstr>Слайд 2</vt:lpstr>
      <vt:lpstr>«Программа обучения и воспитания детей с фонетико – фонематическим недоразвитием»  (старшая группа детского сада) разработана в 1993 г.</vt:lpstr>
      <vt:lpstr>Три периода по содержательному принципу:  I. Индивидуальные подгрупповые занятия</vt:lpstr>
      <vt:lpstr>б) Постановка отсутствующих звуков. </vt:lpstr>
      <vt:lpstr>РАБОТА НАД ПРОИЗНОШЕНИЕМ  2 ЭТАПА</vt:lpstr>
      <vt:lpstr>СИСТЕМА ОТРАБОТКИ ЗВУКОВ В СОЧЕТАНИИ С ДРУГИМИ ЗВУКАМИ:</vt:lpstr>
      <vt:lpstr>Слайд 8</vt:lpstr>
      <vt:lpstr>                       II. Фронтальные занятия       Этапы:</vt:lpstr>
      <vt:lpstr>1 этап: Закрепление правильного произношения изучаемого звука. </vt:lpstr>
      <vt:lpstr>2 этап: Дифференциация звуков          ( на слух и в произношении)</vt:lpstr>
      <vt:lpstr> III. Подготовка к овладению грамотой</vt:lpstr>
      <vt:lpstr>Первый период обучения (сентябрь, октябрь, первые 2 недели ноября)</vt:lpstr>
      <vt:lpstr>Все задания предлагаются в игровой форме</vt:lpstr>
      <vt:lpstr>Обработку произношения простых согласных звуков (ппь, т, ккь, ль) сочетают с выработкой умения слышать эти звуки в ряду других, определять наличие данного звука в слове</vt:lpstr>
      <vt:lpstr>Когда дети свободно определяют наличие звука в слове, можно перейти к определению места звука в слове</vt:lpstr>
      <vt:lpstr>Второй период обучения (вторая половина ноября – первая половина февраля)</vt:lpstr>
      <vt:lpstr>На фронтальных занятиях изучаются следующие звуки: ль - ы – и, сь, ссь, з, з – зь, с – з, сь – зь, ц, б – п, ш, ж, с-сш, з – ш, з – ж, с – ш – з - ж</vt:lpstr>
      <vt:lpstr>Третий период обучения (февраль, март, апрель, май)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коррекционного обучения </dc:title>
  <dc:creator>Андрей Олефиренко</dc:creator>
  <cp:lastModifiedBy>мама</cp:lastModifiedBy>
  <cp:revision>61</cp:revision>
  <dcterms:created xsi:type="dcterms:W3CDTF">2016-10-08T20:06:53Z</dcterms:created>
  <dcterms:modified xsi:type="dcterms:W3CDTF">2016-12-04T13:40:05Z</dcterms:modified>
</cp:coreProperties>
</file>