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2" r:id="rId2"/>
    <p:sldId id="257" r:id="rId3"/>
    <p:sldId id="258" r:id="rId4"/>
    <p:sldId id="263" r:id="rId5"/>
    <p:sldId id="264" r:id="rId6"/>
    <p:sldId id="260" r:id="rId7"/>
    <p:sldId id="259" r:id="rId8"/>
    <p:sldId id="265" r:id="rId9"/>
    <p:sldId id="266" r:id="rId10"/>
    <p:sldId id="268" r:id="rId11"/>
    <p:sldId id="269" r:id="rId12"/>
    <p:sldId id="274" r:id="rId13"/>
    <p:sldId id="275" r:id="rId14"/>
    <p:sldId id="271" r:id="rId15"/>
    <p:sldId id="267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574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sz="1800">
                <a:solidFill>
                  <a:srgbClr val="7030A0"/>
                </a:solidFill>
              </a:rPr>
              <a:t>апрель </a:t>
            </a:r>
            <a:r>
              <a:rPr lang="ru-RU" sz="1800" smtClean="0">
                <a:solidFill>
                  <a:srgbClr val="7030A0"/>
                </a:solidFill>
              </a:rPr>
              <a:t>2016 </a:t>
            </a:r>
            <a:r>
              <a:rPr lang="ru-RU" sz="1800" dirty="0">
                <a:solidFill>
                  <a:srgbClr val="7030A0"/>
                </a:solidFill>
              </a:rPr>
              <a:t>год</a:t>
            </a:r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апрель 2015 год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Высокий</c:v>
                </c:pt>
                <c:pt idx="1">
                  <c:v>Средний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0.43000000000000038</c:v>
                </c:pt>
                <c:pt idx="1">
                  <c:v>0.56999999999999995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73A3F-463F-411A-8BAC-C36549135DF4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AFDA4-FF9D-459E-8ADC-C485D88C8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FDA4-FF9D-459E-8ADC-C485D88C8CF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AFDA4-FF9D-459E-8ADC-C485D88C8CF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D0709-1812-422C-B98F-AE1A97CBB4ED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9B90B-336A-4A8A-80B8-CCADE60D1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png"/><Relationship Id="rId4" Type="http://schemas.openxmlformats.org/officeDocument/2006/relationships/image" Target="../media/image23.png"/><Relationship Id="rId9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58267E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</a:t>
            </a:r>
          </a:p>
          <a:p>
            <a:pPr algn="ctr"/>
            <a:r>
              <a:rPr lang="ru-RU" b="1" i="1" dirty="0" smtClean="0">
                <a:solidFill>
                  <a:srgbClr val="58267E"/>
                </a:solidFill>
                <a:latin typeface="Times New Roman" pitchFamily="18" charset="0"/>
                <a:cs typeface="Times New Roman" pitchFamily="18" charset="0"/>
              </a:rPr>
              <a:t> образовательное учреждение</a:t>
            </a:r>
          </a:p>
          <a:p>
            <a:pPr algn="ctr"/>
            <a:r>
              <a:rPr lang="ru-RU" b="1" i="1" dirty="0" err="1" smtClean="0">
                <a:solidFill>
                  <a:srgbClr val="58267E"/>
                </a:solidFill>
                <a:latin typeface="Times New Roman" pitchFamily="18" charset="0"/>
                <a:cs typeface="Times New Roman" pitchFamily="18" charset="0"/>
              </a:rPr>
              <a:t>Пестречинский</a:t>
            </a:r>
            <a:r>
              <a:rPr lang="ru-RU" b="1" i="1" dirty="0" smtClean="0">
                <a:solidFill>
                  <a:srgbClr val="58267E"/>
                </a:solidFill>
                <a:latin typeface="Times New Roman" pitchFamily="18" charset="0"/>
                <a:cs typeface="Times New Roman" pitchFamily="18" charset="0"/>
              </a:rPr>
              <a:t> детский сад №1 «Колокольчик» </a:t>
            </a:r>
          </a:p>
          <a:p>
            <a:pPr algn="ctr"/>
            <a:r>
              <a:rPr lang="ru-RU" b="1" i="1" dirty="0" err="1" smtClean="0">
                <a:solidFill>
                  <a:srgbClr val="58267E"/>
                </a:solidFill>
                <a:latin typeface="Times New Roman" pitchFamily="18" charset="0"/>
                <a:cs typeface="Times New Roman" pitchFamily="18" charset="0"/>
              </a:rPr>
              <a:t>Пестречинского</a:t>
            </a:r>
            <a:r>
              <a:rPr lang="ru-RU" b="1" i="1" dirty="0" smtClean="0">
                <a:solidFill>
                  <a:srgbClr val="58267E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Республики Татарстан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500438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Мастер-класс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4071942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волевой </a:t>
            </a:r>
            <a:r>
              <a:rPr kumimoji="0" lang="ru-RU" sz="3200" b="1" i="0" u="none" strike="noStrike" cap="none" spc="0" normalizeH="0" baseline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саморегуляции</a:t>
            </a:r>
            <a:endParaRPr kumimoji="0" lang="ru-RU" sz="3200" b="1" i="0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дошкольников на занятиях в ДОУ с использованием </a:t>
            </a:r>
            <a:r>
              <a:rPr kumimoji="0" lang="ru-RU" sz="3200" b="1" i="0" u="none" strike="noStrike" cap="none" spc="0" normalizeH="0" baseline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лего-технологий</a:t>
            </a:r>
            <a:r>
              <a:rPr kumimoji="0" lang="ru-RU" sz="32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" name="Рисунок 15" descr="20150331_1044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1285860"/>
            <a:ext cx="314324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20150320_0808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00728" y="1214422"/>
            <a:ext cx="3143271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TextBox 20"/>
          <p:cNvSpPr txBox="1"/>
          <p:nvPr/>
        </p:nvSpPr>
        <p:spPr>
          <a:xfrm>
            <a:off x="4929190" y="521495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0628" y="5500702"/>
            <a:ext cx="385762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58267E"/>
                </a:solidFill>
                <a:latin typeface="Times New Roman" pitchFamily="18" charset="0"/>
                <a:cs typeface="Times New Roman" pitchFamily="18" charset="0"/>
              </a:rPr>
              <a:t>Корнилова Альбина Владимировна,</a:t>
            </a:r>
          </a:p>
          <a:p>
            <a:pPr algn="ctr"/>
            <a:r>
              <a:rPr lang="ru-RU" sz="1600" b="1" i="1" dirty="0" smtClean="0">
                <a:solidFill>
                  <a:srgbClr val="58267E"/>
                </a:solidFill>
                <a:latin typeface="Times New Roman" pitchFamily="18" charset="0"/>
                <a:cs typeface="Times New Roman" pitchFamily="18" charset="0"/>
              </a:rPr>
              <a:t>воспитатель первой категории</a:t>
            </a:r>
            <a:endParaRPr lang="ru-RU" dirty="0"/>
          </a:p>
        </p:txBody>
      </p:sp>
      <p:pic>
        <p:nvPicPr>
          <p:cNvPr id="24" name="Picture 4" descr="C:\Users\1\Desktop\фото-лего\20150323_1103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1357298"/>
            <a:ext cx="2857519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Box 24"/>
          <p:cNvSpPr txBox="1"/>
          <p:nvPr/>
        </p:nvSpPr>
        <p:spPr>
          <a:xfrm>
            <a:off x="3428992" y="6286520"/>
            <a:ext cx="2340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с. </a:t>
            </a:r>
            <a:r>
              <a:rPr lang="ru-RU" b="1" dirty="0" err="1" smtClean="0">
                <a:solidFill>
                  <a:srgbClr val="C00000"/>
                </a:solidFill>
              </a:rPr>
              <a:t>Пестрецы</a:t>
            </a:r>
            <a:r>
              <a:rPr lang="ru-RU" b="1" dirty="0" smtClean="0">
                <a:solidFill>
                  <a:srgbClr val="C00000"/>
                </a:solidFill>
              </a:rPr>
              <a:t>, 2016 год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0"/>
            <a:ext cx="671331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Педагогическая диагностика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Результаты моих воспитанников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78632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Вывод: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 моих воспитанников подготовительной группы, развита одинаково и познавательная и волевая готовности к школе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1214422"/>
            <a:ext cx="36059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Познавательная готовность и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Волевая готовность 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214678" y="1928802"/>
          <a:ext cx="2643206" cy="2571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57158" y="3857628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71472" y="3714752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Высокий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4143380"/>
            <a:ext cx="142876" cy="1428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71472" y="400050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Средний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86578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660066"/>
                </a:solidFill>
              </a:rPr>
              <a:t>Авторская дополнительная программа </a:t>
            </a:r>
            <a:br>
              <a:rPr lang="ru-RU" sz="3600" b="1" dirty="0" smtClean="0">
                <a:solidFill>
                  <a:srgbClr val="660066"/>
                </a:solidFill>
              </a:rPr>
            </a:br>
            <a:r>
              <a:rPr lang="ru-RU" sz="3600" b="1" dirty="0" smtClean="0">
                <a:solidFill>
                  <a:srgbClr val="660066"/>
                </a:solidFill>
              </a:rPr>
              <a:t>«Я моделирую мир»</a:t>
            </a:r>
            <a:endParaRPr lang="ru-RU" sz="3600" dirty="0">
              <a:solidFill>
                <a:srgbClr val="66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143512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«Играя - развиваем, развиваем - играя»</a:t>
            </a:r>
            <a:endParaRPr lang="ru-RU" sz="3600" b="1" dirty="0">
              <a:ln w="11430"/>
              <a:solidFill>
                <a:srgbClr val="66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Рисунок 16" descr="20150331_1044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785794"/>
            <a:ext cx="4762533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20150320_0808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1" y="857232"/>
            <a:ext cx="4571999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0" y="435769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Основное направление деятельности является использование игровых технологий и </a:t>
            </a:r>
            <a:r>
              <a:rPr lang="ru-RU" sz="2400" b="1" dirty="0" err="1" smtClean="0">
                <a:solidFill>
                  <a:srgbClr val="C00000"/>
                </a:solidFill>
              </a:rPr>
              <a:t>лего-технологий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mblemka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1" y="-3834"/>
            <a:ext cx="5711848" cy="6861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85728"/>
          <a:ext cx="8715436" cy="493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57718"/>
                <a:gridCol w="4357718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Первая</a:t>
                      </a:r>
                      <a:r>
                        <a:rPr lang="ru-RU" sz="2400" b="1" baseline="0" dirty="0" smtClean="0">
                          <a:solidFill>
                            <a:srgbClr val="C00000"/>
                          </a:solidFill>
                        </a:rPr>
                        <a:t>  рабочая группа 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«Реальный мир»</a:t>
                      </a:r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Вторая рабочая группа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«Виртуальный мир»</a:t>
                      </a:r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Задание: из частей сложить целые</a:t>
                      </a:r>
                      <a:r>
                        <a:rPr lang="ru-RU" sz="2400" baseline="0" dirty="0" smtClean="0"/>
                        <a:t> цифры с помощью развивающих игр: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aseline="0" dirty="0" smtClean="0"/>
                        <a:t>«Сложи узор»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aseline="0" dirty="0" smtClean="0"/>
                        <a:t> палочек </a:t>
                      </a:r>
                      <a:r>
                        <a:rPr lang="ru-RU" sz="2400" baseline="0" dirty="0" err="1" smtClean="0"/>
                        <a:t>Кюизинера</a:t>
                      </a:r>
                      <a:endParaRPr lang="ru-RU" sz="2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aseline="0" dirty="0" smtClean="0"/>
                        <a:t> </a:t>
                      </a:r>
                      <a:r>
                        <a:rPr lang="ru-RU" sz="2400" baseline="0" dirty="0" err="1" smtClean="0"/>
                        <a:t>лего-конструкторов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en-US" sz="2400" baseline="0" dirty="0" smtClean="0"/>
                        <a:t>DUPLO </a:t>
                      </a:r>
                      <a:r>
                        <a:rPr lang="ru-RU" sz="2400" baseline="0" dirty="0" smtClean="0"/>
                        <a:t>и</a:t>
                      </a:r>
                      <a:r>
                        <a:rPr lang="en-US" sz="2400" baseline="0" dirty="0" smtClean="0"/>
                        <a:t> DACTO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Задание:</a:t>
                      </a:r>
                      <a:r>
                        <a:rPr lang="ru-RU" sz="2400" baseline="0" dirty="0" smtClean="0"/>
                        <a:t> с помощью программы </a:t>
                      </a:r>
                      <a:r>
                        <a:rPr lang="en-US" sz="2400" baseline="0" dirty="0" smtClean="0"/>
                        <a:t>LEGO Digital Designer </a:t>
                      </a:r>
                      <a:r>
                        <a:rPr lang="ru-RU" sz="2400" baseline="0" dirty="0" smtClean="0"/>
                        <a:t>надо из деталей </a:t>
                      </a:r>
                      <a:r>
                        <a:rPr lang="en-US" sz="2400" baseline="0" dirty="0" smtClean="0"/>
                        <a:t>LEGO </a:t>
                      </a:r>
                      <a:r>
                        <a:rPr lang="ru-RU" sz="2400" baseline="0" dirty="0" smtClean="0"/>
                        <a:t>сложить целые цифры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Lego Раннее обучение Строительные кирпичи DUPLO"/>
          <p:cNvPicPr/>
          <p:nvPr/>
        </p:nvPicPr>
        <p:blipFill>
          <a:blip r:embed="rId2"/>
          <a:srcRect l="5008" t="20000" r="2194" b="20816"/>
          <a:stretch>
            <a:fillRect/>
          </a:stretch>
        </p:blipFill>
        <p:spPr bwMode="auto">
          <a:xfrm>
            <a:off x="2143108" y="1214422"/>
            <a:ext cx="240220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1\Desktop\фото-лего\20150331_1024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1071546"/>
            <a:ext cx="2250295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Программы - Страница 20 - Я делюсь - Форум Кодинска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5429264"/>
            <a:ext cx="1357322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Виртуальный конструктор Lego &quot; ДЕТСКАЯ ТЕХНОЛОГИЧЕСКАЯ ШКОЛА ЛЕГОКОМП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1214422"/>
            <a:ext cx="2214578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4" descr="http://s020.radikal.ru/i712/1502/c9/98aab132222c.jpg"/>
          <p:cNvPicPr>
            <a:picLocks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1214422"/>
            <a:ext cx="1857388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150526102559_bi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785918" y="5261197"/>
            <a:ext cx="1500198" cy="1596803"/>
          </a:xfrm>
          <a:prstGeom prst="rect">
            <a:avLst/>
          </a:prstGeom>
        </p:spPr>
      </p:pic>
      <p:pic>
        <p:nvPicPr>
          <p:cNvPr id="11" name="Рисунок 10" descr="1361015644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14282" y="5352039"/>
            <a:ext cx="1510492" cy="1505961"/>
          </a:xfrm>
          <a:prstGeom prst="rect">
            <a:avLst/>
          </a:prstGeom>
        </p:spPr>
      </p:pic>
      <p:pic>
        <p:nvPicPr>
          <p:cNvPr id="1026" name="Picture 2" descr="C:\Users\1\Desktop\лего-цифры\p8K42PTBQNw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786314" y="5357802"/>
            <a:ext cx="1643074" cy="1500198"/>
          </a:xfrm>
          <a:prstGeom prst="rect">
            <a:avLst/>
          </a:prstGeom>
          <a:noFill/>
        </p:spPr>
      </p:pic>
      <p:pic>
        <p:nvPicPr>
          <p:cNvPr id="12" name="Рисунок 11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15140" y="5357826"/>
            <a:ext cx="2000264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рмо семинар мастер-класс август 2016\графическое задание\Вставь пропущенные цифры в каждую из цепочек.jpg"/>
          <p:cNvPicPr>
            <a:picLocks noChangeAspect="1" noChangeArrowheads="1"/>
          </p:cNvPicPr>
          <p:nvPr/>
        </p:nvPicPr>
        <p:blipFill>
          <a:blip r:embed="rId2"/>
          <a:srcRect l="4778" t="2256"/>
          <a:stretch>
            <a:fillRect/>
          </a:stretch>
        </p:blipFill>
        <p:spPr bwMode="auto">
          <a:xfrm>
            <a:off x="2143108" y="1345329"/>
            <a:ext cx="5072098" cy="5512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Графическое задание.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Вставьте пропущенные цифры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каждую из цепочек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02305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0"/>
            <a:ext cx="2643206" cy="3253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люс 3"/>
          <p:cNvSpPr/>
          <p:nvPr/>
        </p:nvSpPr>
        <p:spPr>
          <a:xfrm>
            <a:off x="3428992" y="1000108"/>
            <a:ext cx="1357322" cy="1357322"/>
          </a:xfrm>
          <a:prstGeom prst="mathPl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 5"/>
          <p:cNvSpPr/>
          <p:nvPr/>
        </p:nvSpPr>
        <p:spPr>
          <a:xfrm>
            <a:off x="3143240" y="3000372"/>
            <a:ext cx="1928826" cy="857256"/>
          </a:xfrm>
          <a:prstGeom prst="mathEqua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3786190"/>
            <a:ext cx="275966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качеств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4286256"/>
            <a:ext cx="2500330" cy="92869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самостоятельность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0" y="5286388"/>
            <a:ext cx="2500330" cy="92869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уверенность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00298" y="4286256"/>
            <a:ext cx="2571768" cy="92869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инициативность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571736" y="5286388"/>
            <a:ext cx="2571768" cy="92869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целеустремленность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3714752"/>
            <a:ext cx="32652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Способность 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волевым усилиям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000760" y="5000636"/>
            <a:ext cx="2571768" cy="92869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Волевая </a:t>
            </a:r>
            <a:r>
              <a:rPr lang="ru-RU" sz="1400" b="1" dirty="0" err="1" smtClean="0">
                <a:solidFill>
                  <a:schemeClr val="tx1"/>
                </a:solidFill>
              </a:rPr>
              <a:t>саморегуляция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0"/>
            <a:ext cx="3714776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Рисунок 2" descr="IMG_345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428736"/>
            <a:ext cx="9225664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рмо семинар мастер-класс август 2016\Новая папка\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071546"/>
            <a:ext cx="5429255" cy="57864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14942" y="1142984"/>
            <a:ext cx="3929058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направлено на усвоение норм  и ценностей , принятых в обществе, развитие общения и взаимодействия ребенка со взрослыми и сверстниками, становление самостоятельности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214942" y="2571744"/>
            <a:ext cx="392905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предполагает развитие интересов детей, любознательности и познавательной мотивации 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214942" y="3500438"/>
            <a:ext cx="3929058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включает овладение речью как средством общения и культуры, обогащение активного словаря, развитие связной, грамматически правильной речи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214942" y="4572008"/>
            <a:ext cx="3929058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предполагает развитие предпосылок ценностно-смыслового восприятия и понимания произведений искусства, мира природы, становление эстетического отношения к окружающему миру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5857892"/>
            <a:ext cx="392905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включает приобретение опыта в двигательной деятельности, становление ценностей здорового образа жизни 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ФГОС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Образовательные области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 descr="fgos_dou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5714" y="0"/>
            <a:ext cx="1578286" cy="1084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рмо семинар мастер-класс август 2016\Новая папка\0017-017-Sotsialno-kommunikativnoe-razvit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7194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младшем дошкольном возрасте поведение ребенка складывается почти целиком из импульсивных поступков, проявления воли наблюдаются лишь время от времени при особо благоприятных для этого обстоятельствах.</a:t>
            </a:r>
          </a:p>
        </p:txBody>
      </p:sp>
      <p:pic>
        <p:nvPicPr>
          <p:cNvPr id="4" name="Рисунок 3" descr="1384342038_poznavatelnye-igrush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32"/>
            <a:ext cx="4607741" cy="3071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Младший дошкольный возраст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delovaya-igra-dlya-roditelej-ya-sam-vospitanie-u-detej-mladshego-doshkolnogo-vozrasta-samostoyatelnosti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28860" y="5599812"/>
            <a:ext cx="1928826" cy="1258188"/>
          </a:xfrm>
          <a:prstGeom prst="rect">
            <a:avLst/>
          </a:prstGeom>
        </p:spPr>
      </p:pic>
      <p:pic>
        <p:nvPicPr>
          <p:cNvPr id="7" name="Рисунок 6" descr="Муниципальная услуга МАДОУ МО г. Краснодар &quot;Детский сад 221&quot;…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Муниципальная услуга МАДОУ МО г. Краснодар &quot;Детский сад 221&quot;…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elovaya-igra-dlya-roditelej-ya-sam-vospitanie-u-detej-mladshego-doshkolnogo-vozrasta-samostoyatelnosti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58016" y="5599812"/>
            <a:ext cx="1928826" cy="1258188"/>
          </a:xfrm>
          <a:prstGeom prst="rect">
            <a:avLst/>
          </a:prstGeom>
        </p:spPr>
      </p:pic>
      <p:pic>
        <p:nvPicPr>
          <p:cNvPr id="10" name="Рисунок 9" descr="-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1468" y="928670"/>
            <a:ext cx="400659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Средний дошкольный возраст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elovaya-igra-dlya-roditelej-ya-sam-vospitanie-u-detej-mladshego-doshkolnogo-vozrasta-samostoyatelnosti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28860" y="5599812"/>
            <a:ext cx="1928826" cy="1258188"/>
          </a:xfrm>
          <a:prstGeom prst="rect">
            <a:avLst/>
          </a:prstGeom>
        </p:spPr>
      </p:pic>
      <p:pic>
        <p:nvPicPr>
          <p:cNvPr id="5" name="Рисунок 4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2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elovaya-igra-dlya-roditelej-ya-sam-vospitanie-u-detej-mladshego-doshkolnogo-vozrasta-samostoyatelnosti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58016" y="5599812"/>
            <a:ext cx="1928826" cy="12581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400050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среднем дошкольном возрасте количество волевых проявлений возрастает, но они все еще не занимают значительного места в поведении.</a:t>
            </a:r>
          </a:p>
        </p:txBody>
      </p:sp>
      <p:pic>
        <p:nvPicPr>
          <p:cNvPr id="8" name="Рисунок 7" descr="perspektivnyj-plan-kruzhka-po-teatralizovannoj-deyatelnosti-belosnezhka-kukolnyj-teatr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785794"/>
            <a:ext cx="4185663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Osobennosti-detey-4-5-le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643438" y="857231"/>
            <a:ext cx="4071966" cy="2710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214818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Только в старшем дошкольном возрасте ребенок становится способным к сравнительно длинным волевым усилиям.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Старший дошкольный возраст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elovaya-igra-dlya-roditelej-ya-sam-vospitanie-u-detej-mladshego-doshkolnogo-vozrasta-samostoyatelnosti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28860" y="5599812"/>
            <a:ext cx="1928826" cy="1258188"/>
          </a:xfrm>
          <a:prstGeom prst="rect">
            <a:avLst/>
          </a:prstGeom>
        </p:spPr>
      </p:pic>
      <p:pic>
        <p:nvPicPr>
          <p:cNvPr id="6" name="Рисунок 5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2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elovaya-igra-dlya-roditelej-ya-sam-vospitanie-u-detej-mladshego-doshkolnogo-vozrasta-samostoyatelnosti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58016" y="5599812"/>
            <a:ext cx="1928826" cy="1258188"/>
          </a:xfrm>
          <a:prstGeom prst="rect">
            <a:avLst/>
          </a:prstGeom>
        </p:spPr>
      </p:pic>
      <p:pic>
        <p:nvPicPr>
          <p:cNvPr id="9" name="Рисунок 8" descr="20150331_10112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714356"/>
            <a:ext cx="4143372" cy="3107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" descr="C:\Users\1\Desktop\фото-лего\20150316_09245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857232"/>
            <a:ext cx="3905245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85786" y="0"/>
            <a:ext cx="83582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Преемственность целевых ориентиров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ФГОС дошкольного образования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планируемых результатов освоения учащимися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ООП начального общего образования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571612"/>
          <a:ext cx="8643998" cy="1889760"/>
        </p:xfrm>
        <a:graphic>
          <a:graphicData uri="http://schemas.openxmlformats.org/drawingml/2006/table">
            <a:tbl>
              <a:tblPr/>
              <a:tblGrid>
                <a:gridCol w="2409394"/>
                <a:gridCol w="3116871"/>
                <a:gridCol w="3117733"/>
              </a:tblGrid>
              <a:tr h="567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Критерий  преемственности</a:t>
                      </a:r>
                      <a:endParaRPr lang="ru-RU" sz="2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Целевые ориентиры ФГОС дошкольного образования*</a:t>
                      </a:r>
                      <a:endParaRPr lang="ru-RU" sz="2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Требования ФГОС начального общего образования к результатам образования**</a:t>
                      </a:r>
                      <a:endParaRPr lang="ru-RU" sz="2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2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571876"/>
          <a:ext cx="8643998" cy="1828800"/>
        </p:xfrm>
        <a:graphic>
          <a:graphicData uri="http://schemas.openxmlformats.org/drawingml/2006/table">
            <a:tbl>
              <a:tblPr/>
              <a:tblGrid>
                <a:gridCol w="2409392"/>
                <a:gridCol w="3116872"/>
                <a:gridCol w="3117734"/>
              </a:tblGrid>
              <a:tr h="700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Волевая </a:t>
                      </a:r>
                      <a:r>
                        <a:rPr lang="ru-RU" sz="20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саморегуляция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Ребенок способен к волевым усилиям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Ученик способен к концентрации воли для преодоления интеллектуальных затруднений и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физических препятствий 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6" descr="ФГОС-ДО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1807937" cy="1357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Самоконтроль, </a:t>
            </a:r>
            <a:r>
              <a:rPr lang="ru-RU" sz="2400" b="1" dirty="0" err="1" smtClean="0">
                <a:solidFill>
                  <a:srgbClr val="C00000"/>
                </a:solidFill>
              </a:rPr>
              <a:t>саморегуляция</a:t>
            </a:r>
            <a:r>
              <a:rPr lang="ru-RU" sz="2400" b="1" dirty="0" smtClean="0">
                <a:solidFill>
                  <a:srgbClr val="C00000"/>
                </a:solidFill>
              </a:rPr>
              <a:t>, умение сначала думать, а потом действовать формируются у ребенка к 10 годам – психофизическая закономерность развития ребенка.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Муниципальная услуга МАДОУ МО г. Краснодар &quot;Детский сад 221&quot;…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86578" y="5572140"/>
            <a:ext cx="2357422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660066"/>
                </a:solidFill>
              </a:rPr>
              <a:t>Исследования о развитии волевой </a:t>
            </a:r>
            <a:r>
              <a:rPr lang="ru-RU" sz="2800" b="1" dirty="0" err="1" smtClean="0">
                <a:solidFill>
                  <a:srgbClr val="660066"/>
                </a:solidFill>
              </a:rPr>
              <a:t>саморегуляции</a:t>
            </a:r>
            <a:r>
              <a:rPr lang="ru-RU" sz="2800" b="1" dirty="0" smtClean="0">
                <a:solidFill>
                  <a:srgbClr val="660066"/>
                </a:solidFill>
              </a:rPr>
              <a:t> </a:t>
            </a:r>
            <a:br>
              <a:rPr lang="ru-RU" sz="2800" b="1" dirty="0" smtClean="0">
                <a:solidFill>
                  <a:srgbClr val="660066"/>
                </a:solidFill>
              </a:rPr>
            </a:br>
            <a:r>
              <a:rPr lang="ru-RU" sz="2800" b="1" dirty="0" err="1" smtClean="0">
                <a:solidFill>
                  <a:srgbClr val="660066"/>
                </a:solidFill>
              </a:rPr>
              <a:t>Мануйленко</a:t>
            </a:r>
            <a:r>
              <a:rPr lang="ru-RU" sz="2800" b="1" dirty="0" smtClean="0">
                <a:solidFill>
                  <a:srgbClr val="660066"/>
                </a:solidFill>
              </a:rPr>
              <a:t> и Е.О. </a:t>
            </a:r>
            <a:r>
              <a:rPr lang="ru-RU" sz="2800" b="1" dirty="0" err="1" smtClean="0">
                <a:solidFill>
                  <a:srgbClr val="660066"/>
                </a:solidFill>
              </a:rPr>
              <a:t>СмирноваЗ.В</a:t>
            </a:r>
            <a:r>
              <a:rPr lang="ru-RU" sz="2800" b="1" dirty="0" smtClean="0">
                <a:solidFill>
                  <a:srgbClr val="660066"/>
                </a:solidFill>
              </a:rPr>
              <a:t>. </a:t>
            </a:r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143512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«Играя - развиваем, развиваем - играя»</a:t>
            </a:r>
            <a:endParaRPr lang="ru-RU" sz="3600" b="1" dirty="0">
              <a:ln w="11430"/>
              <a:solidFill>
                <a:srgbClr val="66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" y="1000108"/>
            <a:ext cx="914400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«Только в старшем дошкольном возрасте ребенок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становится способным к сравнительно длительным в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олевым усилиям. Однако это происходит только в том случае, если развитие ребенка до семи лет происходило в игровой деятельности».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Picture 2" descr="C:\Users\1\Desktop\фото-лего\20150319_1601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2571744"/>
            <a:ext cx="3357554" cy="2578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1\Desktop\фото-лего\20150324_0938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4" y="2571744"/>
            <a:ext cx="2329871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5" descr="C:\Users\1\Desktop\фото-лего\20150323_11254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2714620"/>
            <a:ext cx="285752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фото-лего\20150320_0908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3750471"/>
            <a:ext cx="4143372" cy="3107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50311_0913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96011" y="4572008"/>
            <a:ext cx="3047989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 descr="C:\Users\1\Desktop\фото-лего\20150331_1018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1643050"/>
            <a:ext cx="3571868" cy="2678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1\Desktop\фото-лего\20150316_16102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2143116"/>
            <a:ext cx="3536163" cy="4714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Использование игровых и </a:t>
            </a:r>
            <a:r>
              <a:rPr lang="ru-RU" sz="3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лего-технологий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развитии волевых усилий, </a:t>
            </a: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способности к </a:t>
            </a:r>
            <a:r>
              <a:rPr lang="ru-RU" sz="3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саморегуляции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Picture 3" descr="Программы - Страница 20 - Я делюсь - Форум Кодинс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1928802"/>
            <a:ext cx="164307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476</Words>
  <Application>Microsoft Office PowerPoint</Application>
  <PresentationFormat>Экран (4:3)</PresentationFormat>
  <Paragraphs>80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Исследования о развитии волевой саморегуляции  Мануйленко и Е.О. СмирноваЗ.В. </vt:lpstr>
      <vt:lpstr>Слайд 9</vt:lpstr>
      <vt:lpstr>Слайд 10</vt:lpstr>
      <vt:lpstr>Авторская дополнительная программа  «Я моделирую мир»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24</cp:revision>
  <dcterms:created xsi:type="dcterms:W3CDTF">2016-08-21T14:02:00Z</dcterms:created>
  <dcterms:modified xsi:type="dcterms:W3CDTF">2016-12-03T21:57:21Z</dcterms:modified>
</cp:coreProperties>
</file>