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3011" autoAdjust="0"/>
  </p:normalViewPr>
  <p:slideViewPr>
    <p:cSldViewPr>
      <p:cViewPr varScale="1">
        <p:scale>
          <a:sx n="68" d="100"/>
          <a:sy n="68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9FF22-4A0B-4DD2-8458-DE91C5F0C94D}" type="datetimeFigureOut">
              <a:rPr lang="ru-RU" smtClean="0"/>
              <a:t>27.03.2016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7659B-710D-4282-9CD5-A0A0A8DE8A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7659B-710D-4282-9CD5-A0A0A8DE8A83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7659B-710D-4282-9CD5-A0A0A8DE8A83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172819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Методы семейного воспитания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877272"/>
            <a:ext cx="8568952" cy="792088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Выполнила: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Куриленко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И.В.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8914" name="Picture 2" descr="http://cdn.netmums.com/image/1200x630/assets/images/2014/family_reading_on_the_floor_630x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741682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ПЕДАГОГИЧЕСКИЕ РЕКОМЕНДАЦИИ ПО ПРИМЕНЕНИЮ МЕТОДА ПООЩРЕНИЯ</a:t>
            </a:r>
            <a:endParaRPr lang="ru-RU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39552" y="3429000"/>
            <a:ext cx="3822898" cy="31683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 зависимости от возраста детей необходимо менять форму поощрения: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 к детям 2 – 3 лет – необходимо поддерживать их похвалой,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дети 5 – 6 лет – необходимо ограничивать прямую похвалу и чаще использовать методы косвенного воздействия.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572000" y="1988840"/>
            <a:ext cx="4392488" cy="45673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Не рекомендуется использовать дополнительные условия, подарки. Ребёнок привыкает совершать добрые поступки за награду, и в дальнейшем он не пожелает помочь взрослым без соответствующего материального подарка: в ребёнке развивается жадность, лицемерие, корыстные чувства.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Поощрение должно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быть естественной наградой за хороший поступок, но награда влияет отрицательно на поведение ребёнка, если оно становится целью.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835696" y="1700808"/>
            <a:ext cx="1080120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08104" y="1484784"/>
            <a:ext cx="144016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ПЕДАГОГИЧЕСКИЕ РЕКОМЕНДАЦИИ ПО ПРИМЕНЕНИЮ МЕТОДА ПООЩРЕНИЯ</a:t>
            </a:r>
            <a:endParaRPr lang="ru-RU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51520" y="2348880"/>
            <a:ext cx="4366642" cy="42484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Применять с учётом особенностей развития  высшей нервной деятельности ребёнка: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дети, неуверенные в своих силах, требуют одобрения в самом истоке их усилий, дальнейшего доброжелательного подкрепления усилий;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дети с сильной уравновешенной нервной системой не нуждаются в одобрении в самом начале, наоборот, оно может снизить активный характер усилия.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932039" y="3789040"/>
            <a:ext cx="3888433" cy="27363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При применении поощрения родителям стоит проявлять педагогический такт, определять: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своевременность поощрения,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целесообразность,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учитывать мотивы поступков.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868144" y="1628800"/>
            <a:ext cx="1656184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979712" y="1556792"/>
            <a:ext cx="165618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      НАКАЗАНИЕ</a:t>
            </a:r>
            <a:endParaRPr lang="ru-RU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483768" y="1340768"/>
            <a:ext cx="3876675" cy="533400"/>
          </a:xfrm>
          <a:prstGeom prst="downArrowCallout">
            <a:avLst>
              <a:gd name="adj1" fmla="val 181696"/>
              <a:gd name="adj2" fmla="val 181696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ПЕДАГОГИЧЕСКАЯ ЦЕННОСТЬ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323528" y="2060848"/>
            <a:ext cx="8568952" cy="4536504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СМЫСЛ НАКАЗАНИЯ: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ВОЗДЕЙСТВИЕ НА ЭМОЦИОНАЛЬНУЮ СФЕРУ РЕБЁНКА, - СТРЕМЛЕНИЕ ВЫЗВАТЬ У НЕГО ЧУВСТВО ВИНЫ, РАСКАЯНИЯ, ОГОРЧЕНИЯ, СТЫДА.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ПРИ ПРИМЕНЕНИИ МЕТОДА НАКАЗАНИЯ СТОИТ ПОМНИТЬ: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ДЕТИ ИМЕЮТ ПРАВО НА ЛЮБОВЬ И ЗАБОТУ,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РЕБЁНКУ НЕОБХОДИМО РАСТИ В АТМОСФЕРЕ СЧАСТЬЯ, ЛЮБВИ И ПОНИМАНИЯ,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- УНИЖЕНИЕ ДОСТОИНСТВА РЕБЁНКА МОЖЕТ ПРИВЕСТИ К СЕРЬЁЗНОМУ ПСИХИЧЕСКОМУ УЩЕРБУ.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НАКАЗАНИЯ </a:t>
            </a:r>
            <a:endParaRPr lang="ru-RU" dirty="0"/>
          </a:p>
        </p:txBody>
      </p:sp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611560" y="2132856"/>
            <a:ext cx="2899048" cy="12763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ФИЗИЧЕСКОЕ НАКАЗАНИЯ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4716016" y="2276872"/>
            <a:ext cx="4032448" cy="201622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ОПРАВДАННЫЕ ФОРМЫ  НАКАЗАНИЯ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339752" y="1484784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08104" y="1556792"/>
            <a:ext cx="1728192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 НАКАЗАНИЯ </a:t>
            </a:r>
            <a:endParaRPr lang="ru-RU" dirty="0"/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323528" y="3140968"/>
            <a:ext cx="2524125" cy="8572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ФИЗИЧЕСКОЕ НАКАЗАНИЯ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995936" y="1905000"/>
            <a:ext cx="4896544" cy="3324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Физическое наказание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– недопустимо с точки зрения не только педагогике, но и психофизиологии. Физическое наказание является самым слабым средством подавления у детей нежелательных поступков. Ребёнок понимает слова взрослого буквально. Взрослый скоро забудет об угрозе, а ребёнок будет ждать расправы.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87824" y="357301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     НАКАЗАНИЯ</a:t>
            </a:r>
            <a:endParaRPr lang="ru-RU" dirty="0"/>
          </a:p>
        </p:txBody>
      </p:sp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619672" y="1628800"/>
            <a:ext cx="6552728" cy="6480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ОПРАВДАННЫЕ ФОРМЫ  НАКАЗАНИЯ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788024" y="119675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683568" y="2996952"/>
            <a:ext cx="2981325" cy="1028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ВНУШИТЕЛЬНОЕ ЗАМЕЧАНИЕ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6084168" y="3068960"/>
            <a:ext cx="2773685" cy="1028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СТРОГИЙ РАЗГОВОР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395536" y="4437112"/>
            <a:ext cx="4536504" cy="88128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ОТКАЗ ОТ ПРЯМОГО ЗАПРЕТА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3131840" y="5589240"/>
            <a:ext cx="5572125" cy="1028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ЛИШЕНИЕ РЕБЁНКА ОБЕЩАННОГО РАНЕЕ УДОВОЛЬСТВИЯ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195736" y="2492896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372200" y="2492896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851920" y="2492896"/>
            <a:ext cx="576064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292080" y="2636912"/>
            <a:ext cx="936104" cy="25202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ОПРАВДАННЫЕ  ФОРМЫ  НАКАЗАНИЯ</a:t>
            </a:r>
            <a:endParaRPr lang="ru-RU" dirty="0"/>
          </a:p>
        </p:txBody>
      </p:sp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179512" y="2276872"/>
            <a:ext cx="2981325" cy="1028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ВНУШИТЕЛЬНОЕ ЗАМЕЧАНИЕ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3635896" y="1556792"/>
            <a:ext cx="5328592" cy="2304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Внушительно сделанное замечание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– часто вполне достаточное средство, чтобы призвать к порядку расшалившегося ребёнка. Надо сделать его так, чтобы оно дошло до сознания, а не превращалось в надоедливое повторение «перестань», «прекрати», «тише».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75856" y="270892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79512" y="4941168"/>
            <a:ext cx="3133725" cy="1028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СТРОГИЙ РАЗГОВОР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283968" y="4653136"/>
            <a:ext cx="4680520" cy="16561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Если ребёнок совершил более серьёзный поступок, ему можно сделать выговор, серьёзно и строго поговорить с ним о недопустимости такого поведения.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491880" y="544522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ОПРАВДАННЫЕ  ФОРМЫ  НАКАЗАНИЯ</a:t>
            </a:r>
            <a:endParaRPr lang="ru-RU" dirty="0"/>
          </a:p>
        </p:txBody>
      </p:sp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251520" y="1628800"/>
            <a:ext cx="3816424" cy="14287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ЛИШЕНИЕ РЕБЁНКА ОБЕЩАННОГО РАНЕЕ УДОВОЛЬСТВИЯ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4860032" y="1268760"/>
            <a:ext cx="4104456" cy="22322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 некоторых семьях применяются и такие меры, как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лишение ребёнка обещанного ранее удовольствия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например, просмотра мультфильма, игр за компьютером, чего-нибудь вкусного.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11960" y="234888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0" y="4149080"/>
            <a:ext cx="1907704" cy="194421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ОТКАЗ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ПРЯМОГО ЗАПРЕТА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2483768" y="3573016"/>
            <a:ext cx="6480721" cy="309634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 мнению Н.А. Стародубовой, иногда родителям стоит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отказаться от прямых запретов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и даже разрешить то, на чём ребёнок настаивает: например, надеть в жаркую погоду новый шерстяной костюм, взять на улицу санки, когда снег только что выпал, и т.п. – пусть на собственном опыте убедится в неразумности своих желаний.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Этот метод позволяет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с одной стороны, выработать у ребёнка доверие к советам старших, с другой – самому разобраться, что из задуманного, приучает соразмерять цель и средство, пробуждает чувство ответственности за свои поступки.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>
            <a:endCxn id="14341" idx="1"/>
          </p:cNvCxnSpPr>
          <p:nvPr/>
        </p:nvCxnSpPr>
        <p:spPr>
          <a:xfrm>
            <a:off x="1979712" y="5085184"/>
            <a:ext cx="504056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НЕТРАДИЦИОННЫЕ       МЕТОДЫ</a:t>
            </a:r>
            <a:endParaRPr lang="ru-RU" dirty="0"/>
          </a:p>
        </p:txBody>
      </p:sp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323528" y="2852936"/>
            <a:ext cx="2880320" cy="72008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«ЮМОР»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5364088" y="3068960"/>
            <a:ext cx="3514725" cy="1872208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ИСПОЛЬЗОВАНИЯ ХУДОЖЕСТВЕННОЙ ЛИТЕРАТУРЫ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323528" y="4077073"/>
            <a:ext cx="3952875" cy="100811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ПРИМЕРА ВЗРОСЛЫХ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995936" y="5229200"/>
            <a:ext cx="4867275" cy="100811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«АКТИВНОГО СЛУШАНИЯ»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940152" y="1988840"/>
            <a:ext cx="2938661" cy="576064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ИГРОВЫЕ МЕТОДЫ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835696" y="1628800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491880" y="1772816"/>
            <a:ext cx="360040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44008" y="1916832"/>
            <a:ext cx="216024" cy="30963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92080" y="1916832"/>
            <a:ext cx="504056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444208" y="1412776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 НЕТРАДИЦИОННОГО   МЕТОДА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87824" y="292494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79512" y="2708920"/>
            <a:ext cx="2705100" cy="52387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«ЮМОР»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3419872" y="1362074"/>
            <a:ext cx="5544616" cy="343507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 нетрадиционным методам можно отнести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юмор.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Чувство юмора обычно проявляется в умении отыскать смешное в различных ситуациях. Детям свойственно смеяться над собой. У ребёнка необходимо воспитывать чувство юмора. Надо не вызывать у него страх наказания, а заставить улыбнуться.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Шутка, юмор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положительно воздействуют на эмоциональную сферу ребёнка, они способны погасить отрицательные эмоции.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238125" y="4653136"/>
            <a:ext cx="3325763" cy="1944216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ИСПОЛЬЗОВАНИЯ ХУДОЖЕСТВЕННОЙ ЛИТЕРАТУРЫ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4283968" y="5013176"/>
            <a:ext cx="4608512" cy="16561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 воспитании детей в семье практикуется и метод использования художественной литературы, приведение аналогий с литературными героями.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707904" y="566124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88640"/>
            <a:ext cx="3491880" cy="626469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сходя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эмоционального характера семейного воспитания, важная роль в семейном воспитании отводится методам, воздействующим на эмоции ребёнка. 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ch2036v.mskobr.ru/files/filesToImport/1329654441_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40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НЕТРАДИЦИОННОГО  МЕТОДА</a:t>
            </a:r>
            <a:endParaRPr lang="ru-RU" dirty="0"/>
          </a:p>
        </p:txBody>
      </p:sp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179512" y="2132856"/>
            <a:ext cx="3168352" cy="92199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ПРИМЕРА ВЗРОСЛЫХ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4283968" y="1412776"/>
            <a:ext cx="4536504" cy="25922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Важным методом воспитания детей в семье является пример взрослых. Дети – дошкольники охотно подражают тому, что видят вокруг, усваивают культурные привычки отца или матери, их манеры поведения. Дети учатся говорить, подражая окружающим.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563888" y="256490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79513" y="4725144"/>
            <a:ext cx="2592288" cy="1512168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«АКТИВНОГО СЛУШАНИЯ»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3491880" y="4149081"/>
            <a:ext cx="5472608" cy="244827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Психологи рекомендуют использовать метод «активного слушания». Ребёнок хочет, чтобы его поняли, когда он находится во власти сильного чувства. Поэтому, когда ребёнок спрашивает или рассказывает о коком – либо событии, правильнее откликнуться не на само событие, а на связанное с ним чувство.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915816" y="551723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НЕТРАДИЦИОННОГО  МЕТОДА </a:t>
            </a:r>
            <a:endParaRPr lang="ru-RU" dirty="0"/>
          </a:p>
        </p:txBody>
      </p:sp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51520" y="2852936"/>
            <a:ext cx="3275856" cy="576064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ИГРОВЫЕ МЕТОДЫ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4283968" y="1556792"/>
            <a:ext cx="4608512" cy="34563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Вопросы воспитания послушания целесообразно решать также с помощью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игровых методов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Подчас игра, организованная взрослыми, способна предотвратить семейные конфликты. Например, можно настроить ребёнка на сон, обратившись к нему в игре: «Доктор, вашим больным нужен покой и им пора спать»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635896" y="314096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Рисунок 7" descr="https://im0-tub-ru.yandex.net/i?id=4704d91c5c404cdfb4cccc00047927ef&amp;n=33&amp;h=215&amp;w=28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73016"/>
            <a:ext cx="3888432" cy="3068960"/>
          </a:xfrm>
          <a:prstGeom prst="roundRect">
            <a:avLst>
              <a:gd name="adj" fmla="val 16667"/>
            </a:avLst>
          </a:prstGeom>
          <a:ln w="19050">
            <a:solidFill>
              <a:schemeClr val="tx2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869160"/>
            <a:ext cx="8686800" cy="19888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Итак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имеется большое разнообразие методов воспитания в семье. Важно уметь найти нужный метод, адекватный особенностям ребёнка, его возрасту, полу, конкретной ситуации.</a:t>
            </a:r>
          </a:p>
          <a:p>
            <a:endParaRPr lang="ru-RU" dirty="0"/>
          </a:p>
        </p:txBody>
      </p:sp>
      <p:pic>
        <p:nvPicPr>
          <p:cNvPr id="4" name="Рисунок 3" descr="http://artfloristonlineshop.com/images/567a79e2cfd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200800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СПАСИБО   ЗА    ВНИМАНИЕ !</a:t>
            </a:r>
            <a:endParaRPr lang="ru-RU" b="1" i="1" dirty="0"/>
          </a:p>
        </p:txBody>
      </p:sp>
      <p:pic>
        <p:nvPicPr>
          <p:cNvPr id="4" name="Рисунок 3" descr="https://im3-tub-ru.yandex.net/i?id=51dd27411ea8c95a96436aea69f64ecc&amp;n=33&amp;h=215&amp;w=34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64096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83568" y="332656"/>
            <a:ext cx="7646615" cy="84008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МЕТОДЫ СЕМЕЙНОГО ВОСПИТАНИЯ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79512" y="1700808"/>
            <a:ext cx="4608512" cy="648072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ТРАДИЦИОННЫЕ МЕТОДЫ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179512" y="2780928"/>
            <a:ext cx="3514725" cy="5238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МЕТОДЫ   ПООЩРЕНИЯ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683568" y="3861048"/>
            <a:ext cx="3514725" cy="523875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МЕТОДЫ   НАКАЗАНИЯ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4876800" y="1628800"/>
            <a:ext cx="4087688" cy="72008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НЕТРАДИЦИОННЫЕ  МЕТОДЫ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139952" y="2780928"/>
            <a:ext cx="2705100" cy="390525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«ЮМОР»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4283968" y="3356992"/>
            <a:ext cx="3514725" cy="57150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ИСПОЛЬЗОВАНИЯ ХУДОЖЕСТВЕННОЙ ЛИТЕРАТУРЫ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4427984" y="4221088"/>
            <a:ext cx="3952875" cy="36195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ПРИМЕРА ВЗРОСЛЫХ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4788024" y="5085184"/>
            <a:ext cx="3952875" cy="36195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 «АКТИВНОГО СЛУШАНИЯ»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5436096" y="5805264"/>
            <a:ext cx="3514725" cy="38100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ИГРОВЫЕ МЕТОДЫ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411760" y="1340768"/>
            <a:ext cx="648072" cy="28803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84168" y="1268760"/>
            <a:ext cx="792088" cy="21602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835696" y="2492896"/>
            <a:ext cx="0" cy="21602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51920" y="2492896"/>
            <a:ext cx="0" cy="108012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292080" y="2420888"/>
            <a:ext cx="0" cy="28803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092280" y="2492896"/>
            <a:ext cx="0" cy="7920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7956376" y="2420888"/>
            <a:ext cx="0" cy="158417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8460432" y="2492896"/>
            <a:ext cx="0" cy="244827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8892480" y="2492896"/>
            <a:ext cx="0" cy="316835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 descr="https://im1-tub-ru.yandex.net/i?id=da85def2d773d651088fcf83fa6008e0&amp;n=33&amp;h=215&amp;w=3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581128"/>
            <a:ext cx="302433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Традиционные методы</a:t>
            </a:r>
            <a:endParaRPr lang="ru-RU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79512" y="1844824"/>
            <a:ext cx="4552950" cy="100012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МЕТОДЫ   ПООЩРЕНИЯ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4427984" y="3212976"/>
            <a:ext cx="4495800" cy="92392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МЕТОДЫ   НАКАЗАНИЯ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987824" y="1340768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24128" y="1484784"/>
            <a:ext cx="1368152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3" name="Picture 5" descr="http://www.arastiralim.net/isikkapisi/wp-content/uploads/2014/02/Yedi-Karde%C5%9Fler-Kanada-1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032448" cy="2755731"/>
          </a:xfrm>
          <a:prstGeom prst="roundRect">
            <a:avLst>
              <a:gd name="adj" fmla="val 16667"/>
            </a:avLst>
          </a:prstGeom>
          <a:ln w="19050">
            <a:solidFill>
              <a:schemeClr val="tx2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МЕТОДЫ      ПООЩРЕНИЯ </a:t>
            </a:r>
            <a:endParaRPr lang="ru-RU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2483768" y="1340768"/>
            <a:ext cx="3876675" cy="533400"/>
          </a:xfrm>
          <a:prstGeom prst="downArrowCallout">
            <a:avLst>
              <a:gd name="adj1" fmla="val 181696"/>
              <a:gd name="adj2" fmla="val 181696"/>
              <a:gd name="adj3" fmla="val 16667"/>
              <a:gd name="adj4" fmla="val 6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ПЕДАГОГИЧЕСКАЯ ЦЕННОСТЬ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755576" y="2060848"/>
            <a:ext cx="7992888" cy="460851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ЭТО МЕТОДЫ УСИЛЕНИЯ, КОРРЕКЦИИ ДЕЙСТВИЙ В ОПРЕДЕЛЁННЫ СИТУАЦИЯХ: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ДЕТСКИХ ПОСТУПКОВ,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ДЕЙСТВИЙ,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РЕЗУЛЬТАТОВ,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УСИЛИЙ,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НРАВСТВЕННЫХ ПОБУЖДЕНИЙ.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ПОЛУЧЕННЫЙ   РЕЗУЛЬТАТ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ВСЕЛЯЕТ ВЕРУ ДЕТЕЙ В СВОИ СИЛЫ,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-ВЫЗЫВАЕТ У НИХ БОДРОСТЬ, ПРИЛИВ ЭНЕРГИИ,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ЖЕЛАНИЕ ПОСТУПАТЬ ХОРОШО,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ВЫРАЖАЕТ УВЕРЕННОСТЬ В ВЫПОЛНЕНИИ ПОРУЧЕННОГО ДЕЛА,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ПОДНИМАЕТ НАСТРОЕНИЕ,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- РАЗВИВАЕТ ЧУВСТВО СОБСТВЕННОГО ДОСТОИНСТВА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ПООЩРЕНИЯ </a:t>
            </a:r>
            <a:endParaRPr lang="ru-RU" dirty="0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179512" y="2204864"/>
            <a:ext cx="2448272" cy="4857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ОДОБРЕНИЕ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3419872" y="1412776"/>
            <a:ext cx="5553075" cy="208823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Одобрительное замечание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– это ещё не похвала, а просто подтверждение того, что сделано хорошо, правильно.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Проявляется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 виде улыбки, кивка головы, мимики.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Чаше употребляется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в младшем дошкольном возрасте.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43808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51520" y="5085184"/>
            <a:ext cx="2376264" cy="4857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ПОХВАЛА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563888" y="3861048"/>
            <a:ext cx="5400600" cy="28083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Похвала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– выражение взрослым удовлетворения определёнными действиями, поступками ребёнка. Она должна быть своевременной. Ею нельзя злоупотреблять т.к. захваливание порождает нескромность. Похвала вызывает у ребёнка положительные эмоции, вызывает стремление ещё раз то же, чтобы пережить чувство радости.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71800" y="530120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    Поощрения </a:t>
            </a:r>
            <a:endParaRPr lang="ru-RU" dirty="0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323528" y="2132856"/>
            <a:ext cx="2232248" cy="4857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ДОВЕРИЕ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3419475" y="1628801"/>
            <a:ext cx="5184973" cy="172819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Доверять детям – значить проявлять к ним уважение. Доверие нужно соразмерять с возможностями возраста и индивидуальности, но всегда   делать так, чтобы дети не чувствовали недоверия.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699792" y="234888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79512" y="4797152"/>
            <a:ext cx="4536503" cy="4857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ПОЛОЖИТЕЛЬНАЯ ОЦЕНКА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5292080" y="3645024"/>
            <a:ext cx="3600400" cy="302433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Положительная оценка – признание успехов ребёнка, раскрытие смысла правильного поступка, высказывание о нём суждения, побуждение к старательности, повышение веры в собственные силы.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788024" y="501317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   ПООЩРЕНИЯ   </a:t>
            </a:r>
            <a:endParaRPr lang="ru-RU" dirty="0"/>
          </a:p>
        </p:txBody>
      </p:sp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251520" y="2276872"/>
            <a:ext cx="4464496" cy="9361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ПРЕДУПРЕДИТЕЛЬНОЕ ПООЩРЕНИЕ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5364088" y="1196752"/>
            <a:ext cx="3528392" cy="302433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Рекомендуется применять к маленьким детям. Если родители видят, что ребёнок сейчас нарушит правила поведения, то они заранее говорят: «Я знаю, ты сейчас обойдёшь эту лужу и не промочишь ноги»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860032" y="27809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179512" y="5229200"/>
            <a:ext cx="3816423" cy="4857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ДРУЖЕСКОЕ ОБЩЕНИЕ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4788024" y="4365104"/>
            <a:ext cx="4355976" cy="2304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Дружеское общение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– приносит хорошие результаты. Такая форма поощрения может выражаться в рассказе сказки, совестной прогулке, откровенной беседе без навязчивости и поучительности на равных правах.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139952" y="544522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  ПООЩРЕНИЕ </a:t>
            </a:r>
            <a:endParaRPr lang="ru-RU" dirty="0"/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251520" y="2852936"/>
            <a:ext cx="4676775" cy="876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ЛОГИКА   ЕСТЕСТВЕННЫХ ПОСЛЕДСТВИЙ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5796136" y="1340768"/>
            <a:ext cx="3168352" cy="532859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Поощрить можно, установив связь между поведением ребёнка и его отношением к своим правам и обязанностям, т.е. используя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логику естественных последствий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Например, дочка помогла маме убрать посуду со стола, у мамы освободилось время, и она прочитала сказку. Целесообразно поощрять организованность и прилежание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076056" y="321297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1248</Words>
  <Application>Microsoft Office PowerPoint</Application>
  <PresentationFormat>Экран (4:3)</PresentationFormat>
  <Paragraphs>137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Методы семейного воспитания</vt:lpstr>
      <vt:lpstr>Слайд 2</vt:lpstr>
      <vt:lpstr>Слайд 3</vt:lpstr>
      <vt:lpstr>Традиционные методы</vt:lpstr>
      <vt:lpstr>МЕТОДЫ      ПООЩРЕНИЯ </vt:lpstr>
      <vt:lpstr>ФОРМЫ ПООЩРЕНИЯ </vt:lpstr>
      <vt:lpstr>Формы      Поощрения </vt:lpstr>
      <vt:lpstr>ФОРМЫ     ПООЩРЕНИЯ   </vt:lpstr>
      <vt:lpstr>ФОРМЫ   ПООЩРЕНИЕ </vt:lpstr>
      <vt:lpstr>ПЕДАГОГИЧЕСКИЕ РЕКОМЕНДАЦИИ ПО ПРИМЕНЕНИЮ МЕТОДА ПООЩРЕНИЯ</vt:lpstr>
      <vt:lpstr>ПЕДАГОГИЧЕСКИЕ РЕКОМЕНДАЦИИ ПО ПРИМЕНЕНИЮ МЕТОДА ПООЩРЕНИЯ</vt:lpstr>
      <vt:lpstr>МЕТОД      НАКАЗАНИЕ</vt:lpstr>
      <vt:lpstr>ФОРМЫ  НАКАЗАНИЯ </vt:lpstr>
      <vt:lpstr>ФОРМЫ   НАКАЗАНИЯ </vt:lpstr>
      <vt:lpstr>ФОРМЫ       НАКАЗАНИЯ</vt:lpstr>
      <vt:lpstr>ОПРАВДАННЫЕ  ФОРМЫ  НАКАЗАНИЯ</vt:lpstr>
      <vt:lpstr>ОПРАВДАННЫЕ  ФОРМЫ  НАКАЗАНИЯ</vt:lpstr>
      <vt:lpstr>НЕТРАДИЦИОННЫЕ       МЕТОДЫ</vt:lpstr>
      <vt:lpstr>ФОРМЫ   НЕТРАДИЦИОННОГО   МЕТОДА </vt:lpstr>
      <vt:lpstr>ФОРМЫ  НЕТРАДИЦИОННОГО  МЕТОДА</vt:lpstr>
      <vt:lpstr>ФОРМЫ  НЕТРАДИЦИОННОГО  МЕТОДА </vt:lpstr>
      <vt:lpstr>Слайд 22</vt:lpstr>
      <vt:lpstr>СПАСИБО   ЗА  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18</cp:revision>
  <dcterms:created xsi:type="dcterms:W3CDTF">2016-03-14T19:11:13Z</dcterms:created>
  <dcterms:modified xsi:type="dcterms:W3CDTF">2016-03-27T09:08:16Z</dcterms:modified>
</cp:coreProperties>
</file>