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80" r:id="rId4"/>
    <p:sldId id="281" r:id="rId5"/>
    <p:sldId id="282" r:id="rId6"/>
    <p:sldId id="283" r:id="rId7"/>
    <p:sldId id="284" r:id="rId8"/>
    <p:sldId id="285" r:id="rId9"/>
    <p:sldId id="286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0E08"/>
    <a:srgbClr val="B92D14"/>
    <a:srgbClr val="35759D"/>
    <a:srgbClr val="35B19D"/>
    <a:srgbClr val="000000"/>
    <a:srgbClr val="FFFF00"/>
    <a:srgbClr val="491403"/>
    <a:srgbClr val="3A10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85" autoAdjust="0"/>
    <p:restoredTop sz="86388" autoAdjust="0"/>
  </p:normalViewPr>
  <p:slideViewPr>
    <p:cSldViewPr>
      <p:cViewPr varScale="1">
        <p:scale>
          <a:sx n="63" d="100"/>
          <a:sy n="63" d="100"/>
        </p:scale>
        <p:origin x="163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8851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E94845-CB06-4B1D-B264-81E79AFC4BD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61D32FD-8516-44DD-886A-E9473E1C4557}">
      <dgm:prSet phldrT="[Текст]" custT="1"/>
      <dgm:spPr/>
      <dgm:t>
        <a:bodyPr/>
        <a:lstStyle/>
        <a:p>
          <a:r>
            <a:rPr lang="ru-RU" sz="2800" dirty="0" smtClean="0"/>
            <a:t>Совокупность органов управления образованием</a:t>
          </a:r>
          <a:endParaRPr lang="ru-RU" sz="2800" dirty="0"/>
        </a:p>
      </dgm:t>
    </dgm:pt>
    <dgm:pt modelId="{9F138887-948B-41E0-8522-C26580C472F7}" type="parTrans" cxnId="{5C0451D4-9E64-41D9-BD26-4AA34F03803E}">
      <dgm:prSet/>
      <dgm:spPr/>
      <dgm:t>
        <a:bodyPr/>
        <a:lstStyle/>
        <a:p>
          <a:endParaRPr lang="ru-RU"/>
        </a:p>
      </dgm:t>
    </dgm:pt>
    <dgm:pt modelId="{D11F3669-B4D9-406E-A09D-AD5CEC72E3C8}" type="sibTrans" cxnId="{5C0451D4-9E64-41D9-BD26-4AA34F03803E}">
      <dgm:prSet/>
      <dgm:spPr/>
      <dgm:t>
        <a:bodyPr/>
        <a:lstStyle/>
        <a:p>
          <a:endParaRPr lang="ru-RU"/>
        </a:p>
      </dgm:t>
    </dgm:pt>
    <dgm:pt modelId="{08FB5268-4647-4B66-8CFA-13F4A8A8D23B}">
      <dgm:prSet phldrT="[Текст]" custT="1"/>
      <dgm:spPr/>
      <dgm:t>
        <a:bodyPr/>
        <a:lstStyle/>
        <a:p>
          <a:r>
            <a:rPr lang="ru-RU" sz="2400" dirty="0" smtClean="0"/>
            <a:t>Сеть реализующих программы и стандарты образовательных учреждений</a:t>
          </a:r>
          <a:endParaRPr lang="ru-RU" sz="2400" dirty="0"/>
        </a:p>
      </dgm:t>
    </dgm:pt>
    <dgm:pt modelId="{45891767-3A45-4ACA-8275-A814D6CCB28D}" type="parTrans" cxnId="{CD0CCB99-5E2B-4204-8156-80A83C733FA6}">
      <dgm:prSet/>
      <dgm:spPr/>
      <dgm:t>
        <a:bodyPr/>
        <a:lstStyle/>
        <a:p>
          <a:endParaRPr lang="ru-RU"/>
        </a:p>
      </dgm:t>
    </dgm:pt>
    <dgm:pt modelId="{17374DFC-02F2-4092-A60C-530F543E91C4}" type="sibTrans" cxnId="{CD0CCB99-5E2B-4204-8156-80A83C733FA6}">
      <dgm:prSet/>
      <dgm:spPr/>
      <dgm:t>
        <a:bodyPr/>
        <a:lstStyle/>
        <a:p>
          <a:endParaRPr lang="ru-RU"/>
        </a:p>
      </dgm:t>
    </dgm:pt>
    <dgm:pt modelId="{0EDAF42B-B409-42C3-8132-AEB2C725B139}">
      <dgm:prSet phldrT="[Текст]" custT="1"/>
      <dgm:spPr/>
      <dgm:t>
        <a:bodyPr/>
        <a:lstStyle/>
        <a:p>
          <a:r>
            <a:rPr lang="ru-RU" sz="2400" dirty="0" smtClean="0"/>
            <a:t>Совокупность преемственных образовательных программ и </a:t>
          </a:r>
          <a:r>
            <a:rPr lang="ru-RU" sz="2400" dirty="0" err="1" smtClean="0"/>
            <a:t>гос.стандартов</a:t>
          </a:r>
          <a:endParaRPr lang="ru-RU" sz="2400" dirty="0"/>
        </a:p>
      </dgm:t>
    </dgm:pt>
    <dgm:pt modelId="{1B85C01A-5CAB-437A-BF4D-F227B256316C}" type="parTrans" cxnId="{C951FFC7-CF73-4A0C-9D73-427E0087CC6C}">
      <dgm:prSet/>
      <dgm:spPr/>
      <dgm:t>
        <a:bodyPr/>
        <a:lstStyle/>
        <a:p>
          <a:endParaRPr lang="ru-RU"/>
        </a:p>
      </dgm:t>
    </dgm:pt>
    <dgm:pt modelId="{58E5F1E2-9B2E-45DD-8225-A16F1C88F7C3}" type="sibTrans" cxnId="{C951FFC7-CF73-4A0C-9D73-427E0087CC6C}">
      <dgm:prSet/>
      <dgm:spPr/>
      <dgm:t>
        <a:bodyPr/>
        <a:lstStyle/>
        <a:p>
          <a:endParaRPr lang="ru-RU"/>
        </a:p>
      </dgm:t>
    </dgm:pt>
    <dgm:pt modelId="{74492655-5EB6-493A-A6CB-CBD65E57F4FB}" type="pres">
      <dgm:prSet presAssocID="{D9E94845-CB06-4B1D-B264-81E79AFC4BD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CEA9347-D505-4140-BE59-F810B358B087}" type="pres">
      <dgm:prSet presAssocID="{B61D32FD-8516-44DD-886A-E9473E1C4557}" presName="parentLin" presStyleCnt="0"/>
      <dgm:spPr/>
    </dgm:pt>
    <dgm:pt modelId="{4E55DA55-C6BF-4792-B7C6-55A96D7D6630}" type="pres">
      <dgm:prSet presAssocID="{B61D32FD-8516-44DD-886A-E9473E1C4557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50F760F2-2DDE-4C54-B654-388866A87F6A}" type="pres">
      <dgm:prSet presAssocID="{B61D32FD-8516-44DD-886A-E9473E1C4557}" presName="parentText" presStyleLbl="node1" presStyleIdx="0" presStyleCnt="3" custScaleY="183691" custLinFactNeighborX="-18492" custLinFactNeighborY="-730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7A90B3-B2A2-48AB-A806-507012139616}" type="pres">
      <dgm:prSet presAssocID="{B61D32FD-8516-44DD-886A-E9473E1C4557}" presName="negativeSpace" presStyleCnt="0"/>
      <dgm:spPr/>
    </dgm:pt>
    <dgm:pt modelId="{7C41C701-49C1-48B0-8DEC-E4134E661FF8}" type="pres">
      <dgm:prSet presAssocID="{B61D32FD-8516-44DD-886A-E9473E1C4557}" presName="childText" presStyleLbl="conFgAcc1" presStyleIdx="0" presStyleCnt="3">
        <dgm:presLayoutVars>
          <dgm:bulletEnabled val="1"/>
        </dgm:presLayoutVars>
      </dgm:prSet>
      <dgm:spPr/>
    </dgm:pt>
    <dgm:pt modelId="{D51F8A32-2E1A-43FC-AE98-074272BF0100}" type="pres">
      <dgm:prSet presAssocID="{D11F3669-B4D9-406E-A09D-AD5CEC72E3C8}" presName="spaceBetweenRectangles" presStyleCnt="0"/>
      <dgm:spPr/>
    </dgm:pt>
    <dgm:pt modelId="{5BD73200-F3C5-4591-AE7A-C094BAFA9E82}" type="pres">
      <dgm:prSet presAssocID="{08FB5268-4647-4B66-8CFA-13F4A8A8D23B}" presName="parentLin" presStyleCnt="0"/>
      <dgm:spPr/>
    </dgm:pt>
    <dgm:pt modelId="{95215D52-462E-4CEA-960C-13C84854F5FD}" type="pres">
      <dgm:prSet presAssocID="{08FB5268-4647-4B66-8CFA-13F4A8A8D23B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F88BF1EF-70B4-4C10-A096-095D765431F2}" type="pres">
      <dgm:prSet presAssocID="{08FB5268-4647-4B66-8CFA-13F4A8A8D23B}" presName="parentText" presStyleLbl="node1" presStyleIdx="1" presStyleCnt="3" custScaleY="18954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153B14-B1D8-4368-841B-717CC9C48A5D}" type="pres">
      <dgm:prSet presAssocID="{08FB5268-4647-4B66-8CFA-13F4A8A8D23B}" presName="negativeSpace" presStyleCnt="0"/>
      <dgm:spPr/>
    </dgm:pt>
    <dgm:pt modelId="{F58085A4-1A44-4103-8261-A57562921C68}" type="pres">
      <dgm:prSet presAssocID="{08FB5268-4647-4B66-8CFA-13F4A8A8D23B}" presName="childText" presStyleLbl="conFgAcc1" presStyleIdx="1" presStyleCnt="3">
        <dgm:presLayoutVars>
          <dgm:bulletEnabled val="1"/>
        </dgm:presLayoutVars>
      </dgm:prSet>
      <dgm:spPr/>
    </dgm:pt>
    <dgm:pt modelId="{1A53D505-B568-4917-8186-16C6AD666604}" type="pres">
      <dgm:prSet presAssocID="{17374DFC-02F2-4092-A60C-530F543E91C4}" presName="spaceBetweenRectangles" presStyleCnt="0"/>
      <dgm:spPr/>
    </dgm:pt>
    <dgm:pt modelId="{C503FDE4-DC4E-423F-9350-49B505997BAB}" type="pres">
      <dgm:prSet presAssocID="{0EDAF42B-B409-42C3-8132-AEB2C725B139}" presName="parentLin" presStyleCnt="0"/>
      <dgm:spPr/>
    </dgm:pt>
    <dgm:pt modelId="{9F670133-874B-4C3B-9907-0F1781B99BC5}" type="pres">
      <dgm:prSet presAssocID="{0EDAF42B-B409-42C3-8132-AEB2C725B139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4F5E1088-5421-41D0-9113-469CF6AACC1C}" type="pres">
      <dgm:prSet presAssocID="{0EDAF42B-B409-42C3-8132-AEB2C725B139}" presName="parentText" presStyleLbl="node1" presStyleIdx="2" presStyleCnt="3" custScaleY="17558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F2E9ED-1CE2-4309-AE84-669904F7E8B4}" type="pres">
      <dgm:prSet presAssocID="{0EDAF42B-B409-42C3-8132-AEB2C725B139}" presName="negativeSpace" presStyleCnt="0"/>
      <dgm:spPr/>
    </dgm:pt>
    <dgm:pt modelId="{919161F5-AD75-4CE3-A4E6-D176C9E59B8C}" type="pres">
      <dgm:prSet presAssocID="{0EDAF42B-B409-42C3-8132-AEB2C725B139}" presName="childText" presStyleLbl="conFgAcc1" presStyleIdx="2" presStyleCnt="3" custLinFactNeighborX="2309" custLinFactNeighborY="-24201">
        <dgm:presLayoutVars>
          <dgm:bulletEnabled val="1"/>
        </dgm:presLayoutVars>
      </dgm:prSet>
      <dgm:spPr/>
    </dgm:pt>
  </dgm:ptLst>
  <dgm:cxnLst>
    <dgm:cxn modelId="{CD0CCB99-5E2B-4204-8156-80A83C733FA6}" srcId="{D9E94845-CB06-4B1D-B264-81E79AFC4BDA}" destId="{08FB5268-4647-4B66-8CFA-13F4A8A8D23B}" srcOrd="1" destOrd="0" parTransId="{45891767-3A45-4ACA-8275-A814D6CCB28D}" sibTransId="{17374DFC-02F2-4092-A60C-530F543E91C4}"/>
    <dgm:cxn modelId="{C6DC120E-942F-4D96-8A10-2FC7C6CC6E35}" type="presOf" srcId="{08FB5268-4647-4B66-8CFA-13F4A8A8D23B}" destId="{95215D52-462E-4CEA-960C-13C84854F5FD}" srcOrd="0" destOrd="0" presId="urn:microsoft.com/office/officeart/2005/8/layout/list1"/>
    <dgm:cxn modelId="{99989061-2866-436D-B709-6DA8C1B9845C}" type="presOf" srcId="{B61D32FD-8516-44DD-886A-E9473E1C4557}" destId="{4E55DA55-C6BF-4792-B7C6-55A96D7D6630}" srcOrd="0" destOrd="0" presId="urn:microsoft.com/office/officeart/2005/8/layout/list1"/>
    <dgm:cxn modelId="{5C0451D4-9E64-41D9-BD26-4AA34F03803E}" srcId="{D9E94845-CB06-4B1D-B264-81E79AFC4BDA}" destId="{B61D32FD-8516-44DD-886A-E9473E1C4557}" srcOrd="0" destOrd="0" parTransId="{9F138887-948B-41E0-8522-C26580C472F7}" sibTransId="{D11F3669-B4D9-406E-A09D-AD5CEC72E3C8}"/>
    <dgm:cxn modelId="{65050935-02AE-4EC9-94A1-E2AA64489B67}" type="presOf" srcId="{D9E94845-CB06-4B1D-B264-81E79AFC4BDA}" destId="{74492655-5EB6-493A-A6CB-CBD65E57F4FB}" srcOrd="0" destOrd="0" presId="urn:microsoft.com/office/officeart/2005/8/layout/list1"/>
    <dgm:cxn modelId="{DA437A9A-559D-47A3-AF4A-12E5BE656A14}" type="presOf" srcId="{0EDAF42B-B409-42C3-8132-AEB2C725B139}" destId="{4F5E1088-5421-41D0-9113-469CF6AACC1C}" srcOrd="1" destOrd="0" presId="urn:microsoft.com/office/officeart/2005/8/layout/list1"/>
    <dgm:cxn modelId="{FD131426-8EF6-44AD-8F11-C7CEFB3A0728}" type="presOf" srcId="{B61D32FD-8516-44DD-886A-E9473E1C4557}" destId="{50F760F2-2DDE-4C54-B654-388866A87F6A}" srcOrd="1" destOrd="0" presId="urn:microsoft.com/office/officeart/2005/8/layout/list1"/>
    <dgm:cxn modelId="{63FEB4FE-C38B-4200-AECC-97DD0E897C5B}" type="presOf" srcId="{0EDAF42B-B409-42C3-8132-AEB2C725B139}" destId="{9F670133-874B-4C3B-9907-0F1781B99BC5}" srcOrd="0" destOrd="0" presId="urn:microsoft.com/office/officeart/2005/8/layout/list1"/>
    <dgm:cxn modelId="{79A8AB72-19ED-4962-AFD1-C7B794049886}" type="presOf" srcId="{08FB5268-4647-4B66-8CFA-13F4A8A8D23B}" destId="{F88BF1EF-70B4-4C10-A096-095D765431F2}" srcOrd="1" destOrd="0" presId="urn:microsoft.com/office/officeart/2005/8/layout/list1"/>
    <dgm:cxn modelId="{C951FFC7-CF73-4A0C-9D73-427E0087CC6C}" srcId="{D9E94845-CB06-4B1D-B264-81E79AFC4BDA}" destId="{0EDAF42B-B409-42C3-8132-AEB2C725B139}" srcOrd="2" destOrd="0" parTransId="{1B85C01A-5CAB-437A-BF4D-F227B256316C}" sibTransId="{58E5F1E2-9B2E-45DD-8225-A16F1C88F7C3}"/>
    <dgm:cxn modelId="{4EC8DAB0-BB69-417F-9401-ADBDE83B5346}" type="presParOf" srcId="{74492655-5EB6-493A-A6CB-CBD65E57F4FB}" destId="{9CEA9347-D505-4140-BE59-F810B358B087}" srcOrd="0" destOrd="0" presId="urn:microsoft.com/office/officeart/2005/8/layout/list1"/>
    <dgm:cxn modelId="{B89F56E5-DC2D-45CA-A418-55F967E55AAA}" type="presParOf" srcId="{9CEA9347-D505-4140-BE59-F810B358B087}" destId="{4E55DA55-C6BF-4792-B7C6-55A96D7D6630}" srcOrd="0" destOrd="0" presId="urn:microsoft.com/office/officeart/2005/8/layout/list1"/>
    <dgm:cxn modelId="{43F89A43-8034-4A5B-83EC-A3A5192E8767}" type="presParOf" srcId="{9CEA9347-D505-4140-BE59-F810B358B087}" destId="{50F760F2-2DDE-4C54-B654-388866A87F6A}" srcOrd="1" destOrd="0" presId="urn:microsoft.com/office/officeart/2005/8/layout/list1"/>
    <dgm:cxn modelId="{655EA29C-8167-4DCC-8ED0-6717E6E1A84E}" type="presParOf" srcId="{74492655-5EB6-493A-A6CB-CBD65E57F4FB}" destId="{957A90B3-B2A2-48AB-A806-507012139616}" srcOrd="1" destOrd="0" presId="urn:microsoft.com/office/officeart/2005/8/layout/list1"/>
    <dgm:cxn modelId="{67D4EEB8-FBBB-4CEA-8243-278912CCDD9F}" type="presParOf" srcId="{74492655-5EB6-493A-A6CB-CBD65E57F4FB}" destId="{7C41C701-49C1-48B0-8DEC-E4134E661FF8}" srcOrd="2" destOrd="0" presId="urn:microsoft.com/office/officeart/2005/8/layout/list1"/>
    <dgm:cxn modelId="{7D687434-7C70-4983-A74B-5437D2ADC39F}" type="presParOf" srcId="{74492655-5EB6-493A-A6CB-CBD65E57F4FB}" destId="{D51F8A32-2E1A-43FC-AE98-074272BF0100}" srcOrd="3" destOrd="0" presId="urn:microsoft.com/office/officeart/2005/8/layout/list1"/>
    <dgm:cxn modelId="{B2900288-CE56-4123-B605-A58F16DFD858}" type="presParOf" srcId="{74492655-5EB6-493A-A6CB-CBD65E57F4FB}" destId="{5BD73200-F3C5-4591-AE7A-C094BAFA9E82}" srcOrd="4" destOrd="0" presId="urn:microsoft.com/office/officeart/2005/8/layout/list1"/>
    <dgm:cxn modelId="{6E08ADD3-B309-4625-AF4F-AD34C4CE9AFE}" type="presParOf" srcId="{5BD73200-F3C5-4591-AE7A-C094BAFA9E82}" destId="{95215D52-462E-4CEA-960C-13C84854F5FD}" srcOrd="0" destOrd="0" presId="urn:microsoft.com/office/officeart/2005/8/layout/list1"/>
    <dgm:cxn modelId="{3AE7885F-FC0F-49B9-A208-89F14ED241F0}" type="presParOf" srcId="{5BD73200-F3C5-4591-AE7A-C094BAFA9E82}" destId="{F88BF1EF-70B4-4C10-A096-095D765431F2}" srcOrd="1" destOrd="0" presId="urn:microsoft.com/office/officeart/2005/8/layout/list1"/>
    <dgm:cxn modelId="{6A0808AB-9A00-493E-9984-1EA112D36010}" type="presParOf" srcId="{74492655-5EB6-493A-A6CB-CBD65E57F4FB}" destId="{0F153B14-B1D8-4368-841B-717CC9C48A5D}" srcOrd="5" destOrd="0" presId="urn:microsoft.com/office/officeart/2005/8/layout/list1"/>
    <dgm:cxn modelId="{189244CB-8978-4DE5-8D37-B2AEB9DC0F50}" type="presParOf" srcId="{74492655-5EB6-493A-A6CB-CBD65E57F4FB}" destId="{F58085A4-1A44-4103-8261-A57562921C68}" srcOrd="6" destOrd="0" presId="urn:microsoft.com/office/officeart/2005/8/layout/list1"/>
    <dgm:cxn modelId="{37FADA47-271C-486D-925A-854BF99CCD19}" type="presParOf" srcId="{74492655-5EB6-493A-A6CB-CBD65E57F4FB}" destId="{1A53D505-B568-4917-8186-16C6AD666604}" srcOrd="7" destOrd="0" presId="urn:microsoft.com/office/officeart/2005/8/layout/list1"/>
    <dgm:cxn modelId="{60C858F7-C8D1-4A5F-9537-1AFF15364069}" type="presParOf" srcId="{74492655-5EB6-493A-A6CB-CBD65E57F4FB}" destId="{C503FDE4-DC4E-423F-9350-49B505997BAB}" srcOrd="8" destOrd="0" presId="urn:microsoft.com/office/officeart/2005/8/layout/list1"/>
    <dgm:cxn modelId="{21E17F55-5CF3-4E6F-A2DB-DB4701AEF53F}" type="presParOf" srcId="{C503FDE4-DC4E-423F-9350-49B505997BAB}" destId="{9F670133-874B-4C3B-9907-0F1781B99BC5}" srcOrd="0" destOrd="0" presId="urn:microsoft.com/office/officeart/2005/8/layout/list1"/>
    <dgm:cxn modelId="{B87EA068-5D3E-40EB-9E18-9980B8EB6AF2}" type="presParOf" srcId="{C503FDE4-DC4E-423F-9350-49B505997BAB}" destId="{4F5E1088-5421-41D0-9113-469CF6AACC1C}" srcOrd="1" destOrd="0" presId="urn:microsoft.com/office/officeart/2005/8/layout/list1"/>
    <dgm:cxn modelId="{BAB48F9D-7335-4A51-9A5E-CE6409FB2E16}" type="presParOf" srcId="{74492655-5EB6-493A-A6CB-CBD65E57F4FB}" destId="{E2F2E9ED-1CE2-4309-AE84-669904F7E8B4}" srcOrd="9" destOrd="0" presId="urn:microsoft.com/office/officeart/2005/8/layout/list1"/>
    <dgm:cxn modelId="{15011F25-0527-42C9-841B-7A3ED4B79A1D}" type="presParOf" srcId="{74492655-5EB6-493A-A6CB-CBD65E57F4FB}" destId="{919161F5-AD75-4CE3-A4E6-D176C9E59B8C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41C701-49C1-48B0-8DEC-E4134E661FF8}">
      <dsp:nvSpPr>
        <dsp:cNvPr id="0" name=""/>
        <dsp:cNvSpPr/>
      </dsp:nvSpPr>
      <dsp:spPr>
        <a:xfrm>
          <a:off x="0" y="1032506"/>
          <a:ext cx="7893124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F760F2-2DDE-4C54-B654-388866A87F6A}">
      <dsp:nvSpPr>
        <dsp:cNvPr id="0" name=""/>
        <dsp:cNvSpPr/>
      </dsp:nvSpPr>
      <dsp:spPr>
        <a:xfrm>
          <a:off x="321676" y="0"/>
          <a:ext cx="5525186" cy="14098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8839" tIns="0" rIns="208839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Совокупность органов управления образованием</a:t>
          </a:r>
          <a:endParaRPr lang="ru-RU" sz="2800" kern="1200" dirty="0"/>
        </a:p>
      </dsp:txBody>
      <dsp:txXfrm>
        <a:off x="390500" y="68824"/>
        <a:ext cx="5387538" cy="1272217"/>
      </dsp:txXfrm>
    </dsp:sp>
    <dsp:sp modelId="{F58085A4-1A44-4103-8261-A57562921C68}">
      <dsp:nvSpPr>
        <dsp:cNvPr id="0" name=""/>
        <dsp:cNvSpPr/>
      </dsp:nvSpPr>
      <dsp:spPr>
        <a:xfrm>
          <a:off x="0" y="2899157"/>
          <a:ext cx="7893124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8BF1EF-70B4-4C10-A096-095D765431F2}">
      <dsp:nvSpPr>
        <dsp:cNvPr id="0" name=""/>
        <dsp:cNvSpPr/>
      </dsp:nvSpPr>
      <dsp:spPr>
        <a:xfrm>
          <a:off x="394656" y="1828106"/>
          <a:ext cx="5525186" cy="145481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8839" tIns="0" rIns="208839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Сеть реализующих программы и стандарты образовательных учреждений</a:t>
          </a:r>
          <a:endParaRPr lang="ru-RU" sz="2400" kern="1200" dirty="0"/>
        </a:p>
      </dsp:txBody>
      <dsp:txXfrm>
        <a:off x="465674" y="1899124"/>
        <a:ext cx="5383150" cy="1312775"/>
      </dsp:txXfrm>
    </dsp:sp>
    <dsp:sp modelId="{919161F5-AD75-4CE3-A4E6-D176C9E59B8C}">
      <dsp:nvSpPr>
        <dsp:cNvPr id="0" name=""/>
        <dsp:cNvSpPr/>
      </dsp:nvSpPr>
      <dsp:spPr>
        <a:xfrm>
          <a:off x="0" y="4565758"/>
          <a:ext cx="7893124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5E1088-5421-41D0-9113-469CF6AACC1C}">
      <dsp:nvSpPr>
        <dsp:cNvPr id="0" name=""/>
        <dsp:cNvSpPr/>
      </dsp:nvSpPr>
      <dsp:spPr>
        <a:xfrm>
          <a:off x="394656" y="3694757"/>
          <a:ext cx="5525186" cy="134763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8839" tIns="0" rIns="208839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Совокупность преемственных образовательных программ и </a:t>
          </a:r>
          <a:r>
            <a:rPr lang="ru-RU" sz="2400" kern="1200" dirty="0" err="1" smtClean="0"/>
            <a:t>гос.стандартов</a:t>
          </a:r>
          <a:endParaRPr lang="ru-RU" sz="2400" kern="1200" dirty="0"/>
        </a:p>
      </dsp:txBody>
      <dsp:txXfrm>
        <a:off x="460442" y="3760543"/>
        <a:ext cx="5393614" cy="12160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ru-RU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ru-RU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ru-RU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65CA0C3-B4E0-465A-906F-EE1D455A6298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9EDC88-FA2A-4A65-8F96-9E11F44C2BF8}" type="slidenum">
              <a:rPr lang="en-US" altLang="ru-RU"/>
              <a:pPr/>
              <a:t>1</a:t>
            </a:fld>
            <a:endParaRPr lang="en-US" altLang="ru-RU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4DD919-3ABE-4C8D-8414-58DDC861E290}" type="slidenum">
              <a:rPr lang="en-US" altLang="ru-RU"/>
              <a:pPr/>
              <a:t>2</a:t>
            </a:fld>
            <a:endParaRPr lang="en-US" altLang="ru-RU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5334000"/>
            <a:ext cx="7772400" cy="70485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  <a:endParaRPr lang="en-US" altLang="ru-RU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6019800"/>
            <a:ext cx="7772400" cy="68580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0" indent="0">
              <a:buFontTx/>
              <a:buNone/>
              <a:defRPr sz="2400"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  <a:endParaRPr lang="en-US" altLang="ru-RU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267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10350" y="1065213"/>
            <a:ext cx="2038350" cy="5211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1065213"/>
            <a:ext cx="5962650" cy="5211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147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0122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801620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95300" y="2009775"/>
            <a:ext cx="40005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009775"/>
            <a:ext cx="40005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290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076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698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819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644613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922437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1065213"/>
            <a:ext cx="8153400" cy="71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2009775"/>
            <a:ext cx="81534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altLang="ru-RU" dirty="0" smtClean="0"/>
              <a:t>Образование</a:t>
            </a:r>
            <a:endParaRPr lang="ru-RU" altLang="ru-RU" dirty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ru-RU" dirty="0"/>
          </a:p>
          <a:p>
            <a:endParaRPr lang="ru-RU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95300" y="2462213"/>
            <a:ext cx="8153400" cy="3492500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ru-RU" altLang="ko-KR" sz="2000" dirty="0">
                <a:latin typeface="Verdana" panose="020B0604030504040204" pitchFamily="34" charset="0"/>
                <a:ea typeface="굴림" panose="020B0600000101010101" pitchFamily="34" charset="-127"/>
              </a:rPr>
              <a:t> </a:t>
            </a:r>
            <a:r>
              <a:rPr lang="ru-RU" altLang="ko-KR" sz="2000" dirty="0" smtClean="0">
                <a:latin typeface="Verdana" panose="020B0604030504040204" pitchFamily="34" charset="0"/>
                <a:ea typeface="굴림" panose="020B0600000101010101" pitchFamily="34" charset="-127"/>
              </a:rPr>
              <a:t>   целенаправленный процесс воспитания и обучения в интересах человека, общества и государства (из Закона РФ «Об образовании» 2012г.)</a:t>
            </a:r>
            <a:endParaRPr lang="en-US" altLang="ko-KR" sz="2000" dirty="0">
              <a:latin typeface="Verdana" panose="020B0604030504040204" pitchFamily="34" charset="0"/>
              <a:ea typeface="굴림" panose="020B0600000101010101" pitchFamily="34" charset="-127"/>
            </a:endParaRPr>
          </a:p>
          <a:p>
            <a:pPr>
              <a:lnSpc>
                <a:spcPct val="80000"/>
              </a:lnSpc>
            </a:pPr>
            <a:endParaRPr lang="en-US" altLang="ko-KR" sz="2000" dirty="0">
              <a:latin typeface="Verdana" panose="020B0604030504040204" pitchFamily="34" charset="0"/>
              <a:ea typeface="굴림" panose="020B0600000101010101" pitchFamily="34" charset="-127"/>
            </a:endParaRPr>
          </a:p>
          <a:p>
            <a:pPr>
              <a:lnSpc>
                <a:spcPct val="80000"/>
              </a:lnSpc>
            </a:pPr>
            <a:endParaRPr lang="ru-RU" altLang="ko-KR" sz="2000" dirty="0" smtClean="0">
              <a:latin typeface="Verdana" panose="020B0604030504040204" pitchFamily="34" charset="0"/>
              <a:ea typeface="굴림" panose="020B0600000101010101" pitchFamily="34" charset="-127"/>
            </a:endParaRPr>
          </a:p>
          <a:p>
            <a:pPr>
              <a:lnSpc>
                <a:spcPct val="80000"/>
              </a:lnSpc>
            </a:pPr>
            <a:r>
              <a:rPr lang="ru-RU" altLang="ru-RU" sz="2000" dirty="0" smtClean="0">
                <a:latin typeface="Verdana" panose="020B0604030504040204" pitchFamily="34" charset="0"/>
                <a:ea typeface="굴림" panose="020B0600000101010101" pitchFamily="34" charset="-127"/>
              </a:rPr>
              <a:t>Система знаний об основах наук, традициях и навыках, необходимых для их применения в практической деятельности</a:t>
            </a:r>
          </a:p>
          <a:p>
            <a:pPr>
              <a:lnSpc>
                <a:spcPct val="80000"/>
              </a:lnSpc>
            </a:pPr>
            <a:endParaRPr lang="ru-RU" altLang="ru-RU" sz="2000" dirty="0">
              <a:latin typeface="Verdana" panose="020B0604030504040204" pitchFamily="34" charset="0"/>
              <a:ea typeface="굴림" panose="020B0600000101010101" pitchFamily="34" charset="-127"/>
            </a:endParaRPr>
          </a:p>
          <a:p>
            <a:pPr>
              <a:lnSpc>
                <a:spcPct val="80000"/>
              </a:lnSpc>
            </a:pPr>
            <a:r>
              <a:rPr lang="ru-RU" altLang="ru-RU" sz="2000" dirty="0" smtClean="0">
                <a:latin typeface="Verdana" panose="020B0604030504040204" pitchFamily="34" charset="0"/>
                <a:ea typeface="굴림" panose="020B0600000101010101" pitchFamily="34" charset="-127"/>
              </a:rPr>
              <a:t>Система учебных заведений, обеспечивающих </a:t>
            </a:r>
            <a:r>
              <a:rPr lang="ru-RU" altLang="ru-RU" sz="2000" dirty="0" err="1" smtClean="0">
                <a:latin typeface="Verdana" panose="020B0604030504040204" pitchFamily="34" charset="0"/>
                <a:ea typeface="굴림" panose="020B0600000101010101" pitchFamily="34" charset="-127"/>
              </a:rPr>
              <a:t>допрофессиональное</a:t>
            </a:r>
            <a:r>
              <a:rPr lang="ru-RU" altLang="ru-RU" sz="2000" dirty="0" smtClean="0">
                <a:latin typeface="Verdana" panose="020B0604030504040204" pitchFamily="34" charset="0"/>
                <a:ea typeface="굴림" panose="020B0600000101010101" pitchFamily="34" charset="-127"/>
              </a:rPr>
              <a:t> и профессиональное обучение детей, подростков и взрослых</a:t>
            </a:r>
            <a:endParaRPr lang="ru-RU" altLang="ru-RU" sz="2000" dirty="0"/>
          </a:p>
          <a:p>
            <a:pPr>
              <a:lnSpc>
                <a:spcPct val="80000"/>
              </a:lnSpc>
            </a:pPr>
            <a:endParaRPr lang="ru-RU" alt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Образование – это: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Система образования в РФ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1147062"/>
              </p:ext>
            </p:extLst>
          </p:nvPr>
        </p:nvGraphicFramePr>
        <p:xfrm>
          <a:off x="755576" y="1781174"/>
          <a:ext cx="7893124" cy="53202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8567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Функции образования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Профессионально- экономическая</a:t>
            </a:r>
          </a:p>
          <a:p>
            <a:r>
              <a:rPr lang="ru-RU" dirty="0" smtClean="0"/>
              <a:t>Социальная </a:t>
            </a:r>
          </a:p>
          <a:p>
            <a:r>
              <a:rPr lang="ru-RU" dirty="0" smtClean="0"/>
              <a:t>Культурно-гуманистическая</a:t>
            </a:r>
          </a:p>
          <a:p>
            <a:r>
              <a:rPr lang="ru-RU" dirty="0" smtClean="0"/>
              <a:t>Политико- идеологическая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6922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Принципы образования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Гуманизации</a:t>
            </a:r>
            <a:r>
              <a:rPr lang="ru-RU" dirty="0" smtClean="0"/>
              <a:t> </a:t>
            </a:r>
          </a:p>
          <a:p>
            <a:r>
              <a:rPr lang="ru-RU" dirty="0" err="1" smtClean="0"/>
              <a:t>Гуманитаризации</a:t>
            </a:r>
            <a:r>
              <a:rPr lang="ru-RU" dirty="0" smtClean="0"/>
              <a:t> </a:t>
            </a:r>
          </a:p>
          <a:p>
            <a:r>
              <a:rPr lang="ru-RU" dirty="0" smtClean="0"/>
              <a:t>Интернационализации </a:t>
            </a:r>
          </a:p>
          <a:p>
            <a:r>
              <a:rPr lang="ru-RU" dirty="0" smtClean="0"/>
              <a:t>Информатизации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513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образования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Дошкольное (детсады, ясли)</a:t>
            </a:r>
          </a:p>
          <a:p>
            <a:r>
              <a:rPr lang="ru-RU" dirty="0" smtClean="0"/>
              <a:t>Общее (школы, гимназии, лицеи)</a:t>
            </a:r>
          </a:p>
          <a:p>
            <a:r>
              <a:rPr lang="ru-RU" dirty="0" smtClean="0"/>
              <a:t>Профессиональное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938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Общее образование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Начальное общее 1-4 классы</a:t>
            </a:r>
          </a:p>
          <a:p>
            <a:r>
              <a:rPr lang="ru-RU" dirty="0" smtClean="0"/>
              <a:t>Неполное среднее 5-9 класс</a:t>
            </a:r>
          </a:p>
          <a:p>
            <a:r>
              <a:rPr lang="ru-RU" dirty="0" smtClean="0"/>
              <a:t>Среднее полное образование 10-11кл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42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1052737"/>
            <a:ext cx="8513440" cy="1562868"/>
          </a:xfrm>
        </p:spPr>
        <p:txBody>
          <a:bodyPr/>
          <a:lstStyle/>
          <a:p>
            <a:r>
              <a:rPr lang="ru-RU" dirty="0" smtClean="0"/>
              <a:t>Профессиональное образование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5300" y="2852935"/>
            <a:ext cx="8648700" cy="3888433"/>
          </a:xfrm>
        </p:spPr>
        <p:txBody>
          <a:bodyPr/>
          <a:lstStyle/>
          <a:p>
            <a:r>
              <a:rPr lang="ru-RU" dirty="0" smtClean="0"/>
              <a:t>Начальное (ТУ, ПТУ, ВПУ, училища)</a:t>
            </a:r>
          </a:p>
          <a:p>
            <a:r>
              <a:rPr lang="ru-RU" dirty="0" smtClean="0"/>
              <a:t>Среднее (профессиональные лицеи, техникумы,  колледжи)</a:t>
            </a:r>
          </a:p>
          <a:p>
            <a:r>
              <a:rPr lang="ru-RU" dirty="0" smtClean="0"/>
              <a:t>Высшее (институты, университеты, академии)</a:t>
            </a:r>
          </a:p>
          <a:p>
            <a:r>
              <a:rPr lang="ru-RU" dirty="0" err="1" smtClean="0"/>
              <a:t>Послевузовое</a:t>
            </a:r>
            <a:r>
              <a:rPr lang="ru-RU" dirty="0" smtClean="0"/>
              <a:t> (аспирантура, докторантура, ординатура)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4871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Формы образования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Очная</a:t>
            </a:r>
          </a:p>
          <a:p>
            <a:r>
              <a:rPr lang="ru-RU" dirty="0" smtClean="0"/>
              <a:t>Очно-заочная (вечерняя)</a:t>
            </a:r>
          </a:p>
          <a:p>
            <a:r>
              <a:rPr lang="ru-RU" dirty="0" smtClean="0"/>
              <a:t>Заочная </a:t>
            </a:r>
          </a:p>
          <a:p>
            <a:r>
              <a:rPr lang="ru-RU" dirty="0" smtClean="0"/>
              <a:t>Семейное образование</a:t>
            </a:r>
          </a:p>
          <a:p>
            <a:r>
              <a:rPr lang="ru-RU" dirty="0" smtClean="0"/>
              <a:t>Самообразование </a:t>
            </a:r>
          </a:p>
          <a:p>
            <a:r>
              <a:rPr lang="ru-RU" smtClean="0"/>
              <a:t>Экстернат 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42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-template-24">
  <a:themeElements>
    <a:clrScheme name="powerpoint-template-24 16">
      <a:dk1>
        <a:srgbClr val="4D4D4D"/>
      </a:dk1>
      <a:lt1>
        <a:srgbClr val="FFFFFF"/>
      </a:lt1>
      <a:dk2>
        <a:srgbClr val="4D4D4D"/>
      </a:dk2>
      <a:lt2>
        <a:srgbClr val="800609"/>
      </a:lt2>
      <a:accent1>
        <a:srgbClr val="96261A"/>
      </a:accent1>
      <a:accent2>
        <a:srgbClr val="B02E1E"/>
      </a:accent2>
      <a:accent3>
        <a:srgbClr val="FFFFFF"/>
      </a:accent3>
      <a:accent4>
        <a:srgbClr val="404040"/>
      </a:accent4>
      <a:accent5>
        <a:srgbClr val="C9ACAB"/>
      </a:accent5>
      <a:accent6>
        <a:srgbClr val="9F291A"/>
      </a:accent6>
      <a:hlink>
        <a:srgbClr val="B52B1A"/>
      </a:hlink>
      <a:folHlink>
        <a:srgbClr val="DDDDD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C75F06"/>
        </a:lt2>
        <a:accent1>
          <a:srgbClr val="E07D06"/>
        </a:accent1>
        <a:accent2>
          <a:srgbClr val="F2A016"/>
        </a:accent2>
        <a:accent3>
          <a:srgbClr val="FFFFFF"/>
        </a:accent3>
        <a:accent4>
          <a:srgbClr val="404040"/>
        </a:accent4>
        <a:accent5>
          <a:srgbClr val="EDBFAA"/>
        </a:accent5>
        <a:accent6>
          <a:srgbClr val="DB9113"/>
        </a:accent6>
        <a:hlink>
          <a:srgbClr val="F7C91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CE5C16"/>
        </a:lt2>
        <a:accent1>
          <a:srgbClr val="E3852B"/>
        </a:accent1>
        <a:accent2>
          <a:srgbClr val="E79235"/>
        </a:accent2>
        <a:accent3>
          <a:srgbClr val="FFFFFF"/>
        </a:accent3>
        <a:accent4>
          <a:srgbClr val="404040"/>
        </a:accent4>
        <a:accent5>
          <a:srgbClr val="EFC2AC"/>
        </a:accent5>
        <a:accent6>
          <a:srgbClr val="D1842F"/>
        </a:accent6>
        <a:hlink>
          <a:srgbClr val="F09E38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BD5D16"/>
        </a:lt2>
        <a:accent1>
          <a:srgbClr val="ED5B10"/>
        </a:accent1>
        <a:accent2>
          <a:srgbClr val="F5A526"/>
        </a:accent2>
        <a:accent3>
          <a:srgbClr val="FFFFFF"/>
        </a:accent3>
        <a:accent4>
          <a:srgbClr val="404040"/>
        </a:accent4>
        <a:accent5>
          <a:srgbClr val="F4B5AA"/>
        </a:accent5>
        <a:accent6>
          <a:srgbClr val="DE9521"/>
        </a:accent6>
        <a:hlink>
          <a:srgbClr val="FABD4B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B33617"/>
        </a:lt2>
        <a:accent1>
          <a:srgbClr val="DC6900"/>
        </a:accent1>
        <a:accent2>
          <a:srgbClr val="ED9500"/>
        </a:accent2>
        <a:accent3>
          <a:srgbClr val="FFFFFF"/>
        </a:accent3>
        <a:accent4>
          <a:srgbClr val="404040"/>
        </a:accent4>
        <a:accent5>
          <a:srgbClr val="EBB9AA"/>
        </a:accent5>
        <a:accent6>
          <a:srgbClr val="D78700"/>
        </a:accent6>
        <a:hlink>
          <a:srgbClr val="F8BE1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FE3902"/>
        </a:lt2>
        <a:accent1>
          <a:srgbClr val="FF6B03"/>
        </a:accent1>
        <a:accent2>
          <a:srgbClr val="FF8308"/>
        </a:accent2>
        <a:accent3>
          <a:srgbClr val="FFFFFF"/>
        </a:accent3>
        <a:accent4>
          <a:srgbClr val="404040"/>
        </a:accent4>
        <a:accent5>
          <a:srgbClr val="FFBAAA"/>
        </a:accent5>
        <a:accent6>
          <a:srgbClr val="E77606"/>
        </a:accent6>
        <a:hlink>
          <a:srgbClr val="FFA90B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BF1D18"/>
        </a:lt2>
        <a:accent1>
          <a:srgbClr val="CF0E09"/>
        </a:accent1>
        <a:accent2>
          <a:srgbClr val="E92147"/>
        </a:accent2>
        <a:accent3>
          <a:srgbClr val="FFFFFF"/>
        </a:accent3>
        <a:accent4>
          <a:srgbClr val="404040"/>
        </a:accent4>
        <a:accent5>
          <a:srgbClr val="E4AAAA"/>
        </a:accent5>
        <a:accent6>
          <a:srgbClr val="D31D3F"/>
        </a:accent6>
        <a:hlink>
          <a:srgbClr val="F4842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C7271E"/>
        </a:lt2>
        <a:accent1>
          <a:srgbClr val="CF0E09"/>
        </a:accent1>
        <a:accent2>
          <a:srgbClr val="E92147"/>
        </a:accent2>
        <a:accent3>
          <a:srgbClr val="FFFFFF"/>
        </a:accent3>
        <a:accent4>
          <a:srgbClr val="404040"/>
        </a:accent4>
        <a:accent5>
          <a:srgbClr val="E4AAAA"/>
        </a:accent5>
        <a:accent6>
          <a:srgbClr val="D31D3F"/>
        </a:accent6>
        <a:hlink>
          <a:srgbClr val="F4842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8C1006"/>
        </a:lt2>
        <a:accent1>
          <a:srgbClr val="FF5000"/>
        </a:accent1>
        <a:accent2>
          <a:srgbClr val="FF725E"/>
        </a:accent2>
        <a:accent3>
          <a:srgbClr val="FFFFFF"/>
        </a:accent3>
        <a:accent4>
          <a:srgbClr val="404040"/>
        </a:accent4>
        <a:accent5>
          <a:srgbClr val="FFB3AA"/>
        </a:accent5>
        <a:accent6>
          <a:srgbClr val="E76754"/>
        </a:accent6>
        <a:hlink>
          <a:srgbClr val="FF4D4D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620000"/>
        </a:lt2>
        <a:accent1>
          <a:srgbClr val="9F0000"/>
        </a:accent1>
        <a:accent2>
          <a:srgbClr val="CE0000"/>
        </a:accent2>
        <a:accent3>
          <a:srgbClr val="FFFFFF"/>
        </a:accent3>
        <a:accent4>
          <a:srgbClr val="404040"/>
        </a:accent4>
        <a:accent5>
          <a:srgbClr val="CDAAAA"/>
        </a:accent5>
        <a:accent6>
          <a:srgbClr val="BA0000"/>
        </a:accent6>
        <a:hlink>
          <a:srgbClr val="FFD0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360001"/>
        </a:lt2>
        <a:accent1>
          <a:srgbClr val="5E0203"/>
        </a:accent1>
        <a:accent2>
          <a:srgbClr val="B40406"/>
        </a:accent2>
        <a:accent3>
          <a:srgbClr val="FFFFFF"/>
        </a:accent3>
        <a:accent4>
          <a:srgbClr val="404040"/>
        </a:accent4>
        <a:accent5>
          <a:srgbClr val="B6AAAA"/>
        </a:accent5>
        <a:accent6>
          <a:srgbClr val="A30305"/>
        </a:accent6>
        <a:hlink>
          <a:srgbClr val="FF01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4D4D4D"/>
        </a:dk1>
        <a:lt1>
          <a:srgbClr val="FFFFFF"/>
        </a:lt1>
        <a:dk2>
          <a:srgbClr val="4D4D4D"/>
        </a:dk2>
        <a:lt2>
          <a:srgbClr val="920709"/>
        </a:lt2>
        <a:accent1>
          <a:srgbClr val="AC0A0C"/>
        </a:accent1>
        <a:accent2>
          <a:srgbClr val="D10505"/>
        </a:accent2>
        <a:accent3>
          <a:srgbClr val="FFFFFF"/>
        </a:accent3>
        <a:accent4>
          <a:srgbClr val="404040"/>
        </a:accent4>
        <a:accent5>
          <a:srgbClr val="D2AAAA"/>
        </a:accent5>
        <a:accent6>
          <a:srgbClr val="BD0404"/>
        </a:accent6>
        <a:hlink>
          <a:srgbClr val="FF01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4D4D4D"/>
        </a:dk1>
        <a:lt1>
          <a:srgbClr val="FFFFFF"/>
        </a:lt1>
        <a:dk2>
          <a:srgbClr val="4D4D4D"/>
        </a:dk2>
        <a:lt2>
          <a:srgbClr val="800609"/>
        </a:lt2>
        <a:accent1>
          <a:srgbClr val="AC0A0C"/>
        </a:accent1>
        <a:accent2>
          <a:srgbClr val="D10505"/>
        </a:accent2>
        <a:accent3>
          <a:srgbClr val="FFFFFF"/>
        </a:accent3>
        <a:accent4>
          <a:srgbClr val="404040"/>
        </a:accent4>
        <a:accent5>
          <a:srgbClr val="D2AAAA"/>
        </a:accent5>
        <a:accent6>
          <a:srgbClr val="BD0404"/>
        </a:accent6>
        <a:hlink>
          <a:srgbClr val="FF01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4D4D4D"/>
        </a:dk1>
        <a:lt1>
          <a:srgbClr val="FFFFFF"/>
        </a:lt1>
        <a:dk2>
          <a:srgbClr val="4D4D4D"/>
        </a:dk2>
        <a:lt2>
          <a:srgbClr val="800609"/>
        </a:lt2>
        <a:accent1>
          <a:srgbClr val="96261A"/>
        </a:accent1>
        <a:accent2>
          <a:srgbClr val="B02E1E"/>
        </a:accent2>
        <a:accent3>
          <a:srgbClr val="FFFFFF"/>
        </a:accent3>
        <a:accent4>
          <a:srgbClr val="404040"/>
        </a:accent4>
        <a:accent5>
          <a:srgbClr val="C9ACAB"/>
        </a:accent5>
        <a:accent6>
          <a:srgbClr val="9F291A"/>
        </a:accent6>
        <a:hlink>
          <a:srgbClr val="B52B1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znanio.ru.11</Template>
  <TotalTime>34</TotalTime>
  <Words>176</Words>
  <Application>Microsoft Office PowerPoint</Application>
  <PresentationFormat>Экран (4:3)</PresentationFormat>
  <Paragraphs>44</Paragraphs>
  <Slides>9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굴림</vt:lpstr>
      <vt:lpstr>Arial</vt:lpstr>
      <vt:lpstr>Microsoft Sans Serif</vt:lpstr>
      <vt:lpstr>Verdana</vt:lpstr>
      <vt:lpstr>powerpoint-template-24</vt:lpstr>
      <vt:lpstr>Образование</vt:lpstr>
      <vt:lpstr>Образование – это:</vt:lpstr>
      <vt:lpstr>Система образования в РФ</vt:lpstr>
      <vt:lpstr>Функции образования</vt:lpstr>
      <vt:lpstr>Принципы образования</vt:lpstr>
      <vt:lpstr>Виды образования</vt:lpstr>
      <vt:lpstr>Общее образование</vt:lpstr>
      <vt:lpstr>Профессиональное образование</vt:lpstr>
      <vt:lpstr>Формы образования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Образование</dc:title>
  <dc:creator>Семья</dc:creator>
  <cp:lastModifiedBy>Семья</cp:lastModifiedBy>
  <cp:revision>5</cp:revision>
  <dcterms:created xsi:type="dcterms:W3CDTF">2016-12-04T18:09:55Z</dcterms:created>
  <dcterms:modified xsi:type="dcterms:W3CDTF">2016-12-04T19:05:50Z</dcterms:modified>
</cp:coreProperties>
</file>