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67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3" r:id="rId29"/>
    <p:sldId id="282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F975C-80ED-4756-B0FB-DF54AC34CCB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4B435-0891-46D9-8BB0-ADC30CD35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r>
              <a:rPr lang="ru-RU" dirty="0" smtClean="0"/>
              <a:t>Орфоэпические нормы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Презентацию подготовила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Козырева М.Ю.,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 русского языка и литературы</a:t>
            </a:r>
          </a:p>
          <a:p>
            <a:pPr algn="r"/>
            <a:r>
              <a:rPr lang="ru-RU" smtClean="0">
                <a:solidFill>
                  <a:srgbClr val="002060"/>
                </a:solidFill>
              </a:rPr>
              <a:t>ГБОУ Школа </a:t>
            </a:r>
            <a:r>
              <a:rPr lang="ru-RU" dirty="0" smtClean="0">
                <a:solidFill>
                  <a:srgbClr val="002060"/>
                </a:solidFill>
              </a:rPr>
              <a:t>№89 им. А.П.Маресьева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г.Москвы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существительных.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285860"/>
            <a:ext cx="8123461" cy="528641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мЕстность</a:t>
            </a:r>
            <a:r>
              <a:rPr lang="ru-RU" dirty="0" smtClean="0">
                <a:solidFill>
                  <a:srgbClr val="002060"/>
                </a:solidFill>
              </a:rPr>
              <a:t> – </a:t>
            </a:r>
            <a:r>
              <a:rPr lang="ru-RU" dirty="0" err="1" smtClean="0">
                <a:solidFill>
                  <a:srgbClr val="002060"/>
                </a:solidFill>
              </a:rPr>
              <a:t>мЕстностей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пОчесть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  <a:r>
              <a:rPr lang="ru-RU" dirty="0" err="1" smtClean="0">
                <a:solidFill>
                  <a:srgbClr val="002060"/>
                </a:solidFill>
              </a:rPr>
              <a:t>пОчестей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чЕлюсть</a:t>
            </a:r>
            <a:r>
              <a:rPr lang="ru-RU" dirty="0" smtClean="0">
                <a:solidFill>
                  <a:srgbClr val="002060"/>
                </a:solidFill>
              </a:rPr>
              <a:t> – </a:t>
            </a:r>
            <a:r>
              <a:rPr lang="ru-RU" dirty="0" err="1" smtClean="0">
                <a:solidFill>
                  <a:srgbClr val="002060"/>
                </a:solidFill>
              </a:rPr>
              <a:t>чЕлюстей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Но: </a:t>
            </a:r>
            <a:r>
              <a:rPr lang="ru-RU" dirty="0" err="1" smtClean="0">
                <a:solidFill>
                  <a:srgbClr val="002060"/>
                </a:solidFill>
              </a:rPr>
              <a:t>нОвость-новостЕй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существительных.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285860"/>
            <a:ext cx="8123461" cy="528641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err="1" smtClean="0">
                <a:solidFill>
                  <a:srgbClr val="002060"/>
                </a:solidFill>
              </a:rPr>
              <a:t>вОд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мусоропровОд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газопровОд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нефтепровОд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водопровОд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существительных.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285860"/>
            <a:ext cx="8123461" cy="528641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err="1" smtClean="0">
                <a:solidFill>
                  <a:srgbClr val="002060"/>
                </a:solidFill>
              </a:rPr>
              <a:t>зЫв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призЫв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позЫв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отзЫв</a:t>
            </a:r>
            <a:r>
              <a:rPr lang="ru-RU" dirty="0" smtClean="0">
                <a:solidFill>
                  <a:srgbClr val="002060"/>
                </a:solidFill>
              </a:rPr>
              <a:t> (посла)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созЫв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Но: Отзыв (на публикацию)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прилагательных.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1" y="857232"/>
            <a:ext cx="8643998" cy="57150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 кратких прилагательных чаще всего ударение остается на том же слоге, что и в полных: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красИвый-красИв-красИва-красИво-красИвы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Количество </a:t>
            </a:r>
            <a:r>
              <a:rPr lang="ru-RU" dirty="0" err="1" smtClean="0">
                <a:solidFill>
                  <a:srgbClr val="002060"/>
                </a:solidFill>
              </a:rPr>
              <a:t>прилаг</a:t>
            </a:r>
            <a:r>
              <a:rPr lang="ru-RU" dirty="0" smtClean="0">
                <a:solidFill>
                  <a:srgbClr val="002060"/>
                </a:solidFill>
              </a:rPr>
              <a:t>. с подвижным ударением невелико.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Ударение на основе: м.р., ср.р., мн.ч.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Ударение на окончании: ж.р.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прАвый-прАв-прАво-прАвы-правА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сЕрый-сЕр-сЕро-сЕры-серА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стрОйный-стрОен-стрОйно-стрОйны-стройнА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прилагательных.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000108"/>
            <a:ext cx="8123461" cy="55721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Прилагательное в сравнительной степени: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Если ударение в краткой форме ж.р. падает на окончание, то в сравнит. степени оно будет на суффиксе – ее: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сильнА-сильнЕе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больнА-больнЕе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живА-живЕе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стройнА-стройнЕе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правА-правЕе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Если же ударение в ж.р.стоит на основе, то в сравнит. степени оно и сохраняется на основе: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красИва-</a:t>
            </a:r>
            <a:r>
              <a:rPr lang="ru-RU" dirty="0" err="1" smtClean="0">
                <a:solidFill>
                  <a:srgbClr val="FF0000"/>
                </a:solidFill>
              </a:rPr>
              <a:t>красИвее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печАльна-печАльнее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протИвна-протИвнее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прилагательных.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000108"/>
            <a:ext cx="8123461" cy="5572164"/>
          </a:xfrm>
        </p:spPr>
        <p:txBody>
          <a:bodyPr>
            <a:normAutofit/>
          </a:bodyPr>
          <a:lstStyle/>
          <a:p>
            <a:r>
              <a:rPr lang="ru-RU" u="sng" dirty="0" err="1" smtClean="0">
                <a:solidFill>
                  <a:srgbClr val="002060"/>
                </a:solidFill>
              </a:rPr>
              <a:t>вернА</a:t>
            </a:r>
            <a:endParaRPr lang="ru-RU" u="sng" dirty="0" smtClean="0">
              <a:solidFill>
                <a:srgbClr val="002060"/>
              </a:solidFill>
            </a:endParaRPr>
          </a:p>
          <a:p>
            <a:r>
              <a:rPr lang="ru-RU" u="sng" dirty="0" err="1" smtClean="0">
                <a:solidFill>
                  <a:srgbClr val="002060"/>
                </a:solidFill>
              </a:rPr>
              <a:t>ловкА</a:t>
            </a:r>
            <a:endParaRPr lang="ru-RU" u="sng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Ива:</a:t>
            </a:r>
          </a:p>
          <a:p>
            <a:r>
              <a:rPr lang="ru-RU" u="sng" dirty="0" err="1" smtClean="0">
                <a:solidFill>
                  <a:srgbClr val="002060"/>
                </a:solidFill>
              </a:rPr>
              <a:t>прозорлИва</a:t>
            </a:r>
            <a:endParaRPr lang="ru-RU" u="sng" dirty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смазлИва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суетлИва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болтлИва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Но: </a:t>
            </a:r>
            <a:r>
              <a:rPr lang="ru-RU" dirty="0" err="1" smtClean="0">
                <a:solidFill>
                  <a:srgbClr val="002060"/>
                </a:solidFill>
              </a:rPr>
              <a:t>прожОрлива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прилагательных.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000108"/>
            <a:ext cx="8123461" cy="5572164"/>
          </a:xfrm>
        </p:spPr>
        <p:txBody>
          <a:bodyPr>
            <a:normAutofit/>
          </a:bodyPr>
          <a:lstStyle/>
          <a:p>
            <a:r>
              <a:rPr lang="ru-RU" u="sng" dirty="0" err="1" smtClean="0">
                <a:solidFill>
                  <a:srgbClr val="002060"/>
                </a:solidFill>
              </a:rPr>
              <a:t>кровоточАщий</a:t>
            </a:r>
            <a:r>
              <a:rPr lang="ru-RU" u="sng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ru-RU" dirty="0" err="1" smtClean="0">
                <a:solidFill>
                  <a:srgbClr val="002060"/>
                </a:solidFill>
              </a:rPr>
              <a:t>кровоточИть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r>
              <a:rPr lang="ru-RU" u="sng" dirty="0" err="1" smtClean="0">
                <a:solidFill>
                  <a:srgbClr val="002060"/>
                </a:solidFill>
              </a:rPr>
              <a:t>мозаИчный</a:t>
            </a:r>
            <a:endParaRPr lang="ru-RU" u="sng" dirty="0" smtClean="0">
              <a:solidFill>
                <a:srgbClr val="002060"/>
              </a:solidFill>
            </a:endParaRPr>
          </a:p>
          <a:p>
            <a:r>
              <a:rPr lang="ru-RU" u="sng" dirty="0" err="1" smtClean="0">
                <a:solidFill>
                  <a:srgbClr val="002060"/>
                </a:solidFill>
              </a:rPr>
              <a:t>оптОвый</a:t>
            </a:r>
            <a:endParaRPr lang="ru-RU" u="sng" dirty="0" smtClean="0">
              <a:solidFill>
                <a:srgbClr val="002060"/>
              </a:solidFill>
            </a:endParaRPr>
          </a:p>
          <a:p>
            <a:r>
              <a:rPr lang="ru-RU" u="sng" dirty="0" err="1" smtClean="0">
                <a:solidFill>
                  <a:srgbClr val="002060"/>
                </a:solidFill>
              </a:rPr>
              <a:t>давнИшний</a:t>
            </a:r>
            <a:endParaRPr lang="ru-RU" u="sng" dirty="0" smtClean="0">
              <a:solidFill>
                <a:srgbClr val="002060"/>
              </a:solidFill>
            </a:endParaRPr>
          </a:p>
          <a:p>
            <a:endParaRPr lang="ru-RU" u="sng" dirty="0" smtClean="0">
              <a:solidFill>
                <a:srgbClr val="002060"/>
              </a:solidFill>
            </a:endParaRPr>
          </a:p>
          <a:p>
            <a:r>
              <a:rPr lang="ru-RU" u="sng" dirty="0" err="1" smtClean="0">
                <a:solidFill>
                  <a:srgbClr val="002060"/>
                </a:solidFill>
              </a:rPr>
              <a:t>слИвовый</a:t>
            </a:r>
            <a:r>
              <a:rPr lang="ru-RU" u="sng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(от </a:t>
            </a:r>
            <a:r>
              <a:rPr lang="ru-RU" dirty="0" err="1" smtClean="0">
                <a:solidFill>
                  <a:srgbClr val="002060"/>
                </a:solidFill>
              </a:rPr>
              <a:t>слИва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r>
              <a:rPr lang="ru-RU" u="sng" dirty="0" err="1" smtClean="0">
                <a:solidFill>
                  <a:srgbClr val="002060"/>
                </a:solidFill>
              </a:rPr>
              <a:t>кУхонный</a:t>
            </a:r>
            <a:r>
              <a:rPr lang="ru-RU" u="sng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(от </a:t>
            </a:r>
            <a:r>
              <a:rPr lang="ru-RU" dirty="0" err="1" smtClean="0">
                <a:solidFill>
                  <a:srgbClr val="002060"/>
                </a:solidFill>
              </a:rPr>
              <a:t>кУхня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r>
              <a:rPr lang="ru-RU" u="sng" dirty="0" err="1" smtClean="0">
                <a:solidFill>
                  <a:srgbClr val="002060"/>
                </a:solidFill>
              </a:rPr>
              <a:t>знАчимый</a:t>
            </a:r>
            <a:r>
              <a:rPr lang="ru-RU" u="sng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(от </a:t>
            </a:r>
            <a:r>
              <a:rPr lang="ru-RU" dirty="0" err="1" smtClean="0">
                <a:solidFill>
                  <a:srgbClr val="002060"/>
                </a:solidFill>
              </a:rPr>
              <a:t>знАчить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глаголах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000108"/>
            <a:ext cx="8123461" cy="55721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Ударение в </a:t>
            </a:r>
            <a:r>
              <a:rPr lang="ru-RU" dirty="0" err="1" smtClean="0">
                <a:solidFill>
                  <a:srgbClr val="002060"/>
                </a:solidFill>
              </a:rPr>
              <a:t>прош.вр</a:t>
            </a:r>
            <a:r>
              <a:rPr lang="ru-RU" dirty="0" smtClean="0">
                <a:solidFill>
                  <a:srgbClr val="002060"/>
                </a:solidFill>
              </a:rPr>
              <a:t>. обычно падает на тот же слог, что и в инфинитиве: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сидЕть-сидЕла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прЯтать-прЯтала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начинАть-начинАла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глаголах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000108"/>
            <a:ext cx="8123461" cy="55721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Запомните!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Брать, быть, взять вить, врать, гнать, дать, ждать, жить, звать, лгать, лить, пить, рвать.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Ударение на корне: м.р., ср.р., мн.ч.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Ударение на окончании: ж.р.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Жить-жИл-жИло-жИли-жилА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Лить-лИл-лИло-лИли-лилА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Так же произносятся и производные глаголы: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прожИло-прожилА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забрАли-забралА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допИли-допилА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пролИло-пролилА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глаголах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000108"/>
            <a:ext cx="8123461" cy="55721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Исключение – приставка ВЫ-, которая забирает ударение на себя: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Выжить-вЫжила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вЫлить-вЫлила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вЫзвать-вЫзвала</a:t>
            </a:r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5287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Задание: </a:t>
            </a:r>
            <a:br>
              <a:rPr lang="ru-RU" dirty="0" smtClean="0"/>
            </a:br>
            <a:r>
              <a:rPr lang="ru-RU" dirty="0" smtClean="0"/>
              <a:t>В каком слове верно выделена буква, обозначающая ударный гласный </a:t>
            </a:r>
            <a:r>
              <a:rPr lang="ru-RU" dirty="0" smtClean="0"/>
              <a:t>звук?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3000396"/>
          </a:xfrm>
        </p:spPr>
        <p:txBody>
          <a:bodyPr/>
          <a:lstStyle/>
          <a:p>
            <a:pPr marL="514350" indent="-514350" algn="l">
              <a:buAutoNum type="arabicParenR"/>
            </a:pPr>
            <a:r>
              <a:rPr lang="ru-RU" dirty="0" err="1" smtClean="0">
                <a:solidFill>
                  <a:srgbClr val="002060"/>
                </a:solidFill>
              </a:rPr>
              <a:t>ерЕтик</a:t>
            </a:r>
            <a:endParaRPr lang="ru-RU" dirty="0" smtClean="0">
              <a:solidFill>
                <a:srgbClr val="002060"/>
              </a:solidFill>
            </a:endParaRPr>
          </a:p>
          <a:p>
            <a:pPr marL="514350" indent="-514350" algn="l">
              <a:buAutoNum type="arabicParenR"/>
            </a:pPr>
            <a:r>
              <a:rPr lang="ru-RU" dirty="0" err="1" smtClean="0">
                <a:solidFill>
                  <a:srgbClr val="002060"/>
                </a:solidFill>
              </a:rPr>
              <a:t>кренИтся</a:t>
            </a:r>
            <a:endParaRPr lang="ru-RU" dirty="0" smtClean="0">
              <a:solidFill>
                <a:srgbClr val="002060"/>
              </a:solidFill>
            </a:endParaRPr>
          </a:p>
          <a:p>
            <a:pPr marL="514350" indent="-514350" algn="l">
              <a:buAutoNum type="arabicParenR"/>
            </a:pPr>
            <a:r>
              <a:rPr lang="ru-RU" dirty="0" err="1" smtClean="0">
                <a:solidFill>
                  <a:srgbClr val="002060"/>
                </a:solidFill>
              </a:rPr>
              <a:t>ворвАлась</a:t>
            </a:r>
            <a:endParaRPr lang="ru-RU" dirty="0" smtClean="0">
              <a:solidFill>
                <a:srgbClr val="002060"/>
              </a:solidFill>
            </a:endParaRPr>
          </a:p>
          <a:p>
            <a:pPr marL="514350" indent="-514350" algn="l">
              <a:buAutoNum type="arabicParenR"/>
            </a:pPr>
            <a:r>
              <a:rPr lang="ru-RU" dirty="0" err="1" smtClean="0">
                <a:solidFill>
                  <a:srgbClr val="002060"/>
                </a:solidFill>
              </a:rPr>
              <a:t>мОлящий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глаголах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000108"/>
            <a:ext cx="8123461" cy="55721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 глаголов </a:t>
            </a:r>
            <a:r>
              <a:rPr lang="ru-RU" dirty="0" smtClean="0">
                <a:solidFill>
                  <a:srgbClr val="FF0000"/>
                </a:solidFill>
              </a:rPr>
              <a:t>класть, красть, слать, стлать </a:t>
            </a:r>
            <a:r>
              <a:rPr lang="ru-RU" dirty="0" smtClean="0">
                <a:solidFill>
                  <a:srgbClr val="002060"/>
                </a:solidFill>
              </a:rPr>
              <a:t>ударение в форме ж.р. </a:t>
            </a:r>
            <a:r>
              <a:rPr lang="ru-RU" dirty="0" err="1" smtClean="0">
                <a:solidFill>
                  <a:srgbClr val="002060"/>
                </a:solidFill>
              </a:rPr>
              <a:t>прош.вр</a:t>
            </a:r>
            <a:r>
              <a:rPr lang="ru-RU" dirty="0" smtClean="0">
                <a:solidFill>
                  <a:srgbClr val="002060"/>
                </a:solidFill>
              </a:rPr>
              <a:t>. остается на основе: 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крАла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слАла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послАла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стлАла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клАла</a:t>
            </a:r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глаголах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000108"/>
            <a:ext cx="8123461" cy="55721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Довольно часто в возвратных глаголах ударение в форме </a:t>
            </a:r>
            <a:r>
              <a:rPr lang="ru-RU" dirty="0" err="1" smtClean="0">
                <a:solidFill>
                  <a:srgbClr val="002060"/>
                </a:solidFill>
              </a:rPr>
              <a:t>прош.вр</a:t>
            </a:r>
            <a:r>
              <a:rPr lang="ru-RU" dirty="0" smtClean="0">
                <a:solidFill>
                  <a:srgbClr val="002060"/>
                </a:solidFill>
              </a:rPr>
              <a:t>. переходит на окончание: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начАться-началсЯ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началАсь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началОсь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принЯться-принялсЯ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принялАсь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принялОсь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глаголах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642918"/>
            <a:ext cx="8123461" cy="6215082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включИть-включИшь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включИт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включИм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вручИть-вручИм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звонИть-звонИм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звонИшь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позвонИт</a:t>
            </a:r>
            <a:r>
              <a:rPr lang="ru-RU" dirty="0" smtClean="0">
                <a:solidFill>
                  <a:srgbClr val="002060"/>
                </a:solidFill>
              </a:rPr>
              <a:t>…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наделИть-наделИт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исключИть-исключИт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облегчИть-облегчИт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ободрИться-ободрИшься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обострИть-обострИт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одолжИть-одолжИт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окружИть-окружИт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повторИть-повторИт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сверлИть-сверлИшь-сверлИт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глаголах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642918"/>
            <a:ext cx="8123461" cy="621508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сорИть-сорИт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насорИть-насорИт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убыстрИть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углубИть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укрепИть-укрепИт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щемИть-щемИт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накренИться-накренИтся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плодоносИть</a:t>
            </a:r>
            <a:r>
              <a:rPr lang="ru-RU" dirty="0" smtClean="0">
                <a:solidFill>
                  <a:srgbClr val="002060"/>
                </a:solidFill>
              </a:rPr>
              <a:t> - </a:t>
            </a:r>
            <a:r>
              <a:rPr lang="ru-RU" dirty="0" err="1" smtClean="0">
                <a:solidFill>
                  <a:srgbClr val="002060"/>
                </a:solidFill>
              </a:rPr>
              <a:t>плодоносИт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глаголах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642918"/>
            <a:ext cx="8123461" cy="621508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баловАть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баловАться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избаловАть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разбаловАть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балУю</a:t>
            </a:r>
            <a:r>
              <a:rPr lang="ru-RU" dirty="0" smtClean="0">
                <a:solidFill>
                  <a:srgbClr val="002060"/>
                </a:solidFill>
              </a:rPr>
              <a:t>…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закУпорить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откУпорить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исчЕрпать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чЕрпать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кровоточИть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озлОбить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клЕить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оклЕить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опОшлить-опОшлят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принУдить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причастиях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642918"/>
            <a:ext cx="8123461" cy="621508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Если ударение в полной форме находится на суффиксе –</a:t>
            </a:r>
            <a:r>
              <a:rPr lang="ru-RU" dirty="0" err="1" smtClean="0">
                <a:solidFill>
                  <a:srgbClr val="002060"/>
                </a:solidFill>
              </a:rPr>
              <a:t>ённ</a:t>
            </a:r>
            <a:r>
              <a:rPr lang="ru-RU" dirty="0" smtClean="0">
                <a:solidFill>
                  <a:srgbClr val="002060"/>
                </a:solidFill>
              </a:rPr>
              <a:t>-, то оно остается на нем только в форме м.р., в остальных формах переходит на окончание:</a:t>
            </a:r>
          </a:p>
          <a:p>
            <a:r>
              <a:rPr lang="ru-RU" smtClean="0">
                <a:solidFill>
                  <a:srgbClr val="002060"/>
                </a:solidFill>
              </a:rPr>
              <a:t>переведЁнный-переведЁн-переведенО-переведенА-переведенЫ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включЁн</a:t>
            </a:r>
            <a:r>
              <a:rPr lang="ru-RU" dirty="0" smtClean="0">
                <a:solidFill>
                  <a:srgbClr val="002060"/>
                </a:solidFill>
              </a:rPr>
              <a:t> - </a:t>
            </a:r>
            <a:r>
              <a:rPr lang="ru-RU" dirty="0" err="1" smtClean="0">
                <a:solidFill>
                  <a:srgbClr val="002060"/>
                </a:solidFill>
              </a:rPr>
              <a:t>включенА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заселЁн-заселенА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низведЁн-низведенА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ободрЁн-ободренА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определЁн-определенА</a:t>
            </a:r>
            <a:r>
              <a:rPr lang="ru-RU" dirty="0" smtClean="0">
                <a:solidFill>
                  <a:srgbClr val="002060"/>
                </a:solidFill>
              </a:rPr>
              <a:t>    и др.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причастиях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642918"/>
            <a:ext cx="8123461" cy="621508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Если суффиксы инфинитива  -о-, -ну- имеют на себе ударение, то в страд. причастиях </a:t>
            </a:r>
            <a:r>
              <a:rPr lang="ru-RU" dirty="0" err="1" smtClean="0">
                <a:solidFill>
                  <a:srgbClr val="002060"/>
                </a:solidFill>
              </a:rPr>
              <a:t>прош.вр</a:t>
            </a:r>
            <a:r>
              <a:rPr lang="ru-RU" dirty="0" smtClean="0">
                <a:solidFill>
                  <a:srgbClr val="002060"/>
                </a:solidFill>
              </a:rPr>
              <a:t>. оно перейдет на слог вперед: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полОть-пОлотый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колОть-кОлотый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согнУть-сОгнутый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загнУть-зАгнутый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завернУть-завЁрнутый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причастиях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142984"/>
            <a:ext cx="8123461" cy="57150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Страдательные причастия от глаг.лить и пить (с суффиксом –т-) отличаются нестабильным ударением.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прОлитый-пролИтый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прОлит-пролИт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пролитА</a:t>
            </a:r>
            <a:r>
              <a:rPr lang="ru-RU" dirty="0" smtClean="0">
                <a:solidFill>
                  <a:srgbClr val="002060"/>
                </a:solidFill>
              </a:rPr>
              <a:t> (только!), </a:t>
            </a:r>
            <a:r>
              <a:rPr lang="ru-RU" dirty="0" err="1" smtClean="0">
                <a:solidFill>
                  <a:srgbClr val="002060"/>
                </a:solidFill>
              </a:rPr>
              <a:t>прОлито-пролИто</a:t>
            </a:r>
            <a:r>
              <a:rPr lang="ru-RU" dirty="0" smtClean="0">
                <a:solidFill>
                  <a:srgbClr val="002060"/>
                </a:solidFill>
              </a:rPr>
              <a:t>…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причастиях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642918"/>
            <a:ext cx="8123461" cy="621508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балОванный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кормЯщий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кровоточАщий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молЯщий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нажИвший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нанЯвшийся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начАвший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понЯвший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снЯтый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прИнятый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налИвший</a:t>
            </a:r>
            <a:r>
              <a:rPr lang="ru-RU" dirty="0" smtClean="0">
                <a:solidFill>
                  <a:srgbClr val="002060"/>
                </a:solidFill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деепричастиях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642918"/>
            <a:ext cx="8123461" cy="621508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Деепричастия часто имеют ударение на том же слоге, что и в инфинитиве соответствующего глагола: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вложИв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задАв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залИв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занЯв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запИв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исчЕрпав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начАв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поднЯв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пожИв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полИв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положИв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понЯв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предАв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предпринЯв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прибЫв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принЯв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продАв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проклЯв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пролИв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пронЯв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пропИв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создАв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5287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Задание: </a:t>
            </a:r>
            <a:br>
              <a:rPr lang="ru-RU" dirty="0" smtClean="0"/>
            </a:br>
            <a:r>
              <a:rPr lang="ru-RU" dirty="0" smtClean="0"/>
              <a:t>В каком слове верно выделена буква, обозначающая ударный </a:t>
            </a:r>
            <a:r>
              <a:rPr lang="ru-RU" smtClean="0"/>
              <a:t>гласный </a:t>
            </a:r>
            <a:r>
              <a:rPr lang="ru-RU" smtClean="0"/>
              <a:t>звук?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3000396"/>
          </a:xfrm>
        </p:spPr>
        <p:txBody>
          <a:bodyPr/>
          <a:lstStyle/>
          <a:p>
            <a:pPr marL="514350" indent="-514350" algn="l">
              <a:buAutoNum type="arabicParenR"/>
            </a:pPr>
            <a:r>
              <a:rPr lang="ru-RU" dirty="0" err="1" smtClean="0">
                <a:solidFill>
                  <a:srgbClr val="002060"/>
                </a:solidFill>
              </a:rPr>
              <a:t>ерЕтик</a:t>
            </a:r>
            <a:endParaRPr lang="ru-RU" dirty="0" smtClean="0">
              <a:solidFill>
                <a:srgbClr val="002060"/>
              </a:solidFill>
            </a:endParaRPr>
          </a:p>
          <a:p>
            <a:pPr marL="514350" indent="-514350" algn="l">
              <a:buAutoNum type="arabicParenR"/>
            </a:pPr>
            <a:r>
              <a:rPr lang="ru-RU" dirty="0" err="1" smtClean="0">
                <a:solidFill>
                  <a:srgbClr val="FF0000"/>
                </a:solidFill>
              </a:rPr>
              <a:t>кренИтся</a:t>
            </a:r>
            <a:endParaRPr lang="ru-RU" dirty="0" smtClean="0">
              <a:solidFill>
                <a:srgbClr val="FF0000"/>
              </a:solidFill>
            </a:endParaRPr>
          </a:p>
          <a:p>
            <a:pPr marL="514350" indent="-514350" algn="l">
              <a:buAutoNum type="arabicParenR"/>
            </a:pPr>
            <a:r>
              <a:rPr lang="ru-RU" dirty="0" err="1" smtClean="0">
                <a:solidFill>
                  <a:srgbClr val="002060"/>
                </a:solidFill>
              </a:rPr>
              <a:t>ворвАлась</a:t>
            </a:r>
            <a:endParaRPr lang="ru-RU" dirty="0" smtClean="0">
              <a:solidFill>
                <a:srgbClr val="002060"/>
              </a:solidFill>
            </a:endParaRPr>
          </a:p>
          <a:p>
            <a:pPr marL="514350" indent="-514350" algn="l">
              <a:buAutoNum type="arabicParenR"/>
            </a:pPr>
            <a:r>
              <a:rPr lang="ru-RU" dirty="0" err="1" smtClean="0">
                <a:solidFill>
                  <a:srgbClr val="002060"/>
                </a:solidFill>
              </a:rPr>
              <a:t>мОлящий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наречиях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642918"/>
            <a:ext cx="8123461" cy="621508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Ударения в наречиях надо запомнить: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01296529"/>
              </p:ext>
            </p:extLst>
          </p:nvPr>
        </p:nvGraphicFramePr>
        <p:xfrm>
          <a:off x="1524000" y="1397000"/>
          <a:ext cx="6096000" cy="448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вОвремя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дОверху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дОнизу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дОсуха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зАгодя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зАсветло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зАтемно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Исстари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добелА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донЕльзя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завИдно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красИвее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навЕрх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надОлго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ненадОлго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существительных.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6400800" cy="5286412"/>
          </a:xfrm>
        </p:spPr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агЕнт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алфавИт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бОроду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бухгАлтеров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граждАнство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дефИс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докумЕнт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досУг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еретИк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корЫсть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лыжнЯ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намЕрение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нарОст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нЕдруг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недУг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пОручни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придАное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процЕнт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свЁкла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срЕдства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стАтуя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цемЕнт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цЕнтнер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цепОчка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щавЕль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сирОты-сирОтка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существительных.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285860"/>
            <a:ext cx="8123461" cy="492922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бАнт-бАнты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тОрт-тОрты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шАрф-шАрфы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крАн-крАны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лЕктор-лЕкторы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Ударение в этих словах неподвижное, падает на корень.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существительных.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285860"/>
            <a:ext cx="8123461" cy="492922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вероисповЕдание</a:t>
            </a:r>
            <a:r>
              <a:rPr lang="ru-RU" dirty="0" smtClean="0">
                <a:solidFill>
                  <a:srgbClr val="002060"/>
                </a:solidFill>
              </a:rPr>
              <a:t> – веру </a:t>
            </a:r>
            <a:r>
              <a:rPr lang="ru-RU" dirty="0" err="1" smtClean="0">
                <a:solidFill>
                  <a:srgbClr val="002060"/>
                </a:solidFill>
              </a:rPr>
              <a:t>исповЕдать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Отрочество – от Отрок (подросток)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существительных.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285860"/>
            <a:ext cx="8123461" cy="49292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Из немецкого языка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(ударение на втором слоге):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дефИс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квартАл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существительных.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285860"/>
            <a:ext cx="8123461" cy="49292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Из французского языка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(ударение на последнем слоге):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диспансЕр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жалюзИ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партЕр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экспЕрт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Ударение в существительных.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505" y="1285860"/>
            <a:ext cx="8123461" cy="528641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err="1" smtClean="0">
                <a:solidFill>
                  <a:srgbClr val="002060"/>
                </a:solidFill>
              </a:rPr>
              <a:t>лОг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u="sng" dirty="0" err="1" smtClean="0">
                <a:solidFill>
                  <a:srgbClr val="002060"/>
                </a:solidFill>
              </a:rPr>
              <a:t>каталОг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монолОг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диалОг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u="sng" dirty="0" err="1" smtClean="0">
                <a:solidFill>
                  <a:srgbClr val="002060"/>
                </a:solidFill>
              </a:rPr>
              <a:t>некролОг</a:t>
            </a:r>
            <a:endParaRPr lang="ru-RU" u="sng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Яр:</a:t>
            </a:r>
          </a:p>
          <a:p>
            <a:r>
              <a:rPr lang="ru-RU" u="sng" dirty="0" err="1" smtClean="0">
                <a:solidFill>
                  <a:srgbClr val="002060"/>
                </a:solidFill>
              </a:rPr>
              <a:t>столЯр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малЯр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доЯр</a:t>
            </a:r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ru-RU" dirty="0" err="1" smtClean="0">
                <a:solidFill>
                  <a:srgbClr val="002060"/>
                </a:solidFill>
              </a:rPr>
              <a:t>ка</a:t>
            </a:r>
            <a:r>
              <a:rPr lang="ru-RU" dirty="0" smtClean="0">
                <a:solidFill>
                  <a:srgbClr val="002060"/>
                </a:solidFill>
              </a:rPr>
              <a:t>), </a:t>
            </a:r>
            <a:r>
              <a:rPr lang="ru-RU" dirty="0" err="1" smtClean="0">
                <a:solidFill>
                  <a:srgbClr val="002060"/>
                </a:solidFill>
              </a:rPr>
              <a:t>школЯр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-Ёр:</a:t>
            </a:r>
          </a:p>
          <a:p>
            <a:r>
              <a:rPr lang="ru-RU" u="sng" dirty="0" err="1" smtClean="0">
                <a:solidFill>
                  <a:srgbClr val="002060"/>
                </a:solidFill>
              </a:rPr>
              <a:t>шофЁр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киоскЁр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контролЁр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823</Words>
  <Application>Microsoft Office PowerPoint</Application>
  <PresentationFormat>Экран (4:3)</PresentationFormat>
  <Paragraphs>215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Орфоэпические нормы</vt:lpstr>
      <vt:lpstr>Задание:  В каком слове верно выделена буква, обозначающая ударный гласный звук?</vt:lpstr>
      <vt:lpstr>Задание:  В каком слове верно выделена буква, обозначающая ударный гласный звук?</vt:lpstr>
      <vt:lpstr>Ударение в существительных.</vt:lpstr>
      <vt:lpstr>Ударение в существительных.</vt:lpstr>
      <vt:lpstr>Ударение в существительных.</vt:lpstr>
      <vt:lpstr>Ударение в существительных.</vt:lpstr>
      <vt:lpstr>Ударение в существительных.</vt:lpstr>
      <vt:lpstr>Ударение в существительных.</vt:lpstr>
      <vt:lpstr>Ударение в существительных.</vt:lpstr>
      <vt:lpstr>Ударение в существительных.</vt:lpstr>
      <vt:lpstr>Ударение в существительных.</vt:lpstr>
      <vt:lpstr>Ударение в прилагательных.</vt:lpstr>
      <vt:lpstr>Ударение в прилагательных.</vt:lpstr>
      <vt:lpstr>Ударение в прилагательных.</vt:lpstr>
      <vt:lpstr>Ударение в прилагательных.</vt:lpstr>
      <vt:lpstr>Ударение в глаголах</vt:lpstr>
      <vt:lpstr>Ударение в глаголах</vt:lpstr>
      <vt:lpstr>Ударение в глаголах</vt:lpstr>
      <vt:lpstr>Ударение в глаголах</vt:lpstr>
      <vt:lpstr>Ударение в глаголах</vt:lpstr>
      <vt:lpstr>Ударение в глаголах</vt:lpstr>
      <vt:lpstr>Ударение в глаголах</vt:lpstr>
      <vt:lpstr>Ударение в глаголах</vt:lpstr>
      <vt:lpstr>Ударение в причастиях</vt:lpstr>
      <vt:lpstr>Ударение в причастиях</vt:lpstr>
      <vt:lpstr>Ударение в причастиях</vt:lpstr>
      <vt:lpstr>Ударение в причастиях</vt:lpstr>
      <vt:lpstr>Ударение в деепричастиях</vt:lpstr>
      <vt:lpstr>Ударение в наречиях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Орфоэпические нормы</dc:title>
  <dc:creator>Masha</dc:creator>
  <cp:lastModifiedBy>Masha</cp:lastModifiedBy>
  <cp:revision>21</cp:revision>
  <dcterms:created xsi:type="dcterms:W3CDTF">2015-12-21T06:08:57Z</dcterms:created>
  <dcterms:modified xsi:type="dcterms:W3CDTF">2016-12-04T16:11:47Z</dcterms:modified>
</cp:coreProperties>
</file>