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20"/>
  </p:notesMasterIdLst>
  <p:sldIdLst>
    <p:sldId id="256" r:id="rId2"/>
    <p:sldId id="264" r:id="rId3"/>
    <p:sldId id="263" r:id="rId4"/>
    <p:sldId id="257" r:id="rId5"/>
    <p:sldId id="265" r:id="rId6"/>
    <p:sldId id="266" r:id="rId7"/>
    <p:sldId id="258" r:id="rId8"/>
    <p:sldId id="267" r:id="rId9"/>
    <p:sldId id="273" r:id="rId10"/>
    <p:sldId id="272" r:id="rId11"/>
    <p:sldId id="259" r:id="rId12"/>
    <p:sldId id="270" r:id="rId13"/>
    <p:sldId id="269" r:id="rId14"/>
    <p:sldId id="260" r:id="rId15"/>
    <p:sldId id="268" r:id="rId16"/>
    <p:sldId id="261" r:id="rId17"/>
    <p:sldId id="274" r:id="rId18"/>
    <p:sldId id="26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100" d="100"/>
          <a:sy n="100" d="100"/>
        </p:scale>
        <p:origin x="-21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35B52-757B-4B23-AA33-D46D144D2909}" type="datetimeFigureOut">
              <a:rPr lang="ru-RU" smtClean="0"/>
              <a:pPr/>
              <a:t>15.12.2014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46D980-8FF8-46C7-A6F1-20D5B9E6CC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М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err="1" smtClean="0"/>
              <a:t>аааааааааааааааааааааааааааа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6D980-8FF8-46C7-A6F1-20D5B9E6CCB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3AA12-103B-4A59-98EA-FD68F536B954}" type="datetimeFigureOut">
              <a:rPr lang="ru-RU" smtClean="0"/>
              <a:pPr/>
              <a:t>15.12.2014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B6038-7D22-4ECE-861E-9A19C5BDB48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3AA12-103B-4A59-98EA-FD68F536B954}" type="datetimeFigureOut">
              <a:rPr lang="ru-RU" smtClean="0"/>
              <a:pPr/>
              <a:t>15.12.2014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B6038-7D22-4ECE-861E-9A19C5BDB4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3AA12-103B-4A59-98EA-FD68F536B954}" type="datetimeFigureOut">
              <a:rPr lang="ru-RU" smtClean="0"/>
              <a:pPr/>
              <a:t>15.12.2014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B6038-7D22-4ECE-861E-9A19C5BDB4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3AA12-103B-4A59-98EA-FD68F536B954}" type="datetimeFigureOut">
              <a:rPr lang="ru-RU" smtClean="0"/>
              <a:pPr/>
              <a:t>15.12.2014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B6038-7D22-4ECE-861E-9A19C5BDB4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3AA12-103B-4A59-98EA-FD68F536B954}" type="datetimeFigureOut">
              <a:rPr lang="ru-RU" smtClean="0"/>
              <a:pPr/>
              <a:t>15.12.2014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B6038-7D22-4ECE-861E-9A19C5BDB48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3AA12-103B-4A59-98EA-FD68F536B954}" type="datetimeFigureOut">
              <a:rPr lang="ru-RU" smtClean="0"/>
              <a:pPr/>
              <a:t>15.12.2014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B6038-7D22-4ECE-861E-9A19C5BDB4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3AA12-103B-4A59-98EA-FD68F536B954}" type="datetimeFigureOut">
              <a:rPr lang="ru-RU" smtClean="0"/>
              <a:pPr/>
              <a:t>15.12.2014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B6038-7D22-4ECE-861E-9A19C5BDB4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3AA12-103B-4A59-98EA-FD68F536B954}" type="datetimeFigureOut">
              <a:rPr lang="ru-RU" smtClean="0"/>
              <a:pPr/>
              <a:t>15.12.2014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B6038-7D22-4ECE-861E-9A19C5BDB4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3AA12-103B-4A59-98EA-FD68F536B954}" type="datetimeFigureOut">
              <a:rPr lang="ru-RU" smtClean="0"/>
              <a:pPr/>
              <a:t>15.12.2014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B6038-7D22-4ECE-861E-9A19C5BDB48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3AA12-103B-4A59-98EA-FD68F536B954}" type="datetimeFigureOut">
              <a:rPr lang="ru-RU" smtClean="0"/>
              <a:pPr/>
              <a:t>15.12.2014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B6038-7D22-4ECE-861E-9A19C5BDB4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3AA12-103B-4A59-98EA-FD68F536B954}" type="datetimeFigureOut">
              <a:rPr lang="ru-RU" smtClean="0"/>
              <a:pPr/>
              <a:t>15.12.2014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5B6038-7D22-4ECE-861E-9A19C5BDB48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8E3AA12-103B-4A59-98EA-FD68F536B954}" type="datetimeFigureOut">
              <a:rPr lang="ru-RU" smtClean="0"/>
              <a:pPr/>
              <a:t>15.12.2014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85B6038-7D22-4ECE-861E-9A19C5BDB48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857232"/>
            <a:ext cx="7243786" cy="350046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Особенности коррекционно-развивающей работы с младшими школьниками в ГБОУ ЦО № 173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57826"/>
            <a:ext cx="7343804" cy="280974"/>
          </a:xfrm>
        </p:spPr>
        <p:txBody>
          <a:bodyPr>
            <a:normAutofit fontScale="70000" lnSpcReduction="20000"/>
          </a:bodyPr>
          <a:lstStyle/>
          <a:p>
            <a:pPr algn="l">
              <a:buFont typeface="Arial" pitchFamily="34" charset="0"/>
              <a:buChar char="•"/>
            </a:pPr>
            <a:endParaRPr lang="ru-RU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магич экран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0237" b="10237"/>
          <a:stretch>
            <a:fillRect/>
          </a:stretch>
        </p:blipFill>
        <p:spPr>
          <a:xfrm>
            <a:off x="714348" y="1285860"/>
            <a:ext cx="4643444" cy="4000528"/>
          </a:xfrm>
        </p:spPr>
      </p:pic>
      <p:sp>
        <p:nvSpPr>
          <p:cNvPr id="11" name="Прямоугольник 10"/>
          <p:cNvSpPr/>
          <p:nvPr/>
        </p:nvSpPr>
        <p:spPr>
          <a:xfrm>
            <a:off x="642910" y="214290"/>
            <a:ext cx="7715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i="1" dirty="0" smtClean="0"/>
              <a:t>Копирование с помощью «Волшебного экрана»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647836" cy="165416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Коррекция познавательного блока УУД </a:t>
            </a:r>
            <a:r>
              <a:rPr lang="ru-RU" sz="3200" dirty="0" smtClean="0"/>
              <a:t>(действия постановки и решения проблем, </a:t>
            </a:r>
            <a:r>
              <a:rPr lang="ru-RU" sz="3200" dirty="0" err="1" smtClean="0"/>
              <a:t>общеучебные</a:t>
            </a:r>
            <a:r>
              <a:rPr lang="ru-RU" sz="3200" dirty="0" smtClean="0"/>
              <a:t>, логические):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428868"/>
            <a:ext cx="7498080" cy="3819532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latin typeface="Calibri" pitchFamily="34" charset="0"/>
              </a:rPr>
              <a:t>Групповая или индивидуальная работа по блоку № 2  («Учимся мыслить логически»)</a:t>
            </a:r>
            <a:r>
              <a:rPr lang="ru-RU" sz="2400" dirty="0" smtClean="0">
                <a:latin typeface="Calibri" pitchFamily="34" charset="0"/>
              </a:rPr>
              <a:t> авторской программы «</a:t>
            </a:r>
            <a:r>
              <a:rPr lang="ru-RU" sz="2400" b="1" dirty="0" smtClean="0">
                <a:latin typeface="Calibri" pitchFamily="34" charset="0"/>
              </a:rPr>
              <a:t>Коррекционно-развивающих занятий</a:t>
            </a:r>
            <a:endParaRPr lang="ru-RU" sz="2400" dirty="0" smtClean="0">
              <a:latin typeface="Calibri" pitchFamily="34" charset="0"/>
            </a:endParaRPr>
          </a:p>
          <a:p>
            <a:pPr>
              <a:buNone/>
            </a:pPr>
            <a:r>
              <a:rPr lang="ru-RU" sz="2400" b="1" dirty="0" smtClean="0">
                <a:latin typeface="Calibri" pitchFamily="34" charset="0"/>
              </a:rPr>
              <a:t>     для детей 7-12 лет,</a:t>
            </a:r>
            <a:r>
              <a:rPr lang="ru-RU" sz="2400" dirty="0" smtClean="0">
                <a:latin typeface="Calibri" pitchFamily="34" charset="0"/>
              </a:rPr>
              <a:t> </a:t>
            </a:r>
            <a:r>
              <a:rPr lang="ru-RU" sz="2400" b="1" dirty="0" smtClean="0">
                <a:latin typeface="Calibri" pitchFamily="34" charset="0"/>
              </a:rPr>
              <a:t>испытывающих трудности в процессе обучения чтению, русскому языку и математике».</a:t>
            </a:r>
            <a:endParaRPr lang="ru-RU" sz="2400" dirty="0" smtClean="0">
              <a:latin typeface="Calibri" pitchFamily="34" charset="0"/>
            </a:endParaRPr>
          </a:p>
          <a:p>
            <a:pPr>
              <a:buNone/>
            </a:pPr>
            <a:r>
              <a:rPr lang="ru-RU" sz="2200" dirty="0" smtClean="0">
                <a:latin typeface="Calibri" pitchFamily="34" charset="0"/>
              </a:rPr>
              <a:t>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142852"/>
            <a:ext cx="77153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latin typeface="Calibri" pitchFamily="34" charset="0"/>
              </a:rPr>
              <a:t>В программе собраны игры и упражнения, направленные на формирование таких мыслительных операций, как выделение существенного признака, сравнение, классификация, обобщение, анализ, синтез.</a:t>
            </a:r>
          </a:p>
        </p:txBody>
      </p:sp>
      <p:sp>
        <p:nvSpPr>
          <p:cNvPr id="5" name="Прямоугольник 4"/>
          <p:cNvSpPr/>
          <p:nvPr/>
        </p:nvSpPr>
        <p:spPr>
          <a:xfrm rot="20543638">
            <a:off x="1160382" y="3126883"/>
            <a:ext cx="5715040" cy="10001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2400000" rev="0"/>
              </a:camera>
              <a:lightRig rig="threePt" dir="t"/>
            </a:scene3d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Найди лишнее слово: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Шиповник, смородина, каштан, малина, крыжовник.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Иней, пыль, дождь, роса, снег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3643314"/>
            <a:ext cx="4286280" cy="13430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Восстанови правильный порядок букв в словах.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Дубржа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клука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балнок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леонь</a:t>
            </a:r>
            <a:r>
              <a:rPr lang="ru-RU" dirty="0" smtClean="0">
                <a:solidFill>
                  <a:schemeClr val="tx1"/>
                </a:solidFill>
              </a:rPr>
              <a:t>, гона, </a:t>
            </a:r>
            <a:r>
              <a:rPr lang="ru-RU" dirty="0" err="1" smtClean="0">
                <a:solidFill>
                  <a:schemeClr val="tx1"/>
                </a:solidFill>
              </a:rPr>
              <a:t>сугь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Селноц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имза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чените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тарм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мьясе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486549">
            <a:off x="401067" y="5363044"/>
            <a:ext cx="5208679" cy="99177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Игра «Закончи фразу».</a:t>
            </a:r>
            <a:r>
              <a:rPr lang="ru-RU" dirty="0" smtClean="0">
                <a:solidFill>
                  <a:schemeClr val="tx1"/>
                </a:solidFill>
              </a:rPr>
              <a:t> Стихи пишет... Нас лечит... Нас учит… Картины пишет… Дом строит… Песни поет… Двор подметает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9171467">
            <a:off x="148396" y="2620745"/>
            <a:ext cx="3238779" cy="121117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У мамы на кухне стояли 3 кружки, тарелок 4, на них 3 ватрушки. Сколько посуды стояло у мамы на кухне?</a:t>
            </a:r>
            <a:r>
              <a:rPr lang="ru-RU" sz="1600" b="1" dirty="0" smtClean="0">
                <a:solidFill>
                  <a:schemeClr val="tx1"/>
                </a:solidFill>
              </a:rPr>
              <a:t/>
            </a:r>
            <a:br>
              <a:rPr lang="ru-RU" sz="1600" b="1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14876" y="1928802"/>
            <a:ext cx="4071966" cy="646331"/>
          </a:xfrm>
          <a:prstGeom prst="rect">
            <a:avLst/>
          </a:prstGeom>
          <a:solidFill>
            <a:srgbClr val="7030A0"/>
          </a:solidFill>
          <a:ln>
            <a:solidFill>
              <a:srgbClr val="00B0F0">
                <a:alpha val="0"/>
              </a:srgbClr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/>
              <a:t>Какой день недели будет послезавтра?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5" name="Рисунок 14" descr="комбинат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432684">
            <a:off x="5506140" y="5017615"/>
            <a:ext cx="3810000" cy="114999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14290"/>
            <a:ext cx="778674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i="1" dirty="0" smtClean="0">
                <a:latin typeface="Calibri" pitchFamily="34" charset="0"/>
              </a:rPr>
              <a:t>Составление и разгадывание ребусов;</a:t>
            </a:r>
          </a:p>
          <a:p>
            <a:pPr>
              <a:buFont typeface="Arial" pitchFamily="34" charset="0"/>
              <a:buChar char="•"/>
            </a:pPr>
            <a:endParaRPr lang="ru-RU" sz="2400" i="1" dirty="0" smtClean="0"/>
          </a:p>
          <a:p>
            <a:pPr>
              <a:buFont typeface="Arial" pitchFamily="34" charset="0"/>
              <a:buChar char="•"/>
            </a:pPr>
            <a:endParaRPr lang="ru-RU" sz="2400" i="1" dirty="0" smtClean="0"/>
          </a:p>
          <a:p>
            <a:pPr>
              <a:buFont typeface="Arial" pitchFamily="34" charset="0"/>
              <a:buChar char="•"/>
            </a:pPr>
            <a:endParaRPr lang="ru-RU" sz="2400" i="1" dirty="0" smtClean="0"/>
          </a:p>
          <a:p>
            <a:pPr>
              <a:buFont typeface="Arial" pitchFamily="34" charset="0"/>
              <a:buChar char="•"/>
            </a:pPr>
            <a:endParaRPr lang="ru-RU" sz="2400" i="1" dirty="0" smtClean="0"/>
          </a:p>
          <a:p>
            <a:pPr>
              <a:buFont typeface="Arial" pitchFamily="34" charset="0"/>
              <a:buChar char="•"/>
            </a:pPr>
            <a:r>
              <a:rPr lang="ru-RU" sz="2400" i="1" dirty="0" smtClean="0"/>
              <a:t>Разгадывание головоломок;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>
                <a:latin typeface="Calibri" pitchFamily="34" charset="0"/>
              </a:rPr>
              <a:t>Игры «Волшебный поясок», «Что сначала, что потом», «Назови одним словом»,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/>
              <a:t>Работа с логическими блоками Дьенеша и палочками </a:t>
            </a:r>
            <a:r>
              <a:rPr lang="ru-RU" sz="2400" i="1" dirty="0" err="1" smtClean="0"/>
              <a:t>Кьюзенера</a:t>
            </a:r>
            <a:r>
              <a:rPr lang="ru-RU" sz="2400" i="1" dirty="0" smtClean="0"/>
              <a:t>;</a:t>
            </a:r>
          </a:p>
          <a:p>
            <a:pPr>
              <a:buFont typeface="Arial" pitchFamily="34" charset="0"/>
              <a:buChar char="•"/>
            </a:pPr>
            <a:endParaRPr lang="ru-RU" sz="2400" i="1" dirty="0" smtClean="0"/>
          </a:p>
          <a:p>
            <a:pPr>
              <a:buFont typeface="Arial" pitchFamily="34" charset="0"/>
              <a:buChar char="•"/>
            </a:pPr>
            <a:endParaRPr lang="ru-RU" sz="2400" i="1" dirty="0" smtClean="0"/>
          </a:p>
          <a:p>
            <a:pPr>
              <a:buFont typeface="Arial" pitchFamily="34" charset="0"/>
              <a:buChar char="•"/>
            </a:pPr>
            <a:endParaRPr lang="ru-RU" sz="2400" i="1" dirty="0" smtClean="0"/>
          </a:p>
          <a:p>
            <a:pPr>
              <a:buFont typeface="Arial" pitchFamily="34" charset="0"/>
              <a:buChar char="•"/>
            </a:pPr>
            <a:endParaRPr lang="ru-RU" sz="2400" i="1" dirty="0" smtClean="0"/>
          </a:p>
          <a:p>
            <a:pPr>
              <a:buFont typeface="Arial" pitchFamily="34" charset="0"/>
              <a:buChar char="•"/>
            </a:pPr>
            <a:r>
              <a:rPr lang="ru-RU" sz="2400" i="1" dirty="0" smtClean="0"/>
              <a:t>Решение логических задач, числовых последовательностей.</a:t>
            </a:r>
            <a:endParaRPr lang="ru-RU" sz="2400" i="1" dirty="0"/>
          </a:p>
        </p:txBody>
      </p:sp>
      <p:pic>
        <p:nvPicPr>
          <p:cNvPr id="3" name="Рисунок 2" descr="ребус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642918"/>
            <a:ext cx="3381375" cy="1352550"/>
          </a:xfrm>
          <a:prstGeom prst="rect">
            <a:avLst/>
          </a:prstGeom>
        </p:spPr>
      </p:pic>
      <p:pic>
        <p:nvPicPr>
          <p:cNvPr id="4" name="Рисунок 3" descr="ребусы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785794"/>
            <a:ext cx="3476628" cy="1143000"/>
          </a:xfrm>
          <a:prstGeom prst="rect">
            <a:avLst/>
          </a:prstGeom>
        </p:spPr>
      </p:pic>
      <p:pic>
        <p:nvPicPr>
          <p:cNvPr id="5" name="Рисунок 4" descr="палочки кьюз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43174" y="3643314"/>
            <a:ext cx="2357454" cy="1714512"/>
          </a:xfrm>
          <a:prstGeom prst="rect">
            <a:avLst/>
          </a:prstGeom>
        </p:spPr>
      </p:pic>
      <p:pic>
        <p:nvPicPr>
          <p:cNvPr id="6" name="Рисунок 5" descr="дьен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0694" y="3571876"/>
            <a:ext cx="2928926" cy="1928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7498080" cy="221457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Коррекция коммуникативного блока  УУД </a:t>
            </a:r>
            <a:r>
              <a:rPr lang="ru-RU" sz="3200" dirty="0" smtClean="0"/>
              <a:t>(умение слушать и вступать в диалог, интеграция в группу сверстников, продуктивное взаимодействие и сотрудничество):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714620"/>
            <a:ext cx="7858180" cy="3800468"/>
          </a:xfrm>
        </p:spPr>
        <p:txBody>
          <a:bodyPr>
            <a:normAutofit/>
          </a:bodyPr>
          <a:lstStyle/>
          <a:p>
            <a:r>
              <a:rPr lang="ru-RU" sz="2400" i="1" dirty="0" smtClean="0"/>
              <a:t>Тренинги: « Удивляюсь, злюсь, боюсь, радуюсь и хвастаюсь», «Уроки общения»</a:t>
            </a:r>
          </a:p>
          <a:p>
            <a:endParaRPr lang="ru-RU" sz="2400" i="1" dirty="0" smtClean="0"/>
          </a:p>
          <a:p>
            <a:endParaRPr lang="ru-RU" sz="2400" i="1" dirty="0" smtClean="0"/>
          </a:p>
          <a:p>
            <a:endParaRPr lang="ru-RU" sz="2400" i="1" dirty="0" smtClean="0"/>
          </a:p>
          <a:p>
            <a:endParaRPr lang="ru-RU" sz="2400" i="1" dirty="0" smtClean="0"/>
          </a:p>
          <a:p>
            <a:endParaRPr lang="ru-RU" sz="2400" i="1" dirty="0" smtClean="0"/>
          </a:p>
          <a:p>
            <a:endParaRPr lang="ru-RU" sz="2400" i="1" dirty="0" smtClean="0"/>
          </a:p>
          <a:p>
            <a:endParaRPr lang="ru-RU" sz="2400" i="1" dirty="0" smtClean="0"/>
          </a:p>
          <a:p>
            <a:endParaRPr lang="ru-RU" sz="2400" i="1" dirty="0" smtClean="0"/>
          </a:p>
          <a:p>
            <a:endParaRPr lang="ru-RU" sz="2400" i="1" dirty="0" smtClean="0"/>
          </a:p>
          <a:p>
            <a:endParaRPr lang="ru-RU" sz="2400" i="1" dirty="0" smtClean="0"/>
          </a:p>
          <a:p>
            <a:endParaRPr lang="ru-RU" sz="2400" i="1" dirty="0" smtClean="0"/>
          </a:p>
          <a:p>
            <a:endParaRPr lang="ru-RU" sz="2400" i="1" dirty="0" smtClean="0"/>
          </a:p>
          <a:p>
            <a:endParaRPr lang="ru-RU" sz="2400" i="1" dirty="0" smtClean="0"/>
          </a:p>
        </p:txBody>
      </p:sp>
      <p:pic>
        <p:nvPicPr>
          <p:cNvPr id="5" name="Рисунок 4" descr="дети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3571876"/>
            <a:ext cx="3835400" cy="2946400"/>
          </a:xfrm>
          <a:prstGeom prst="rect">
            <a:avLst/>
          </a:prstGeom>
        </p:spPr>
      </p:pic>
      <p:pic>
        <p:nvPicPr>
          <p:cNvPr id="6" name="Рисунок 5" descr="тренинг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3500438"/>
            <a:ext cx="3714776" cy="3000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142852"/>
            <a:ext cx="77153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i="1" dirty="0" err="1" smtClean="0">
                <a:latin typeface="Calibri" pitchFamily="34" charset="0"/>
              </a:rPr>
              <a:t>Сказкотерапия</a:t>
            </a:r>
            <a:r>
              <a:rPr lang="ru-RU" sz="2400" i="1" dirty="0" smtClean="0">
                <a:latin typeface="Calibri" pitchFamily="34" charset="0"/>
              </a:rPr>
              <a:t> </a:t>
            </a:r>
            <a:r>
              <a:rPr lang="ru-RU" sz="2400" dirty="0" smtClean="0">
                <a:latin typeface="Calibri" pitchFamily="34" charset="0"/>
              </a:rPr>
              <a:t>(чтение сказок, обсуждение, рисование);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Calibri" pitchFamily="34" charset="0"/>
              </a:rPr>
              <a:t>Совместный просмотр и обсуждение фильмов;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Calibri" pitchFamily="34" charset="0"/>
              </a:rPr>
              <a:t>Психологические игры и упражнения, направленные на сотрудничество</a:t>
            </a:r>
            <a:endParaRPr lang="ru-RU" sz="2400" dirty="0">
              <a:latin typeface="Calibri" pitchFamily="34" charset="0"/>
            </a:endParaRPr>
          </a:p>
        </p:txBody>
      </p:sp>
      <p:pic>
        <p:nvPicPr>
          <p:cNvPr id="3" name="Рисунок 2" descr="тренинг общен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2357430"/>
            <a:ext cx="3500462" cy="2428892"/>
          </a:xfrm>
          <a:prstGeom prst="rect">
            <a:avLst/>
          </a:prstGeom>
        </p:spPr>
      </p:pic>
      <p:pic>
        <p:nvPicPr>
          <p:cNvPr id="4" name="Рисунок 3" descr="тренинг об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2143116"/>
            <a:ext cx="4357686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Взаимодействие с родителями 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i="1" dirty="0" smtClean="0">
                <a:latin typeface="Calibri" pitchFamily="34" charset="0"/>
              </a:rPr>
              <a:t>Проведение индивидуальных и групповых консультаций с родителями по проблемам развития детей, особенностям их обучения в условиях реализации ООП; </a:t>
            </a:r>
          </a:p>
          <a:p>
            <a:endParaRPr lang="ru-RU" sz="2400" i="1" dirty="0" smtClean="0">
              <a:latin typeface="Calibri" pitchFamily="34" charset="0"/>
            </a:endParaRPr>
          </a:p>
        </p:txBody>
      </p:sp>
      <p:pic>
        <p:nvPicPr>
          <p:cNvPr id="4" name="Рисунок 3" descr="работа с роди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3286124"/>
            <a:ext cx="2857520" cy="2714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57166"/>
            <a:ext cx="7498080" cy="5891234"/>
          </a:xfrm>
        </p:spPr>
        <p:txBody>
          <a:bodyPr/>
          <a:lstStyle/>
          <a:p>
            <a:r>
              <a:rPr lang="ru-RU" sz="2400" i="1" dirty="0" smtClean="0">
                <a:latin typeface="Calibri" pitchFamily="34" charset="0"/>
              </a:rPr>
              <a:t>Формирование потребности в психологических знаниях и их практическом применении, а также желания родителей использовать  приобретенные знания в общении с ребенком, в развитии у него </a:t>
            </a:r>
            <a:r>
              <a:rPr lang="ru-RU" sz="2400" i="1" dirty="0" err="1" smtClean="0">
                <a:latin typeface="Calibri" pitchFamily="34" charset="0"/>
              </a:rPr>
              <a:t>деятельностных</a:t>
            </a:r>
            <a:r>
              <a:rPr lang="ru-RU" sz="2400" i="1" dirty="0" smtClean="0">
                <a:latin typeface="Calibri" pitchFamily="34" charset="0"/>
              </a:rPr>
              <a:t> способностей</a:t>
            </a:r>
            <a:r>
              <a:rPr lang="ru-RU" i="1" dirty="0" smtClean="0">
                <a:latin typeface="Calibri" pitchFamily="34" charset="0"/>
              </a:rPr>
              <a:t>; </a:t>
            </a:r>
          </a:p>
          <a:p>
            <a:r>
              <a:rPr lang="ru-RU" sz="2400" i="1" dirty="0" smtClean="0">
                <a:latin typeface="Calibri" pitchFamily="34" charset="0"/>
              </a:rPr>
              <a:t>Развитие рефлексивного общения родителей с ребенком</a:t>
            </a:r>
            <a:endParaRPr lang="ru-RU" sz="2400" dirty="0" smtClean="0"/>
          </a:p>
          <a:p>
            <a:endParaRPr lang="ru-RU" i="1" dirty="0" smtClean="0">
              <a:latin typeface="Calibri" pitchFamily="34" charset="0"/>
            </a:endParaRPr>
          </a:p>
          <a:p>
            <a:endParaRPr lang="ru-RU" i="1" dirty="0" smtClean="0">
              <a:latin typeface="Calibri" pitchFamily="34" charset="0"/>
            </a:endParaRPr>
          </a:p>
        </p:txBody>
      </p:sp>
      <p:pic>
        <p:nvPicPr>
          <p:cNvPr id="5" name="Рисунок 4" descr="родит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2928934"/>
            <a:ext cx="2896004" cy="328614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dirty="0" smtClean="0">
                <a:solidFill>
                  <a:srgbClr val="FF0000"/>
                </a:solidFill>
              </a:rPr>
              <a:t>Взаимодействие с педагогическим коллективом</a:t>
            </a:r>
            <a:r>
              <a:rPr lang="ru-RU" sz="3100" dirty="0" smtClean="0"/>
              <a:t>: 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600" i="1" dirty="0" smtClean="0">
                <a:latin typeface="Calibri" pitchFamily="34" charset="0"/>
              </a:rPr>
              <a:t>Консультации педагогов по особенностям  взаимодействия с конкретными учащимися;</a:t>
            </a:r>
          </a:p>
          <a:p>
            <a:r>
              <a:rPr lang="ru-RU" sz="2600" i="1" dirty="0" smtClean="0">
                <a:latin typeface="Calibri" pitchFamily="34" charset="0"/>
              </a:rPr>
              <a:t>Повышение психологической компетенции педагогического коллектива;</a:t>
            </a:r>
          </a:p>
          <a:p>
            <a:r>
              <a:rPr lang="ru-RU" sz="2600" i="1" dirty="0" smtClean="0">
                <a:latin typeface="Calibri" pitchFamily="34" charset="0"/>
              </a:rPr>
              <a:t>осуществление общей координации по взаимодействию всех участников  </a:t>
            </a:r>
            <a:r>
              <a:rPr lang="ru-RU" sz="2600" i="1" dirty="0" err="1" smtClean="0">
                <a:latin typeface="Calibri" pitchFamily="34" charset="0"/>
              </a:rPr>
              <a:t>воспитательно</a:t>
            </a:r>
            <a:r>
              <a:rPr lang="ru-RU" sz="2600" i="1" dirty="0" smtClean="0">
                <a:latin typeface="Calibri" pitchFamily="34" charset="0"/>
              </a:rPr>
              <a:t> – образовательного процесса для обеспечения эффективной  реализации ООП.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1071538" y="274320"/>
            <a:ext cx="6624662" cy="165448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Коррекционная - развивающая  работа  в Центре образования направлена на: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857364"/>
            <a:ext cx="7572428" cy="4598372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обеспечение удовлетворения особых образовательных потребностей    детей с ограниченными возможностями здоровья, </a:t>
            </a:r>
          </a:p>
          <a:p>
            <a:r>
              <a:rPr lang="ru-RU" dirty="0" smtClean="0"/>
              <a:t>их интеграцию в образовательном учреждении ;</a:t>
            </a:r>
          </a:p>
          <a:p>
            <a:r>
              <a:rPr lang="ru-RU" dirty="0" smtClean="0"/>
              <a:t>освоение ими основной образовательной программы начального общего образования.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3286116" y="359898"/>
            <a:ext cx="5553084" cy="314054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Calibri" pitchFamily="34" charset="0"/>
              </a:rPr>
              <a:t>Коррекционно-развивающей работе с учащимися предшествует индивидуальная и групповая диагностика - выявление наиболее важных особенностей деятельности, поведения и психического состояния школьников,  которые должны быть учтены в процессе сопровождения.</a:t>
            </a:r>
            <a:endParaRPr lang="ru-RU" sz="2700" dirty="0"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1142976" y="4143380"/>
            <a:ext cx="5286412" cy="207170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800" dirty="0" smtClean="0"/>
              <a:t>По результатам диагностики  принимается решение о том, какая форма </a:t>
            </a:r>
            <a:r>
              <a:rPr lang="ru-RU" sz="3800" dirty="0" smtClean="0">
                <a:latin typeface="Calibri" pitchFamily="34" charset="0"/>
              </a:rPr>
              <a:t>коррекционно-развивающей</a:t>
            </a:r>
            <a:r>
              <a:rPr lang="ru-RU" sz="3800" dirty="0" smtClean="0"/>
              <a:t> работы оптимальна для ребенка- индивидуальная или групповая.</a:t>
            </a:r>
            <a:endParaRPr lang="ru-RU" sz="3800" dirty="0"/>
          </a:p>
        </p:txBody>
      </p:sp>
      <p:pic>
        <p:nvPicPr>
          <p:cNvPr id="4" name="Рисунок 3" descr="диаг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4429132"/>
            <a:ext cx="1943104" cy="2143140"/>
          </a:xfrm>
          <a:prstGeom prst="rect">
            <a:avLst/>
          </a:prstGeom>
        </p:spPr>
      </p:pic>
      <p:pic>
        <p:nvPicPr>
          <p:cNvPr id="5" name="Рисунок 4" descr="диагно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4414" y="142852"/>
            <a:ext cx="1928826" cy="2071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858180" cy="143985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FF0000"/>
                </a:solidFill>
              </a:rPr>
              <a:t>Направления коррекционно-развивающей работы: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857364"/>
            <a:ext cx="7715304" cy="45005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    Одной из ключевых целей  общего образования является формирование </a:t>
            </a:r>
            <a:r>
              <a:rPr lang="ru-RU" sz="2400" b="1" dirty="0" smtClean="0"/>
              <a:t>У</a:t>
            </a:r>
            <a:r>
              <a:rPr lang="ru-RU" sz="2400" dirty="0" smtClean="0"/>
              <a:t>ниверсальных </a:t>
            </a:r>
            <a:r>
              <a:rPr lang="ru-RU" sz="2400" b="1" dirty="0" smtClean="0"/>
              <a:t>У</a:t>
            </a:r>
            <a:r>
              <a:rPr lang="ru-RU" sz="2400" dirty="0" smtClean="0"/>
              <a:t>чебных </a:t>
            </a:r>
            <a:r>
              <a:rPr lang="ru-RU" sz="2400" b="1" dirty="0" smtClean="0"/>
              <a:t>Д</a:t>
            </a:r>
            <a:r>
              <a:rPr lang="ru-RU" sz="2400" dirty="0" smtClean="0"/>
              <a:t>ействий (</a:t>
            </a:r>
            <a:r>
              <a:rPr lang="ru-RU" sz="2400" b="1" dirty="0" smtClean="0"/>
              <a:t>УУД</a:t>
            </a:r>
            <a:r>
              <a:rPr lang="ru-RU" sz="2400" dirty="0" smtClean="0"/>
              <a:t>), поэтому и коррекционная работа с учащимися направлена на коррекцию и развитие личностного, регулятивного, познавательного и коммуникативного блоков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endParaRPr lang="ru-RU" sz="2400" i="1" dirty="0" smtClean="0">
              <a:solidFill>
                <a:srgbClr val="009900"/>
              </a:solidFill>
            </a:endParaRPr>
          </a:p>
          <a:p>
            <a:endParaRPr lang="ru-RU" sz="2400" i="1" dirty="0">
              <a:solidFill>
                <a:srgbClr val="009900"/>
              </a:solidFill>
            </a:endParaRPr>
          </a:p>
        </p:txBody>
      </p:sp>
      <p:pic>
        <p:nvPicPr>
          <p:cNvPr id="4" name="Рисунок 3" descr="фго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4071942"/>
            <a:ext cx="3143250" cy="2428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8279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Коррекция личностного блока УУД </a:t>
            </a:r>
            <a:r>
              <a:rPr lang="ru-RU" sz="3600" dirty="0" smtClean="0">
                <a:solidFill>
                  <a:schemeClr val="accent5"/>
                </a:solidFill>
              </a:rPr>
              <a:t>(самоопределение, </a:t>
            </a:r>
            <a:r>
              <a:rPr lang="ru-RU" sz="3600" dirty="0" err="1" smtClean="0">
                <a:solidFill>
                  <a:schemeClr val="accent5"/>
                </a:solidFill>
              </a:rPr>
              <a:t>смыслообразование</a:t>
            </a:r>
            <a:r>
              <a:rPr lang="ru-RU" sz="3600" dirty="0" smtClean="0">
                <a:solidFill>
                  <a:schemeClr val="accent5"/>
                </a:solidFill>
              </a:rPr>
              <a:t>, </a:t>
            </a:r>
            <a:r>
              <a:rPr lang="ru-RU" sz="3600" dirty="0" smtClean="0">
                <a:solidFill>
                  <a:schemeClr val="accent5"/>
                </a:solidFill>
                <a:cs typeface="Times New Roman" pitchFamily="18" charset="0"/>
              </a:rPr>
              <a:t>нравственно-этическое оценивание)</a:t>
            </a:r>
            <a:r>
              <a:rPr lang="ru-RU" sz="3600" dirty="0" smtClean="0">
                <a:solidFill>
                  <a:schemeClr val="accent5"/>
                </a:solidFill>
              </a:rPr>
              <a:t>: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571744"/>
            <a:ext cx="7498080" cy="3676656"/>
          </a:xfrm>
        </p:spPr>
        <p:txBody>
          <a:bodyPr>
            <a:normAutofit/>
          </a:bodyPr>
          <a:lstStyle/>
          <a:p>
            <a:r>
              <a:rPr lang="ru-RU" sz="2400" i="1" dirty="0" err="1" smtClean="0"/>
              <a:t>Сказкотерапия</a:t>
            </a:r>
            <a:r>
              <a:rPr lang="ru-RU" sz="2400" dirty="0" smtClean="0"/>
              <a:t> (чтение сказок, обсуждение, рисование);</a:t>
            </a:r>
          </a:p>
          <a:p>
            <a:endParaRPr lang="ru-RU" sz="2400" dirty="0" smtClean="0"/>
          </a:p>
          <a:p>
            <a:r>
              <a:rPr lang="ru-RU" sz="2400" i="1" dirty="0" smtClean="0"/>
              <a:t>Психологические игры и упражнения ;</a:t>
            </a:r>
          </a:p>
          <a:p>
            <a:endParaRPr lang="ru-RU" sz="2400" i="1" dirty="0" smtClean="0"/>
          </a:p>
          <a:p>
            <a:r>
              <a:rPr lang="ru-RU" sz="2400" i="1" dirty="0" smtClean="0"/>
              <a:t>Тренинги: « Я - школьник!», «Уроки общения».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857232"/>
            <a:ext cx="6939741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42852"/>
            <a:ext cx="7498080" cy="2357454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FF0000"/>
                </a:solidFill>
              </a:rPr>
              <a:t>Коррекция регулятивного блока УУД </a:t>
            </a:r>
            <a:r>
              <a:rPr lang="ru-RU" sz="3200" dirty="0" smtClean="0">
                <a:solidFill>
                  <a:schemeClr val="accent5"/>
                </a:solidFill>
              </a:rPr>
              <a:t>(</a:t>
            </a:r>
            <a:r>
              <a:rPr lang="ru-RU" sz="3200" dirty="0" err="1" smtClean="0">
                <a:solidFill>
                  <a:schemeClr val="accent5"/>
                </a:solidFill>
              </a:rPr>
              <a:t>целеполагание</a:t>
            </a:r>
            <a:r>
              <a:rPr lang="ru-RU" sz="3200" dirty="0" smtClean="0">
                <a:solidFill>
                  <a:schemeClr val="accent5"/>
                </a:solidFill>
              </a:rPr>
              <a:t>, контроль, планирование, оценка, прогнозирование, коррекция, волевая </a:t>
            </a:r>
            <a:r>
              <a:rPr lang="ru-RU" sz="3200" dirty="0" err="1" smtClean="0">
                <a:solidFill>
                  <a:schemeClr val="accent5"/>
                </a:solidFill>
              </a:rPr>
              <a:t>саморегуляция</a:t>
            </a:r>
            <a:r>
              <a:rPr lang="ru-RU" sz="3200" dirty="0" smtClean="0">
                <a:solidFill>
                  <a:schemeClr val="accent5"/>
                </a:solidFill>
              </a:rPr>
              <a:t>):</a:t>
            </a:r>
            <a:endParaRPr lang="ru-RU" sz="3200" dirty="0">
              <a:solidFill>
                <a:schemeClr val="accent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857496"/>
            <a:ext cx="7858180" cy="3857652"/>
          </a:xfrm>
        </p:spPr>
        <p:txBody>
          <a:bodyPr>
            <a:normAutofit/>
          </a:bodyPr>
          <a:lstStyle/>
          <a:p>
            <a:r>
              <a:rPr lang="ru-RU" sz="2400" i="1" dirty="0" smtClean="0"/>
              <a:t>Тренинги : « Удивляюсь, злюсь, боюсь, радуюсь и хвастаюсь», « Я и мои эмоции»;</a:t>
            </a:r>
          </a:p>
          <a:p>
            <a:r>
              <a:rPr lang="ru-RU" sz="2400" i="1" dirty="0" err="1" smtClean="0"/>
              <a:t>Сказкотерапия</a:t>
            </a:r>
            <a:r>
              <a:rPr lang="ru-RU" sz="2400" dirty="0" smtClean="0"/>
              <a:t> (чтение сказок, обсуждение, рисование);</a:t>
            </a:r>
            <a:endParaRPr lang="ru-RU" dirty="0"/>
          </a:p>
          <a:p>
            <a:r>
              <a:rPr lang="ru-RU" sz="2400" i="1" dirty="0" smtClean="0"/>
              <a:t>Всевозможные игры по правилам, игры типа ««Да»  и «нет» не говори, черный с белым не бери»;</a:t>
            </a:r>
          </a:p>
          <a:p>
            <a:r>
              <a:rPr lang="ru-RU" sz="2400" i="1" dirty="0" smtClean="0"/>
              <a:t>Игра «Правила поведения в школе»;</a:t>
            </a:r>
          </a:p>
          <a:p>
            <a:endParaRPr lang="ru-RU" sz="2400" i="1" dirty="0" smtClean="0">
              <a:solidFill>
                <a:srgbClr val="009900"/>
              </a:solidFill>
            </a:endParaRPr>
          </a:p>
          <a:p>
            <a:endParaRPr lang="ru-RU" sz="2400" i="1" dirty="0" smtClean="0">
              <a:solidFill>
                <a:srgbClr val="009900"/>
              </a:solidFill>
            </a:endParaRPr>
          </a:p>
          <a:p>
            <a:endParaRPr lang="ru-RU" sz="2400" i="1" dirty="0" smtClean="0">
              <a:solidFill>
                <a:srgbClr val="009900"/>
              </a:solidFill>
            </a:endParaRPr>
          </a:p>
          <a:p>
            <a:endParaRPr lang="ru-RU" sz="2400" i="1" dirty="0" smtClean="0">
              <a:solidFill>
                <a:srgbClr val="0099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214290"/>
            <a:ext cx="7576398" cy="6034110"/>
          </a:xfrm>
        </p:spPr>
        <p:txBody>
          <a:bodyPr>
            <a:normAutofit/>
          </a:bodyPr>
          <a:lstStyle/>
          <a:p>
            <a:r>
              <a:rPr lang="ru-RU" sz="2400" i="1" dirty="0" smtClean="0"/>
              <a:t>Игры «Спрячь букву от </a:t>
            </a:r>
            <a:r>
              <a:rPr lang="ru-RU" sz="2400" i="1" dirty="0" err="1" smtClean="0"/>
              <a:t>Буквоежки</a:t>
            </a:r>
            <a:r>
              <a:rPr lang="ru-RU" sz="2400" i="1" dirty="0" smtClean="0"/>
              <a:t>»,</a:t>
            </a:r>
            <a:r>
              <a:rPr lang="ru-RU" sz="2400" dirty="0" smtClean="0"/>
              <a:t> «</a:t>
            </a:r>
            <a:r>
              <a:rPr lang="ru-RU" sz="2400" i="1" dirty="0" smtClean="0"/>
              <a:t>Как превратить "о" в "и»  </a:t>
            </a:r>
            <a:r>
              <a:rPr lang="ru-RU" sz="2400" dirty="0" smtClean="0"/>
              <a:t>» , «Зашифруй слово» и т.п.</a:t>
            </a:r>
          </a:p>
          <a:p>
            <a:endParaRPr lang="ru-RU" sz="2400" i="1" dirty="0" smtClean="0"/>
          </a:p>
          <a:p>
            <a:endParaRPr lang="ru-RU" sz="2400" i="1" dirty="0" smtClean="0"/>
          </a:p>
          <a:p>
            <a:endParaRPr lang="ru-RU" sz="2400" i="1" dirty="0" smtClean="0"/>
          </a:p>
          <a:p>
            <a:endParaRPr lang="ru-RU" sz="2400" i="1" dirty="0" smtClean="0"/>
          </a:p>
          <a:p>
            <a:endParaRPr lang="ru-RU" sz="2400" i="1" dirty="0" smtClean="0"/>
          </a:p>
          <a:p>
            <a:r>
              <a:rPr lang="ru-RU" sz="2400" i="1" dirty="0" smtClean="0"/>
              <a:t>Срисовывание с образца, рисование по клеточкам</a:t>
            </a:r>
          </a:p>
          <a:p>
            <a:endParaRPr lang="ru-RU" sz="2400" i="1" dirty="0" smtClean="0"/>
          </a:p>
          <a:p>
            <a:endParaRPr lang="ru-RU" sz="2400" i="1" dirty="0" smtClean="0"/>
          </a:p>
          <a:p>
            <a:endParaRPr lang="ru-RU" sz="2400" i="1" dirty="0" smtClean="0"/>
          </a:p>
          <a:p>
            <a:r>
              <a:rPr lang="ru-RU" sz="2400" i="1" dirty="0" smtClean="0"/>
              <a:t>Выкладывание по образцу рисунка или узора (материал- кубики, мозаика, тесьма);</a:t>
            </a:r>
          </a:p>
          <a:p>
            <a:pPr>
              <a:buNone/>
            </a:pPr>
            <a:endParaRPr lang="ru-RU" sz="2400" i="1" dirty="0" smtClean="0"/>
          </a:p>
        </p:txBody>
      </p:sp>
      <p:pic>
        <p:nvPicPr>
          <p:cNvPr id="8" name="Рисунок 7" descr="развивающие за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1071546"/>
            <a:ext cx="3357586" cy="2214578"/>
          </a:xfrm>
          <a:prstGeom prst="rect">
            <a:avLst/>
          </a:prstGeom>
        </p:spPr>
      </p:pic>
      <p:pic>
        <p:nvPicPr>
          <p:cNvPr id="9" name="Рисунок 8" descr="рисуем по образцу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5918" y="3714752"/>
            <a:ext cx="2400300" cy="133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500042"/>
            <a:ext cx="764386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Работа  с головоломками «Монгольская игра», «</a:t>
            </a:r>
            <a:r>
              <a:rPr lang="ru-RU" sz="2400" i="1" dirty="0" err="1" smtClean="0"/>
              <a:t>Танграм</a:t>
            </a:r>
            <a:r>
              <a:rPr lang="ru-RU" sz="2400" i="1" dirty="0" smtClean="0"/>
              <a:t>», «</a:t>
            </a:r>
            <a:r>
              <a:rPr lang="ru-RU" sz="2400" i="1" dirty="0" err="1" smtClean="0"/>
              <a:t>Гексамино</a:t>
            </a:r>
            <a:r>
              <a:rPr lang="ru-RU" sz="2400" i="1" dirty="0" smtClean="0"/>
              <a:t>», «</a:t>
            </a:r>
            <a:r>
              <a:rPr lang="ru-RU" sz="2400" i="1" dirty="0" err="1" smtClean="0"/>
              <a:t>Пентамино</a:t>
            </a:r>
            <a:r>
              <a:rPr lang="ru-RU" sz="2400" i="1" dirty="0" smtClean="0"/>
              <a:t>», «</a:t>
            </a:r>
            <a:r>
              <a:rPr lang="ru-RU" sz="2400" i="1" dirty="0" err="1" smtClean="0"/>
              <a:t>Колумбово</a:t>
            </a:r>
            <a:r>
              <a:rPr lang="ru-RU" sz="2400" i="1" dirty="0" smtClean="0"/>
              <a:t> яйцо», «Листик»;</a:t>
            </a:r>
          </a:p>
          <a:p>
            <a:endParaRPr lang="ru-RU" i="1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3714752"/>
            <a:ext cx="70723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i="1" dirty="0" smtClean="0"/>
          </a:p>
          <a:p>
            <a:pPr>
              <a:buFont typeface="Arial" pitchFamily="34" charset="0"/>
              <a:buChar char="•"/>
            </a:pPr>
            <a:endParaRPr lang="ru-RU" sz="2400" i="1" dirty="0" smtClean="0"/>
          </a:p>
          <a:p>
            <a:pPr>
              <a:buFont typeface="Arial" pitchFamily="34" charset="0"/>
              <a:buChar char="•"/>
            </a:pPr>
            <a:r>
              <a:rPr lang="ru-RU" sz="2400" i="1" dirty="0" smtClean="0"/>
              <a:t>Выкладывание по образцу рисунка или узора (материал- кубики, мозаика, тесьма)</a:t>
            </a:r>
          </a:p>
        </p:txBody>
      </p:sp>
      <p:pic>
        <p:nvPicPr>
          <p:cNvPr id="6" name="Рисунок 5" descr="мозаи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1928802"/>
            <a:ext cx="2324100" cy="1962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2678</TotalTime>
  <Words>701</Words>
  <Application>Microsoft Office PowerPoint</Application>
  <PresentationFormat>Экран (4:3)</PresentationFormat>
  <Paragraphs>119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Особенности коррекционно-развивающей работы с младшими школьниками в ГБОУ ЦО № 173</vt:lpstr>
      <vt:lpstr>Коррекционная - развивающая  работа  в Центре образования направлена на: </vt:lpstr>
      <vt:lpstr>Коррекционно-развивающей работе с учащимися предшествует индивидуальная и групповая диагностика - выявление наиболее важных особенностей деятельности, поведения и психического состояния школьников,  которые должны быть учтены в процессе сопровождения.</vt:lpstr>
      <vt:lpstr>Направления коррекционно-развивающей работы:</vt:lpstr>
      <vt:lpstr>Коррекция личностного блока УУД (самоопределение, смыслообразование, нравственно-этическое оценивание): </vt:lpstr>
      <vt:lpstr>Слайд 6</vt:lpstr>
      <vt:lpstr>Коррекция регулятивного блока УУД (целеполагание, контроль, планирование, оценка, прогнозирование, коррекция, волевая саморегуляция):</vt:lpstr>
      <vt:lpstr>Слайд 8</vt:lpstr>
      <vt:lpstr>Слайд 9</vt:lpstr>
      <vt:lpstr>Слайд 10</vt:lpstr>
      <vt:lpstr>Коррекция познавательного блока УУД (действия постановки и решения проблем, общеучебные, логические):</vt:lpstr>
      <vt:lpstr>Слайд 12</vt:lpstr>
      <vt:lpstr>Слайд 13</vt:lpstr>
      <vt:lpstr>Коррекция коммуникативного блока  УУД (умение слушать и вступать в диалог, интеграция в группу сверстников, продуктивное взаимодействие и сотрудничество):</vt:lpstr>
      <vt:lpstr>Слайд 15</vt:lpstr>
      <vt:lpstr>Взаимодействие с родителями :</vt:lpstr>
      <vt:lpstr>Слайд 17</vt:lpstr>
      <vt:lpstr>Взаимодействие с педагогическим коллективом: 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коррекционно-развивающей работы</dc:title>
  <dc:creator>Admin</dc:creator>
  <cp:lastModifiedBy>Admin</cp:lastModifiedBy>
  <cp:revision>271</cp:revision>
  <dcterms:created xsi:type="dcterms:W3CDTF">2014-12-08T04:51:58Z</dcterms:created>
  <dcterms:modified xsi:type="dcterms:W3CDTF">2014-12-14T21:12:59Z</dcterms:modified>
</cp:coreProperties>
</file>