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577CBA0-CE7F-45BA-ADF6-3FCCF20916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31C6CE4-CF64-4DA2-8900-DBCC0C9D38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7161212" cy="9366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i="1">
                <a:solidFill>
                  <a:srgbClr val="990000"/>
                </a:solidFill>
              </a:rPr>
              <a:t>«В геометрии нет царской дороги!» </a:t>
            </a:r>
            <a:br>
              <a:rPr lang="ru-RU" sz="2800" i="1">
                <a:solidFill>
                  <a:srgbClr val="990000"/>
                </a:solidFill>
              </a:rPr>
            </a:br>
            <a:r>
              <a:rPr lang="ru-RU" sz="2800" i="1">
                <a:solidFill>
                  <a:srgbClr val="990000"/>
                </a:solidFill>
              </a:rPr>
              <a:t>                                                         </a:t>
            </a:r>
            <a:r>
              <a:rPr lang="ru-RU" sz="1800" i="1">
                <a:solidFill>
                  <a:srgbClr val="990000"/>
                </a:solidFill>
              </a:rPr>
              <a:t>Евклид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196975"/>
            <a:ext cx="4679950" cy="460851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    </a:t>
            </a:r>
            <a:r>
              <a:rPr lang="ru-RU" sz="1800"/>
              <a:t>«Начала» Евклида – книги, пережившие более двух тысячелетий. В ней подведен 300-летний итог развития античной математики и создана прочная база для дальнейших исследований. По ней учились математики всех времен и народов. И до сих пор эта удивительная книга не утратила своего значения. Вплоть до </a:t>
            </a:r>
            <a:r>
              <a:rPr lang="en-US" sz="1800"/>
              <a:t>XX</a:t>
            </a:r>
            <a:r>
              <a:rPr lang="ru-RU" sz="1800"/>
              <a:t> столетия в странах Европы (в том числе в России) геометрию в школах преподавали по переводам Евклидовых «Начал».</a:t>
            </a:r>
          </a:p>
          <a:p>
            <a:pPr>
              <a:buFontTx/>
              <a:buNone/>
            </a:pPr>
            <a:r>
              <a:rPr lang="ru-RU" sz="1800"/>
              <a:t>         </a:t>
            </a:r>
          </a:p>
        </p:txBody>
      </p:sp>
      <p:pic>
        <p:nvPicPr>
          <p:cNvPr id="54277" name="Picture 5" descr="Начала 1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628775"/>
            <a:ext cx="3522662" cy="4321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660066"/>
                </a:solidFill>
              </a:rPr>
              <a:t>Первые книги по алгебре</a:t>
            </a:r>
            <a:r>
              <a:rPr lang="ru-RU"/>
              <a:t> </a:t>
            </a:r>
          </a:p>
        </p:txBody>
      </p:sp>
      <p:pic>
        <p:nvPicPr>
          <p:cNvPr id="18437" name="Picture 5" descr="Арифметика Диофанта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844675"/>
            <a:ext cx="3384550" cy="3671888"/>
          </a:xfrm>
        </p:spPr>
      </p:pic>
      <p:pic>
        <p:nvPicPr>
          <p:cNvPr id="18439" name="Picture 7" descr="Вторая алгебра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1916113"/>
            <a:ext cx="3455987" cy="381793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660066"/>
                </a:solidFill>
              </a:rPr>
              <a:t>Диофант Александрийский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059113" y="1773238"/>
            <a:ext cx="5329237" cy="5084762"/>
          </a:xfrm>
        </p:spPr>
        <p:txBody>
          <a:bodyPr/>
          <a:lstStyle/>
          <a:p>
            <a:pPr>
              <a:buFontTx/>
              <a:buNone/>
            </a:pPr>
            <a:r>
              <a:rPr lang="ru-RU" sz="1800"/>
              <a:t>     Положил начало двум наукам: алгебре и диофантову анализу.</a:t>
            </a:r>
          </a:p>
          <a:p>
            <a:pPr>
              <a:buFontTx/>
              <a:buNone/>
            </a:pPr>
            <a:r>
              <a:rPr lang="ru-RU" sz="1800"/>
              <a:t>     Его </a:t>
            </a:r>
            <a:r>
              <a:rPr lang="ru-RU" sz="1800" b="1"/>
              <a:t>«Арифметика»</a:t>
            </a:r>
            <a:r>
              <a:rPr lang="ru-RU" sz="1800"/>
              <a:t> стала поворотным пунктом в развитии алгебры и теории чисел:</a:t>
            </a:r>
          </a:p>
          <a:p>
            <a:pPr>
              <a:buFont typeface="Wingdings" pitchFamily="2" charset="2"/>
              <a:buChar char="ü"/>
            </a:pPr>
            <a:r>
              <a:rPr lang="ru-RU" sz="1800"/>
              <a:t>   вводится </a:t>
            </a:r>
            <a:r>
              <a:rPr lang="ru-RU" sz="1800" b="1"/>
              <a:t>буквенная символика.</a:t>
            </a:r>
            <a:endParaRPr lang="ru-RU" sz="1800"/>
          </a:p>
          <a:p>
            <a:pPr>
              <a:buFont typeface="Wingdings" pitchFamily="2" charset="2"/>
              <a:buChar char="ü"/>
            </a:pPr>
            <a:r>
              <a:rPr lang="ru-RU" sz="1800"/>
              <a:t>   формулируются правила действий с многочленами и уравнениями;</a:t>
            </a:r>
          </a:p>
          <a:p>
            <a:pPr>
              <a:buFont typeface="Wingdings" pitchFamily="2" charset="2"/>
              <a:buChar char="ü"/>
            </a:pPr>
            <a:r>
              <a:rPr lang="ru-RU" sz="1800"/>
              <a:t>   вводятся </a:t>
            </a:r>
            <a:r>
              <a:rPr lang="ru-RU" sz="1800" b="1"/>
              <a:t>отрицательные числа</a:t>
            </a:r>
            <a:endParaRPr lang="ru-RU" sz="1800"/>
          </a:p>
          <a:p>
            <a:pPr>
              <a:buFont typeface="Wingdings" pitchFamily="2" charset="2"/>
              <a:buNone/>
            </a:pPr>
            <a:r>
              <a:rPr lang="ru-RU" sz="1800"/>
              <a:t>     («правила знаков»: (-) * (-) = (+)</a:t>
            </a:r>
          </a:p>
          <a:p>
            <a:pPr>
              <a:buFont typeface="Wingdings" pitchFamily="2" charset="2"/>
              <a:buNone/>
            </a:pPr>
            <a:r>
              <a:rPr lang="ru-RU" sz="1800"/>
              <a:t>                                     (-) * (+) = (-));</a:t>
            </a:r>
          </a:p>
          <a:p>
            <a:pPr>
              <a:buFont typeface="Wingdings" pitchFamily="2" charset="2"/>
              <a:buChar char="ü"/>
            </a:pPr>
            <a:r>
              <a:rPr lang="ru-RU" sz="1800"/>
              <a:t>   формулирует два основных правила преобразований уравнений: </a:t>
            </a:r>
            <a:r>
              <a:rPr lang="ru-RU" sz="1800" i="1"/>
              <a:t>перенос члена уравнения из одной части в другую с обратным знаком и приведение подобных членов.</a:t>
            </a:r>
          </a:p>
          <a:p>
            <a:pPr>
              <a:buFontTx/>
              <a:buNone/>
            </a:pPr>
            <a:endParaRPr lang="ru-RU" sz="1800" i="1"/>
          </a:p>
        </p:txBody>
      </p:sp>
      <p:pic>
        <p:nvPicPr>
          <p:cNvPr id="20485" name="Picture 5" descr="Диофант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060575"/>
            <a:ext cx="2520950" cy="33845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5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i="1">
                <a:latin typeface="Arial Narrow" pitchFamily="34" charset="0"/>
              </a:rPr>
              <a:t/>
            </a:r>
            <a:br>
              <a:rPr lang="ru-RU" sz="1600" i="1">
                <a:latin typeface="Arial Narrow" pitchFamily="34" charset="0"/>
              </a:rPr>
            </a:br>
            <a:r>
              <a:rPr lang="ru-RU" sz="1600" i="1">
                <a:latin typeface="Arial Narrow" pitchFamily="34" charset="0"/>
              </a:rPr>
              <a:t>                                          </a:t>
            </a:r>
          </a:p>
        </p:txBody>
      </p:sp>
      <p:sp>
        <p:nvSpPr>
          <p:cNvPr id="21527" name="Rectangle 2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60350"/>
            <a:ext cx="4033838" cy="4865688"/>
          </a:xfrm>
        </p:spPr>
        <p:txBody>
          <a:bodyPr/>
          <a:lstStyle/>
          <a:p>
            <a:pPr>
              <a:buFontTx/>
              <a:buNone/>
            </a:pPr>
            <a:r>
              <a:rPr lang="ru-RU" sz="1800" i="1">
                <a:latin typeface="Arial Narrow" pitchFamily="34" charset="0"/>
              </a:rPr>
              <a:t>         </a:t>
            </a:r>
            <a:r>
              <a:rPr lang="ru-RU" sz="1800"/>
              <a:t>Труды Диофанта имели огромное значение для развития алгебры и теории чисел. Появилась и стала развиваться </a:t>
            </a:r>
            <a:r>
              <a:rPr lang="ru-RU" sz="1800" b="1"/>
              <a:t>алгебраическая геометрия</a:t>
            </a:r>
            <a:r>
              <a:rPr lang="ru-RU" sz="1800"/>
              <a:t>. На основе методов Диофанта строится арифметика алгебраических кривых – область, интенсивно развивающаяся в конце </a:t>
            </a:r>
            <a:r>
              <a:rPr lang="en-US" sz="1800"/>
              <a:t>XX</a:t>
            </a:r>
            <a:r>
              <a:rPr lang="ru-RU" sz="1800"/>
              <a:t> столетия. </a:t>
            </a:r>
          </a:p>
          <a:p>
            <a:pPr>
              <a:buFontTx/>
              <a:buNone/>
            </a:pPr>
            <a:r>
              <a:rPr lang="ru-RU" sz="1800"/>
              <a:t>        Сохранился текст эпитафии (надписи на надгробном камне).</a:t>
            </a:r>
          </a:p>
          <a:p>
            <a:pPr>
              <a:buFontTx/>
              <a:buNone/>
            </a:pPr>
            <a:r>
              <a:rPr lang="ru-RU" sz="1800"/>
              <a:t>        Достаточно решить уравнение первой степени с одним неизвестным – и мы узнаем, что Диофант прожил 84 года.</a:t>
            </a:r>
            <a:endParaRPr lang="ru-RU" sz="1800" b="1"/>
          </a:p>
        </p:txBody>
      </p:sp>
      <p:sp>
        <p:nvSpPr>
          <p:cNvPr id="21528" name="Rectangle 24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620713"/>
            <a:ext cx="4465638" cy="57610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 i="1"/>
              <a:t>      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 i="1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i="1">
                <a:solidFill>
                  <a:srgbClr val="000066"/>
                </a:solidFill>
              </a:rPr>
              <a:t>ЭПИТАФИЯ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 i="1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600" i="1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i="1">
                <a:solidFill>
                  <a:srgbClr val="000066"/>
                </a:solidFill>
              </a:rPr>
              <a:t>       Прах Диофанта гробница покоит: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                            дивись ей - и камень 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Мудрым искусством его скажет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                                       усопшего век.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Волей  богов шестую часть жизни 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                            он прожил ребёнком,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И половину шестой встретил 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                               с пушком на щеках.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Только минула седьмая, с подругою 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                                        он обручился.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С ней пять лет проведя, </a:t>
            </a:r>
            <a:br>
              <a:rPr lang="ru-RU" sz="1600" i="1">
                <a:solidFill>
                  <a:srgbClr val="000066"/>
                </a:solidFill>
              </a:rPr>
            </a:br>
            <a:r>
              <a:rPr lang="ru-RU" sz="1600" i="1">
                <a:solidFill>
                  <a:srgbClr val="000066"/>
                </a:solidFill>
              </a:rPr>
              <a:t>                         сына дождался мудрец,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i="1">
                <a:solidFill>
                  <a:srgbClr val="000066"/>
                </a:solidFill>
              </a:rPr>
              <a:t>      Только полжизни отцовской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i="1">
                <a:solidFill>
                  <a:srgbClr val="000066"/>
                </a:solidFill>
              </a:rPr>
              <a:t>              возлюбленный сын его прожил 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i="1">
                <a:solidFill>
                  <a:srgbClr val="000066"/>
                </a:solidFill>
              </a:rPr>
              <a:t>      Отнят он был у отца ранней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i="1">
                <a:solidFill>
                  <a:srgbClr val="000066"/>
                </a:solidFill>
              </a:rPr>
              <a:t>                                           могилой своей.     Дважды два года родитель оплакивал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i="1">
                <a:solidFill>
                  <a:srgbClr val="000066"/>
                </a:solidFill>
              </a:rPr>
              <a:t>                                                 тяжкое горе.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i="1">
                <a:solidFill>
                  <a:srgbClr val="000066"/>
                </a:solidFill>
              </a:rPr>
              <a:t>      Тут и увидел предел жизни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i="1">
                <a:solidFill>
                  <a:srgbClr val="000066"/>
                </a:solidFill>
              </a:rPr>
              <a:t>                                        печальной своей.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 i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Rectangle 10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6870700" cy="755650"/>
          </a:xfrm>
        </p:spPr>
        <p:txBody>
          <a:bodyPr/>
          <a:lstStyle/>
          <a:p>
            <a:r>
              <a:rPr lang="ru-RU" sz="4000">
                <a:solidFill>
                  <a:srgbClr val="660066"/>
                </a:solidFill>
              </a:rPr>
              <a:t>Аль-Хорезми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341438"/>
            <a:ext cx="4608513" cy="5256212"/>
          </a:xfrm>
        </p:spPr>
        <p:txBody>
          <a:bodyPr/>
          <a:lstStyle/>
          <a:p>
            <a:pPr>
              <a:buFontTx/>
              <a:buNone/>
            </a:pPr>
            <a:r>
              <a:rPr lang="ru-RU" sz="1800"/>
              <a:t>         Арифметический трактат </a:t>
            </a:r>
            <a:r>
              <a:rPr lang="ru-RU" sz="1800" b="1"/>
              <a:t>«Об индийском счете»</a:t>
            </a:r>
            <a:r>
              <a:rPr lang="ru-RU" sz="1800"/>
              <a:t> аль-Хорезми - первый арабский труд, в котором встречается новая индийская нумерация, в последствии названная «арабской». </a:t>
            </a:r>
          </a:p>
          <a:p>
            <a:pPr>
              <a:buFontTx/>
              <a:buNone/>
            </a:pPr>
            <a:r>
              <a:rPr lang="ru-RU" sz="1800"/>
              <a:t>         Аль-Хорезми положил начало распространению десятичной позиционной системе счисления.</a:t>
            </a:r>
          </a:p>
          <a:p>
            <a:pPr>
              <a:buFontTx/>
              <a:buNone/>
            </a:pPr>
            <a:r>
              <a:rPr lang="ru-RU" sz="1800"/>
              <a:t>        </a:t>
            </a:r>
          </a:p>
          <a:p>
            <a:pPr>
              <a:buFont typeface="Wingdings" pitchFamily="2" charset="2"/>
              <a:buNone/>
            </a:pPr>
            <a:r>
              <a:rPr lang="ru-RU" sz="1800" i="1"/>
              <a:t>       Правила действий с десятичными числами получили название </a:t>
            </a:r>
            <a:r>
              <a:rPr lang="ru-RU" sz="1800" b="1" i="1"/>
              <a:t>«алгоритм», </a:t>
            </a:r>
            <a:r>
              <a:rPr lang="ru-RU" sz="1800" i="1"/>
              <a:t>от латинской формы имени аль-Хорезми.</a:t>
            </a:r>
            <a:endParaRPr lang="ru-RU" sz="1800"/>
          </a:p>
          <a:p>
            <a:pPr>
              <a:buFontTx/>
              <a:buNone/>
            </a:pPr>
            <a:endParaRPr lang="ru-RU" sz="1800"/>
          </a:p>
          <a:p>
            <a:pPr>
              <a:buFontTx/>
              <a:buNone/>
            </a:pPr>
            <a:r>
              <a:rPr lang="ru-RU" sz="2400"/>
              <a:t>         </a:t>
            </a:r>
          </a:p>
          <a:p>
            <a:pPr>
              <a:buFont typeface="Wingdings" pitchFamily="2" charset="2"/>
              <a:buNone/>
            </a:pPr>
            <a:r>
              <a:rPr lang="ru-RU" sz="1800"/>
              <a:t>                   </a:t>
            </a:r>
          </a:p>
        </p:txBody>
      </p:sp>
      <p:sp>
        <p:nvSpPr>
          <p:cNvPr id="13326" name="Rectangle 14"/>
          <p:cNvSpPr>
            <a:spLocks noGrp="1" noChangeArrowheads="1"/>
          </p:cNvSpPr>
          <p:nvPr>
            <p:ph sz="half" idx="2"/>
          </p:nvPr>
        </p:nvSpPr>
        <p:spPr>
          <a:xfrm>
            <a:off x="5795963" y="1828800"/>
            <a:ext cx="2586037" cy="3657600"/>
          </a:xfrm>
        </p:spPr>
        <p:txBody>
          <a:bodyPr/>
          <a:lstStyle/>
          <a:p>
            <a:endParaRPr 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6870700" cy="865188"/>
          </a:xfrm>
        </p:spPr>
        <p:txBody>
          <a:bodyPr/>
          <a:lstStyle/>
          <a:p>
            <a:r>
              <a:rPr lang="ru-RU">
                <a:solidFill>
                  <a:srgbClr val="660066"/>
                </a:solidFill>
              </a:rPr>
              <a:t>«Аль-джебр» - алгебра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685800" y="1828800"/>
            <a:ext cx="2590800" cy="3657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1341438"/>
            <a:ext cx="4673600" cy="52562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i="1"/>
              <a:t>          </a:t>
            </a:r>
            <a:r>
              <a:rPr lang="ru-RU" sz="1800"/>
              <a:t>Основы алгебры, как науки заложил труд аль-Хорезми </a:t>
            </a:r>
            <a:r>
              <a:rPr lang="ru-RU" sz="1800" b="1"/>
              <a:t>«Китаб аль-джебр валь-мукабала» («Книга о восстановлении и противопоставлении»):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1800"/>
              <a:t>   правила действий с уравнениями (аль-джебр – восполнение, </a:t>
            </a:r>
            <a:r>
              <a:rPr lang="ru-RU" sz="1800" i="1"/>
              <a:t>от этого термина произошло слово «алгебра»,</a:t>
            </a:r>
            <a:r>
              <a:rPr lang="ru-RU" sz="1800"/>
              <a:t> аль-мукабала - противопоставление);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1800"/>
              <a:t>   решение квадратных, кубических, неопределенных уравнений;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1800"/>
              <a:t>   извлечение корней 3-й, 4-й, 5-й степени;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sz="1800"/>
              <a:t>   применение алгебраических и геометрических методов при решении уравнений.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/>
              <a:t>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/>
              <a:t>         </a:t>
            </a:r>
            <a:r>
              <a:rPr lang="ru-RU" sz="1800"/>
              <a:t>Математические труды ал-Хорезми высоко оценены во всем мире. По ним писали учебники по арифметике и алгебре.</a:t>
            </a:r>
          </a:p>
          <a:p>
            <a:pPr>
              <a:lnSpc>
                <a:spcPct val="80000"/>
              </a:lnSpc>
            </a:pP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696200" cy="65246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i="1"/>
              <a:t>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i="1">
                <a:solidFill>
                  <a:srgbClr val="000066"/>
                </a:solidFill>
              </a:rPr>
              <a:t>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i="1">
                <a:solidFill>
                  <a:srgbClr val="000066"/>
                </a:solidFill>
              </a:rPr>
              <a:t>   «… Я составил книгу о восстановлении и противопоставлении, заключающую в себе простые и сложные вопросы арифметики, ибо это необходимо людям при дележе наследств, составлении завещаний, разделе имущества и в судебных делах, в торговле и всевозможных сделках, а также при измерении земель, проведении каналов, в инженерном искусстве и прочих разновидностях подобных дел.»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i="1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i="1">
                <a:solidFill>
                  <a:srgbClr val="000066"/>
                </a:solidFill>
              </a:rPr>
              <a:t>                                                  Аль-Хорезми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i="1"/>
              <a:t>                                                                                      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469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«В геометрии нет царской дороги!»                                                           Евклид </vt:lpstr>
      <vt:lpstr>Первые книги по алгебре </vt:lpstr>
      <vt:lpstr>Диофант Александрийский</vt:lpstr>
      <vt:lpstr>                                           </vt:lpstr>
      <vt:lpstr>Аль-Хорезми</vt:lpstr>
      <vt:lpstr>«Аль-джебр» - алгебра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геометрии нет царской дороги!»                                                           Евклид </dc:title>
  <dc:creator>User</dc:creator>
  <cp:lastModifiedBy>User</cp:lastModifiedBy>
  <cp:revision>1</cp:revision>
  <dcterms:created xsi:type="dcterms:W3CDTF">2016-12-04T19:48:06Z</dcterms:created>
  <dcterms:modified xsi:type="dcterms:W3CDTF">2016-12-04T19:48:48Z</dcterms:modified>
</cp:coreProperties>
</file>