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412776"/>
            <a:ext cx="2916248" cy="923330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Соноры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62212" y="2967335"/>
            <a:ext cx="60195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           </a:t>
            </a:r>
            <a:r>
              <a:rPr lang="ru-RU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Symbol"/>
              </a:rPr>
              <a:t>        Р     Р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9916" y="2967335"/>
            <a:ext cx="6324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           </a:t>
            </a:r>
            <a:r>
              <a:rPr lang="ru-RU" sz="5400" b="1" cap="none" spc="0" dirty="0" err="1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r>
              <a:rPr lang="ru-RU" sz="5400" b="1" cap="none" spc="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Symbol"/>
              </a:rPr>
              <a:t>        Р       Р</a:t>
            </a:r>
            <a:endParaRPr lang="ru-RU" sz="5400" b="1" cap="none" spc="0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5229200"/>
            <a:ext cx="41768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rgbClr val="92D050"/>
                </a:solidFill>
                <a:effectLst/>
              </a:rPr>
              <a:t>Черемных Н.С.</a:t>
            </a:r>
          </a:p>
          <a:p>
            <a:pPr algn="ctr"/>
            <a:r>
              <a:rPr lang="ru-RU" sz="3600" b="1" dirty="0">
                <a:ln w="50800"/>
                <a:solidFill>
                  <a:srgbClr val="92D050"/>
                </a:solidFill>
              </a:rPr>
              <a:t>у</a:t>
            </a:r>
            <a:r>
              <a:rPr lang="ru-RU" sz="3600" b="1" dirty="0" smtClean="0">
                <a:ln w="50800"/>
                <a:solidFill>
                  <a:srgbClr val="92D050"/>
                </a:solidFill>
              </a:rPr>
              <a:t>читель - логопед</a:t>
            </a:r>
            <a:endParaRPr lang="ru-RU" sz="3600" b="1" cap="none" spc="0" dirty="0">
              <a:ln w="50800"/>
              <a:solidFill>
                <a:srgbClr val="92D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663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0"/>
            <a:ext cx="5323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Сонорные звуки-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23330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Open Sans"/>
              </a:rPr>
              <a:t>в образовании </a:t>
            </a:r>
            <a:r>
              <a:rPr lang="ru-RU" sz="2400" b="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Open Sans"/>
              </a:rPr>
              <a:t>практически не участвует шум. </a:t>
            </a:r>
            <a:r>
              <a:rPr lang="ru-RU" sz="2400" b="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Open Sans"/>
              </a:rPr>
              <a:t>Их главная отличительная особенность состоит в том, что они не оглушаются ни при каких обстоятельствах.</a:t>
            </a:r>
            <a:br>
              <a:rPr lang="ru-RU" sz="2400" b="1" dirty="0">
                <a:solidFill>
                  <a:srgbClr val="000000"/>
                </a:solidFill>
                <a:latin typeface="Open Sans"/>
              </a:rPr>
            </a:br>
            <a:r>
              <a:rPr lang="ru-RU" sz="2400" b="1" dirty="0">
                <a:solidFill>
                  <a:srgbClr val="000000"/>
                </a:solidFill>
                <a:latin typeface="Open Sans"/>
              </a:rPr>
              <a:t>В образовании сонорных звуков над шумом преобладает тон голоса, созданный колебанием голосовых связок. К ним относятся звуки: Р, Р’, Л, Л’, Н, Н’, М, М’, Й.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00"/>
                </a:solidFill>
                <a:latin typeface="Open Sans"/>
              </a:rPr>
              <a:t>Как при образовании всех согласных, при образовании сонантов на пути воздушной струи стоит преграда. Однако сила трения струи о сомкнутые органы речи в этом случае минимальна, звук находит относительно свободный выход </a:t>
            </a:r>
            <a:r>
              <a:rPr lang="ru-RU" sz="2400" b="1" dirty="0" smtClean="0">
                <a:solidFill>
                  <a:srgbClr val="000000"/>
                </a:solidFill>
                <a:latin typeface="Open Sans"/>
              </a:rPr>
              <a:t>наружу</a:t>
            </a:r>
            <a:r>
              <a:rPr lang="ru-RU" sz="2400" b="1" dirty="0">
                <a:solidFill>
                  <a:srgbClr val="000000"/>
                </a:solidFill>
                <a:latin typeface="Open Sans"/>
              </a:rPr>
              <a:t>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6087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7030A0"/>
                </a:solidFill>
              </a:rPr>
              <a:t>Постановка (р, р</a:t>
            </a:r>
            <a:r>
              <a:rPr lang="ru-RU" b="1" u="sng" dirty="0" smtClean="0">
                <a:solidFill>
                  <a:srgbClr val="7030A0"/>
                </a:solidFill>
                <a:sym typeface="Symbol"/>
              </a:rPr>
              <a:t>):</a:t>
            </a:r>
            <a:br>
              <a:rPr lang="ru-RU" b="1" u="sng" dirty="0" smtClean="0">
                <a:solidFill>
                  <a:srgbClr val="7030A0"/>
                </a:solidFill>
                <a:sym typeface="Symbol"/>
              </a:rPr>
            </a:br>
            <a:r>
              <a:rPr lang="ru-RU" b="1" u="sng" dirty="0" smtClean="0">
                <a:solidFill>
                  <a:srgbClr val="7030A0"/>
                </a:solidFill>
                <a:sym typeface="Symbol"/>
              </a:rPr>
              <a:t>(ассоциация-тигр, тигренок)</a:t>
            </a:r>
            <a:endParaRPr lang="ru-RU" b="1" u="sng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7643192" cy="4785395"/>
          </a:xfrm>
        </p:spPr>
        <p:txBody>
          <a:bodyPr/>
          <a:lstStyle/>
          <a:p>
            <a:r>
              <a:rPr lang="ru-RU" b="1" i="1" dirty="0" smtClean="0"/>
              <a:t>механический способ- </a:t>
            </a:r>
            <a:r>
              <a:rPr lang="ru-RU" dirty="0" smtClean="0"/>
              <a:t>язычок на бугорках, создаем вибрацию с помощью зонда (на выдохе)</a:t>
            </a:r>
          </a:p>
          <a:p>
            <a:r>
              <a:rPr lang="ru-RU" b="1" i="1" dirty="0"/>
              <a:t>о</a:t>
            </a:r>
            <a:r>
              <a:rPr lang="ru-RU" b="1" i="1" dirty="0" smtClean="0"/>
              <a:t>т опорных звуков </a:t>
            </a:r>
            <a:r>
              <a:rPr lang="ru-RU" dirty="0" smtClean="0"/>
              <a:t>(</a:t>
            </a:r>
            <a:r>
              <a:rPr lang="ru-RU" b="1" dirty="0" smtClean="0"/>
              <a:t>т, д</a:t>
            </a:r>
            <a:r>
              <a:rPr lang="ru-RU" dirty="0" smtClean="0"/>
              <a:t>, сочетаний </a:t>
            </a:r>
            <a:r>
              <a:rPr lang="ru-RU" b="1" dirty="0" err="1" smtClean="0"/>
              <a:t>тж</a:t>
            </a:r>
            <a:r>
              <a:rPr lang="ru-RU" b="1" dirty="0" smtClean="0"/>
              <a:t>, </a:t>
            </a:r>
            <a:r>
              <a:rPr lang="ru-RU" b="1" dirty="0" err="1" smtClean="0"/>
              <a:t>дж</a:t>
            </a:r>
            <a:r>
              <a:rPr lang="ru-RU" b="1" dirty="0" smtClean="0"/>
              <a:t>, </a:t>
            </a:r>
            <a:r>
              <a:rPr lang="ru-RU" b="1" dirty="0" err="1" smtClean="0"/>
              <a:t>дз</a:t>
            </a:r>
            <a:r>
              <a:rPr lang="ru-RU" b="1" dirty="0" smtClean="0"/>
              <a:t>, </a:t>
            </a:r>
            <a:r>
              <a:rPr lang="ru-RU" b="1" dirty="0" err="1" smtClean="0"/>
              <a:t>тз</a:t>
            </a:r>
            <a:r>
              <a:rPr lang="ru-RU" dirty="0" smtClean="0"/>
              <a:t>) – утрированное и частое произношение на выдохе</a:t>
            </a:r>
          </a:p>
          <a:p>
            <a:r>
              <a:rPr lang="ru-RU" b="1" i="1" dirty="0"/>
              <a:t>п</a:t>
            </a:r>
            <a:r>
              <a:rPr lang="ru-RU" b="1" i="1" dirty="0" smtClean="0"/>
              <a:t>о показу </a:t>
            </a:r>
            <a:r>
              <a:rPr lang="ru-RU" dirty="0" smtClean="0"/>
              <a:t>(демонстрация правильного                  уклада звука, воздушная струя)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21" b="100000" l="3185" r="974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4789776"/>
            <a:ext cx="14954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362" b="100000" l="3035" r="973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247398"/>
            <a:ext cx="2016224" cy="2610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25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428"/>
            <a:ext cx="8229600" cy="19999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7030A0"/>
                </a:solidFill>
              </a:rPr>
              <a:t/>
            </a:r>
            <a:br>
              <a:rPr lang="ru-RU" b="1" u="sng" dirty="0" smtClean="0">
                <a:solidFill>
                  <a:srgbClr val="7030A0"/>
                </a:solidFill>
              </a:rPr>
            </a:br>
            <a:r>
              <a:rPr lang="ru-RU" b="1" u="sng" dirty="0">
                <a:solidFill>
                  <a:srgbClr val="7030A0"/>
                </a:solidFill>
              </a:rPr>
              <a:t/>
            </a:r>
            <a:br>
              <a:rPr lang="ru-RU" b="1" u="sng" dirty="0">
                <a:solidFill>
                  <a:srgbClr val="7030A0"/>
                </a:solidFill>
              </a:rPr>
            </a:br>
            <a:r>
              <a:rPr lang="ru-RU" b="1" u="sng" dirty="0" smtClean="0">
                <a:solidFill>
                  <a:srgbClr val="7030A0"/>
                </a:solidFill>
              </a:rPr>
              <a:t/>
            </a:r>
            <a:br>
              <a:rPr lang="ru-RU" b="1" u="sng" dirty="0" smtClean="0">
                <a:solidFill>
                  <a:srgbClr val="7030A0"/>
                </a:solidFill>
              </a:rPr>
            </a:br>
            <a:r>
              <a:rPr lang="ru-RU" b="1" u="sng" dirty="0" smtClean="0">
                <a:solidFill>
                  <a:srgbClr val="7030A0"/>
                </a:solidFill>
              </a:rPr>
              <a:t>Постановка л</a:t>
            </a:r>
            <a:br>
              <a:rPr lang="ru-RU" b="1" u="sng" dirty="0" smtClean="0">
                <a:solidFill>
                  <a:srgbClr val="7030A0"/>
                </a:solidFill>
              </a:rPr>
            </a:br>
            <a:r>
              <a:rPr lang="ru-RU" b="1" u="sng" dirty="0" smtClean="0">
                <a:solidFill>
                  <a:srgbClr val="7030A0"/>
                </a:solidFill>
              </a:rPr>
              <a:t>(ассоциация-самолет гудит)</a:t>
            </a:r>
            <a:br>
              <a:rPr lang="ru-RU" b="1" u="sng" dirty="0" smtClean="0">
                <a:solidFill>
                  <a:srgbClr val="7030A0"/>
                </a:solidFill>
              </a:rPr>
            </a:br>
            <a:endParaRPr lang="ru-RU" b="1" u="sng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40917"/>
            <a:ext cx="8229600" cy="3777283"/>
          </a:xfrm>
        </p:spPr>
        <p:txBody>
          <a:bodyPr/>
          <a:lstStyle/>
          <a:p>
            <a:r>
              <a:rPr lang="ru-RU" dirty="0" smtClean="0"/>
              <a:t>От опорных звуков (Ы, А) –произносим  гласный и прикусываем кончик языка</a:t>
            </a:r>
          </a:p>
          <a:p>
            <a:r>
              <a:rPr lang="ru-RU" dirty="0" smtClean="0"/>
              <a:t>По показу</a:t>
            </a:r>
          </a:p>
          <a:p>
            <a:r>
              <a:rPr lang="ru-RU" dirty="0" smtClean="0"/>
              <a:t>Механически (придерживать кончик языка кверху- верхние зубки)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946" b="98559" l="0" r="995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435" y="4005064"/>
            <a:ext cx="5016992" cy="26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17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7030A0"/>
                </a:solidFill>
              </a:rPr>
              <a:t>Постановка л</a:t>
            </a:r>
            <a:r>
              <a:rPr lang="ru-RU" b="1" u="sng" dirty="0" smtClean="0">
                <a:solidFill>
                  <a:srgbClr val="7030A0"/>
                </a:solidFill>
                <a:sym typeface="Symbol"/>
              </a:rPr>
              <a:t></a:t>
            </a:r>
            <a:br>
              <a:rPr lang="ru-RU" b="1" u="sng" dirty="0" smtClean="0">
                <a:solidFill>
                  <a:srgbClr val="7030A0"/>
                </a:solidFill>
                <a:sym typeface="Symbol"/>
              </a:rPr>
            </a:br>
            <a:r>
              <a:rPr lang="ru-RU" b="1" u="sng" dirty="0" smtClean="0">
                <a:solidFill>
                  <a:srgbClr val="7030A0"/>
                </a:solidFill>
                <a:sym typeface="Symbol"/>
              </a:rPr>
              <a:t>(ассоциация –лягушка)</a:t>
            </a:r>
            <a:endParaRPr lang="ru-RU" b="1" u="sng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568952" cy="4464496"/>
          </a:xfrm>
        </p:spPr>
        <p:txBody>
          <a:bodyPr/>
          <a:lstStyle/>
          <a:p>
            <a:r>
              <a:rPr lang="ru-RU" dirty="0" smtClean="0"/>
              <a:t>По показу</a:t>
            </a:r>
          </a:p>
          <a:p>
            <a:r>
              <a:rPr lang="ru-RU" dirty="0" smtClean="0"/>
              <a:t>Механически (кончик языка на бугорках)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343" b="90000" l="85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852748"/>
            <a:ext cx="3434408" cy="395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055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207</TotalTime>
  <Words>140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Литейная</vt:lpstr>
      <vt:lpstr>Презентация PowerPoint</vt:lpstr>
      <vt:lpstr>Презентация PowerPoint</vt:lpstr>
      <vt:lpstr>Постановка (р, р): (ассоциация-тигр, тигренок)</vt:lpstr>
      <vt:lpstr>   Постановка л (ассоциация-самолет гудит) </vt:lpstr>
      <vt:lpstr>Постановка л (ассоциация –лягушка)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Ученик</cp:lastModifiedBy>
  <cp:revision>47</cp:revision>
  <dcterms:created xsi:type="dcterms:W3CDTF">2016-10-24T03:53:29Z</dcterms:created>
  <dcterms:modified xsi:type="dcterms:W3CDTF">2016-11-29T09:35:24Z</dcterms:modified>
</cp:coreProperties>
</file>