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1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5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070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9679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06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119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493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91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9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23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96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030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3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0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9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8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80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2FB1A77-D25D-47B1-8906-C22273041D34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7EDA-8F22-4AA9-A5AF-4D62A9F0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643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Правоотношения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Отрасли права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952" y="586381"/>
            <a:ext cx="17335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Институт права – совокупность однородных правовых норм, обособленных внутри отрасли. 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46112" y="1553030"/>
            <a:ext cx="9403742" cy="469537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Задания. К каким отраслям права, на ваш взгляд, относятся следующие нормы права:</a:t>
            </a:r>
          </a:p>
          <a:p>
            <a:r>
              <a:rPr lang="ru-RU" dirty="0" smtClean="0"/>
              <a:t>А. Гражданство РФ приобретается и прекращается в соответствии с </a:t>
            </a:r>
            <a:r>
              <a:rPr lang="ru-RU" dirty="0"/>
              <a:t>ф</a:t>
            </a:r>
            <a:r>
              <a:rPr lang="ru-RU" dirty="0" smtClean="0"/>
              <a:t>едеральным законом, является единым и равным независимо от оснований приобретения</a:t>
            </a:r>
          </a:p>
          <a:p>
            <a:r>
              <a:rPr lang="ru-RU" dirty="0" smtClean="0"/>
              <a:t>Б. Право собственности на новую вещь, изготовленную или созданную лицом для себя с соблюдением закона  и иных правовых актов, приобретается этим лицом.</a:t>
            </a:r>
          </a:p>
          <a:p>
            <a:r>
              <a:rPr lang="ru-RU" dirty="0" smtClean="0"/>
              <a:t>В. Рецидивом преступлений признаётся совершение  умышленного преступления лицом, имеющим судимость </a:t>
            </a:r>
            <a:r>
              <a:rPr lang="ru-RU" dirty="0"/>
              <a:t>за ранее совершённое </a:t>
            </a:r>
            <a:r>
              <a:rPr lang="ru-RU" dirty="0" smtClean="0"/>
              <a:t>умышленное преступление.</a:t>
            </a:r>
          </a:p>
          <a:p>
            <a:r>
              <a:rPr lang="ru-RU" dirty="0" smtClean="0"/>
              <a:t>Г. Брачный договор может быть заключен как до государственной регистрации заключения брака, так и в любое время в период брака.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400" y="4170218"/>
            <a:ext cx="2895600" cy="239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2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задания.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258" y="1727200"/>
            <a:ext cx="9280596" cy="452119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А. </a:t>
            </a:r>
            <a:r>
              <a:rPr lang="ru-RU" sz="2400" dirty="0"/>
              <a:t>К</a:t>
            </a:r>
            <a:r>
              <a:rPr lang="ru-RU" sz="2400" dirty="0" smtClean="0"/>
              <a:t>онституционное право. Институт гражданства (отраслевой)</a:t>
            </a:r>
          </a:p>
          <a:p>
            <a:r>
              <a:rPr lang="ru-RU" sz="2400" dirty="0" smtClean="0"/>
              <a:t>Б. Гражданское право. Институт собственности (межотраслевой)</a:t>
            </a:r>
          </a:p>
          <a:p>
            <a:r>
              <a:rPr lang="ru-RU" sz="2400" dirty="0" smtClean="0"/>
              <a:t>В. Уголовное право. Институт рецидива (отраслевой)</a:t>
            </a:r>
          </a:p>
          <a:p>
            <a:r>
              <a:rPr lang="ru-RU" sz="2400" dirty="0" smtClean="0"/>
              <a:t>Г. Семейное право. Институт договора (межотраслевой)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253345"/>
            <a:ext cx="3435927" cy="262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0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857" y="652388"/>
            <a:ext cx="9404723" cy="1400530"/>
          </a:xfrm>
        </p:spPr>
        <p:txBody>
          <a:bodyPr/>
          <a:lstStyle/>
          <a:p>
            <a:r>
              <a:rPr lang="ru-RU" dirty="0" smtClean="0"/>
              <a:t>Вопросы по ситуации: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2800" dirty="0" smtClean="0"/>
              <a:t>Как вы думаете, законны ли действия почтальона Печкина?</a:t>
            </a:r>
          </a:p>
          <a:p>
            <a:pPr>
              <a:buFontTx/>
              <a:buChar char="-"/>
            </a:pPr>
            <a:r>
              <a:rPr lang="ru-RU" sz="2800" dirty="0" smtClean="0"/>
              <a:t>Законны ли требования </a:t>
            </a:r>
            <a:r>
              <a:rPr lang="ru-RU" sz="2800" dirty="0" err="1" smtClean="0"/>
              <a:t>Матроскина</a:t>
            </a:r>
            <a:r>
              <a:rPr lang="ru-RU" sz="2800" dirty="0" smtClean="0"/>
              <a:t>?</a:t>
            </a:r>
          </a:p>
          <a:p>
            <a:pPr>
              <a:buFontTx/>
              <a:buChar char="-"/>
            </a:pPr>
            <a:r>
              <a:rPr lang="ru-RU" sz="2800" dirty="0" smtClean="0"/>
              <a:t>Каким образом должны поступить в этом случае участники ситуации?</a:t>
            </a:r>
          </a:p>
          <a:p>
            <a:pPr>
              <a:buFontTx/>
              <a:buChar char="-"/>
            </a:pPr>
            <a:r>
              <a:rPr lang="ru-RU" sz="2800" dirty="0" smtClean="0"/>
              <a:t>На какие вопросы необходимо ответить, чтобы дать обоснованный анализ ситуации?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418" y="4239491"/>
            <a:ext cx="2729345" cy="22859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855" y="462"/>
            <a:ext cx="2415998" cy="250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83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528" y="292553"/>
            <a:ext cx="10990943" cy="16959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Правоотношения- отношения, урегулированные правом, участники которых связаны взаимными юридическими правами и обязанностями</a:t>
            </a:r>
            <a:endParaRPr lang="ru-RU" sz="32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00528" y="2090058"/>
            <a:ext cx="10990943" cy="4267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Структура правоотношений:</a:t>
            </a:r>
          </a:p>
          <a:p>
            <a:pPr marL="0" indent="0">
              <a:buNone/>
            </a:pPr>
            <a:r>
              <a:rPr lang="ru-RU" sz="2800" dirty="0" smtClean="0"/>
              <a:t>- Субъекты правоотношения – участники правоотношений</a:t>
            </a:r>
          </a:p>
          <a:p>
            <a:pPr marL="0" indent="0">
              <a:buNone/>
            </a:pPr>
            <a:r>
              <a:rPr lang="ru-RU" sz="2800" dirty="0" smtClean="0"/>
              <a:t>- Объект правоотношения – материальные и нематериальные блага, на которые направлены действия субъектов правоотношений</a:t>
            </a:r>
          </a:p>
          <a:p>
            <a:pPr marL="0" indent="0">
              <a:buNone/>
            </a:pPr>
            <a:r>
              <a:rPr lang="ru-RU" sz="2800" dirty="0" smtClean="0"/>
              <a:t>- Содержание правоотношения- права и обязанности участников правоотношения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9227127" y="218901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344" y="4821381"/>
            <a:ext cx="2355273" cy="199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Субъекты правоотношения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Физические лица: человек-носитель прав и обязанностей</a:t>
            </a:r>
          </a:p>
          <a:p>
            <a:r>
              <a:rPr lang="ru-RU" sz="2400" dirty="0" smtClean="0"/>
              <a:t>Юридические лица: коммерческие и некоммерческие организации</a:t>
            </a:r>
          </a:p>
          <a:p>
            <a:r>
              <a:rPr lang="ru-RU" sz="2400" dirty="0" smtClean="0"/>
              <a:t>Публично-правовые образования: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Российская Федерация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субъекты РФ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                  муниципальные образования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6508" y="4100945"/>
            <a:ext cx="2715491" cy="234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Правосубъектность</a:t>
            </a:r>
            <a:r>
              <a:rPr lang="ru-RU" dirty="0" smtClean="0"/>
              <a:t>- </a:t>
            </a:r>
            <a:r>
              <a:rPr lang="ru-RU" sz="3200" dirty="0" smtClean="0"/>
              <a:t>способность быть участником правоотношений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Правоспособность- способность быть носителем прав и обязанностей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Дееспособность- возможность лица своими действиями приобретать и осуществлять права и обязанности (статья 60 Конституции РФ)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618" y="4461163"/>
            <a:ext cx="3117273" cy="242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4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0743" cy="224744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Юридические факты</a:t>
            </a:r>
            <a:r>
              <a:rPr lang="ru-RU" sz="2800" dirty="0" smtClean="0"/>
              <a:t>-конкретное обстоятельство, с которым нормы права связывают возникновение, изменение или прекращение правоотношений.</a:t>
            </a:r>
            <a:br>
              <a:rPr lang="ru-RU" sz="2800" dirty="0" smtClean="0"/>
            </a:br>
            <a:r>
              <a:rPr lang="ru-RU" sz="2800" b="1" dirty="0" smtClean="0"/>
              <a:t>Юридические события- </a:t>
            </a:r>
            <a:r>
              <a:rPr lang="ru-RU" sz="2800" dirty="0" smtClean="0"/>
              <a:t>обстоятельства, объективно не зависящие от воли и сознания людей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786743"/>
            <a:ext cx="4372429" cy="3556000"/>
          </a:xfrm>
        </p:spPr>
        <p:txBody>
          <a:bodyPr>
            <a:normAutofit fontScale="92500"/>
          </a:bodyPr>
          <a:lstStyle/>
          <a:p>
            <a:r>
              <a:rPr lang="ru-RU" sz="2200" dirty="0" smtClean="0"/>
              <a:t>Абсолютные события –</a:t>
            </a:r>
          </a:p>
          <a:p>
            <a:pPr marL="0" indent="0">
              <a:buNone/>
            </a:pPr>
            <a:r>
              <a:rPr lang="ru-RU" sz="2400" dirty="0" smtClean="0"/>
              <a:t>Не имеют непосредственной причинной связи с деятельностью человека, но так или иначе приводят к определенным юридическим последствиям.</a:t>
            </a:r>
          </a:p>
          <a:p>
            <a:pPr marL="0" indent="0">
              <a:buNone/>
            </a:pPr>
            <a:r>
              <a:rPr lang="ru-RU" sz="2400" b="1" dirty="0" smtClean="0"/>
              <a:t>Пример.</a:t>
            </a:r>
            <a:r>
              <a:rPr lang="ru-RU" sz="2400" dirty="0" smtClean="0"/>
              <a:t> Стихийное бедствие.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18514" y="2786743"/>
            <a:ext cx="5065486" cy="3556000"/>
          </a:xfrm>
        </p:spPr>
        <p:txBody>
          <a:bodyPr>
            <a:normAutofit fontScale="92500"/>
          </a:bodyPr>
          <a:lstStyle/>
          <a:p>
            <a:r>
              <a:rPr lang="ru-RU" sz="2200" dirty="0" smtClean="0"/>
              <a:t>Относительные события-</a:t>
            </a:r>
          </a:p>
          <a:p>
            <a:pPr marL="0" indent="0">
              <a:buNone/>
            </a:pPr>
            <a:r>
              <a:rPr lang="ru-RU" sz="2400" dirty="0" smtClean="0"/>
              <a:t>Связаны с деятельностью </a:t>
            </a:r>
            <a:r>
              <a:rPr lang="ru-RU" sz="2400" dirty="0" err="1" smtClean="0"/>
              <a:t>людей,но</a:t>
            </a:r>
            <a:r>
              <a:rPr lang="ru-RU" sz="2400" dirty="0" smtClean="0"/>
              <a:t> развиваются независимо от их воли и сознания.</a:t>
            </a:r>
          </a:p>
          <a:p>
            <a:pPr marL="0" indent="0">
              <a:buNone/>
            </a:pPr>
            <a:r>
              <a:rPr lang="ru-RU" sz="2400" b="1" dirty="0" smtClean="0"/>
              <a:t>Пример.</a:t>
            </a:r>
            <a:r>
              <a:rPr lang="ru-RU" sz="2400" dirty="0" smtClean="0"/>
              <a:t> Пожар, возникший в результате несоблюдения техники безопасности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1177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Юридические деяния(действия или бездействия)-напрямую связаны с волевой деятельностью человека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Правомерные- </a:t>
            </a:r>
            <a:r>
              <a:rPr lang="ru-RU" sz="2400" dirty="0" smtClean="0"/>
              <a:t>совершенные в рамках закона:</a:t>
            </a:r>
          </a:p>
          <a:p>
            <a:r>
              <a:rPr lang="ru-RU" dirty="0" smtClean="0"/>
              <a:t>Юридические поступки- </a:t>
            </a:r>
            <a:r>
              <a:rPr lang="ru-RU" sz="2400" dirty="0" smtClean="0"/>
              <a:t>совершаются осознанно, но без намерения вызвать правовые последствия.</a:t>
            </a:r>
          </a:p>
          <a:p>
            <a:r>
              <a:rPr lang="ru-RU" dirty="0" smtClean="0"/>
              <a:t>Юридические акты- </a:t>
            </a:r>
            <a:r>
              <a:rPr lang="ru-RU" sz="2400" dirty="0" smtClean="0"/>
              <a:t>правомерные действия, которые совершаются с намерением породить юридические последствия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000" dirty="0" smtClean="0"/>
              <a:t>Неправомерные- совершенные с нарушением закона:</a:t>
            </a:r>
          </a:p>
          <a:p>
            <a:r>
              <a:rPr lang="ru-RU" sz="2000" dirty="0" smtClean="0"/>
              <a:t>Преступления – деяния, запрещённые уголовным кодексом;</a:t>
            </a:r>
          </a:p>
          <a:p>
            <a:r>
              <a:rPr lang="ru-RU" sz="2000" dirty="0" smtClean="0"/>
              <a:t>Проступки –деяния, посягающие на установленные законами общественные отношения, отличающиеся небольшой общественной опасностью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447" y="4516581"/>
            <a:ext cx="2346626" cy="220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75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6111" y="504470"/>
            <a:ext cx="9404723" cy="1400530"/>
          </a:xfrm>
        </p:spPr>
        <p:txBody>
          <a:bodyPr/>
          <a:lstStyle/>
          <a:p>
            <a:r>
              <a:rPr lang="ru-RU" dirty="0" smtClean="0"/>
              <a:t>Отрасль права- </a:t>
            </a:r>
            <a:r>
              <a:rPr lang="ru-RU" sz="3600" dirty="0" smtClean="0"/>
              <a:t>совокупность взаимосвязанных правовых норм, регулирующих однородные обществен- </a:t>
            </a:r>
            <a:r>
              <a:rPr lang="ru-RU" sz="3600" dirty="0" err="1" smtClean="0"/>
              <a:t>ные</a:t>
            </a:r>
            <a:r>
              <a:rPr lang="ru-RU" sz="3600" dirty="0" smtClean="0"/>
              <a:t> отношения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957943" y="2888342"/>
            <a:ext cx="4368800" cy="3367995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Отрасли материального права- правовые нормы, непосредственно регулирую-</a:t>
            </a:r>
            <a:r>
              <a:rPr lang="ru-RU" sz="2000" dirty="0" err="1" smtClean="0"/>
              <a:t>щие</a:t>
            </a:r>
            <a:r>
              <a:rPr lang="ru-RU" sz="2000" dirty="0" smtClean="0"/>
              <a:t> конкретные общественные отношения, объектом которых являются определенные материальные и </a:t>
            </a:r>
            <a:r>
              <a:rPr lang="ru-RU" sz="2000" dirty="0" err="1" smtClean="0"/>
              <a:t>нематериаль</a:t>
            </a:r>
            <a:r>
              <a:rPr lang="ru-RU" sz="2000" dirty="0" smtClean="0"/>
              <a:t>- </a:t>
            </a:r>
            <a:r>
              <a:rPr lang="ru-RU" sz="2000" dirty="0" err="1" smtClean="0"/>
              <a:t>ные</a:t>
            </a:r>
            <a:r>
              <a:rPr lang="ru-RU" sz="2000" dirty="0" smtClean="0"/>
              <a:t> блага, а также личные неимущественные права </a:t>
            </a:r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V="1">
            <a:off x="5654495" y="2481261"/>
            <a:ext cx="439633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5892800" y="2888342"/>
            <a:ext cx="4158034" cy="336799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Процессуальное право- часть норм правовой системы, регулирующая отношения, возникающие в судебном процессе, закрепляет процессуальные формы, необходимые для осуществления и защиты материального права </a:t>
            </a: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926" y="4738255"/>
            <a:ext cx="2660073" cy="214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0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97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646112" y="522515"/>
            <a:ext cx="4853540" cy="57338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 правоотношения, где государство выступает в роли института публичной власти, относятся к сфере </a:t>
            </a:r>
            <a:r>
              <a:rPr lang="ru-RU" sz="2800" b="1" dirty="0" smtClean="0"/>
              <a:t>публичного права:</a:t>
            </a:r>
          </a:p>
          <a:p>
            <a:r>
              <a:rPr lang="ru-RU" sz="2800" b="1" dirty="0" smtClean="0"/>
              <a:t>Конституционное</a:t>
            </a:r>
          </a:p>
          <a:p>
            <a:r>
              <a:rPr lang="ru-RU" sz="2800" b="1" dirty="0" smtClean="0"/>
              <a:t>международное</a:t>
            </a:r>
          </a:p>
          <a:p>
            <a:r>
              <a:rPr lang="ru-RU" sz="2800" b="1" dirty="0" smtClean="0"/>
              <a:t>уголовное</a:t>
            </a:r>
          </a:p>
          <a:p>
            <a:r>
              <a:rPr lang="ru-RU" sz="2800" b="1" dirty="0"/>
              <a:t>а</a:t>
            </a:r>
            <a:r>
              <a:rPr lang="ru-RU" sz="2800" b="1" dirty="0" smtClean="0"/>
              <a:t>дминистративное</a:t>
            </a:r>
            <a:endParaRPr lang="ru-RU" sz="2800" b="1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5689600" y="522514"/>
            <a:ext cx="5167086" cy="56315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Правоотношения, не связанные с властными функциями, основанные на принципе равноправия и взаимной ответственности сторон, относятся к сфере </a:t>
            </a:r>
            <a:r>
              <a:rPr lang="ru-RU" sz="2800" b="1" dirty="0" smtClean="0"/>
              <a:t>частного права</a:t>
            </a:r>
          </a:p>
          <a:p>
            <a:r>
              <a:rPr lang="ru-RU" sz="2800" b="1" dirty="0"/>
              <a:t>г</a:t>
            </a:r>
            <a:r>
              <a:rPr lang="ru-RU" sz="2800" b="1" dirty="0" smtClean="0"/>
              <a:t>ражданское</a:t>
            </a:r>
          </a:p>
          <a:p>
            <a:r>
              <a:rPr lang="ru-RU" sz="2800" b="1" dirty="0"/>
              <a:t>с</a:t>
            </a:r>
            <a:r>
              <a:rPr lang="ru-RU" sz="2800" b="1" dirty="0" smtClean="0"/>
              <a:t>емейное</a:t>
            </a:r>
          </a:p>
          <a:p>
            <a:r>
              <a:rPr lang="ru-RU" sz="2800" b="1" dirty="0" smtClean="0"/>
              <a:t>трудовое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982" y="4502727"/>
            <a:ext cx="2563090" cy="212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127</TotalTime>
  <Words>556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Правоотношения </vt:lpstr>
      <vt:lpstr>Вопросы по ситуации:</vt:lpstr>
      <vt:lpstr>Правоотношения- отношения, урегулированные правом, участники которых связаны взаимными юридическими правами и обязанностями</vt:lpstr>
      <vt:lpstr>Субъекты правоотношения</vt:lpstr>
      <vt:lpstr>Правосубъектность- способность быть участником правоотношений</vt:lpstr>
      <vt:lpstr>Юридические факты-конкретное обстоятельство, с которым нормы права связывают возникновение, изменение или прекращение правоотношений. Юридические события- обстоятельства, объективно не зависящие от воли и сознания людей</vt:lpstr>
      <vt:lpstr>Юридические деяния(действия или бездействия)-напрямую связаны с волевой деятельностью человека</vt:lpstr>
      <vt:lpstr>Отрасль права- совокупность взаимосвязанных правовых норм, регулирующих однородные обществен- ные отношения</vt:lpstr>
      <vt:lpstr>Презентация PowerPoint</vt:lpstr>
      <vt:lpstr>Институт права – совокупность однородных правовых норм, обособленных внутри отрасли. </vt:lpstr>
      <vt:lpstr>Ответы на задания.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Правоотношения </dc:title>
  <dc:creator>Семья</dc:creator>
  <cp:lastModifiedBy>Семья</cp:lastModifiedBy>
  <cp:revision>14</cp:revision>
  <dcterms:created xsi:type="dcterms:W3CDTF">2016-11-27T17:34:39Z</dcterms:created>
  <dcterms:modified xsi:type="dcterms:W3CDTF">2016-11-27T19:44:29Z</dcterms:modified>
</cp:coreProperties>
</file>