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7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7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77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36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55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765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80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9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91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87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1AA40-7AF0-418B-9DE7-E5C142C0B6A3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0CA5-9F64-428C-84B3-D8405BAB06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6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C:\Users\&#1054;&#1083;&#1100;&#1075;&#1072;\Desktop\&#1082;&#1086;&#1085;&#1082;&#1091;&#1088;&#1089;%20&#1091;&#1095;&#1091;%20&#1091;&#1095;&#1080;&#1090;&#1100;&#1089;&#1103;\&#1044;&#1080;&#1072;&#1075;&#1088;&#1072;&#1084;&#1084;&#1072;%20&#1074;%20Microsoft%20PowerPoint.xls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764704"/>
                <a:ext cx="9144000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4000" dirty="0"/>
                  <a:t>Преобразование выражения</a:t>
                </a:r>
                <a:r>
                  <a:rPr lang="ru-RU" sz="4000" i="1" dirty="0"/>
                  <a:t> </a:t>
                </a:r>
                <a:endParaRPr lang="ru-RU" sz="4000" i="1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i="1">
                          <a:latin typeface="Cambria Math"/>
                        </a:rPr>
                        <m:t>𝐴𝑠𝑖𝑛𝑥</m:t>
                      </m:r>
                      <m:r>
                        <a:rPr lang="ru-RU" sz="4000" i="1" smtClean="0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ru-RU" sz="4000" i="1">
                          <a:latin typeface="Cambria Math"/>
                        </a:rPr>
                        <m:t>𝐵𝑐𝑜𝑠𝑥</m:t>
                      </m:r>
                      <m:r>
                        <a:rPr lang="ru-RU" sz="40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4000" dirty="0" smtClean="0"/>
              </a:p>
              <a:p>
                <a:pPr algn="ctr"/>
                <a:r>
                  <a:rPr lang="ru-RU" sz="4000" dirty="0" smtClean="0"/>
                  <a:t>к </a:t>
                </a:r>
                <a:r>
                  <a:rPr lang="ru-RU" sz="4000" dirty="0"/>
                  <a:t>виду</a:t>
                </a:r>
                <a:r>
                  <a:rPr lang="ru-RU" sz="4000" i="1" dirty="0"/>
                  <a:t> </a:t>
                </a:r>
                <a14:m>
                  <m:oMath xmlns:m="http://schemas.openxmlformats.org/officeDocument/2006/math">
                    <m:r>
                      <a:rPr lang="ru-RU" sz="4000" i="1">
                        <a:latin typeface="Cambria Math"/>
                      </a:rPr>
                      <m:t> </m:t>
                    </m:r>
                    <m:r>
                      <a:rPr lang="ru-RU" sz="4000" i="1">
                        <a:latin typeface="Cambria Math"/>
                      </a:rPr>
                      <m:t>𝐶𝑠𝑖𝑛</m:t>
                    </m:r>
                    <m:r>
                      <a:rPr lang="ru-RU" sz="4000" i="1">
                        <a:latin typeface="Cambria Math"/>
                      </a:rPr>
                      <m:t>(</m:t>
                    </m:r>
                    <m:r>
                      <a:rPr lang="ru-RU" sz="4000" i="1">
                        <a:latin typeface="Cambria Math"/>
                      </a:rPr>
                      <m:t>𝑥</m:t>
                    </m:r>
                    <m:r>
                      <a:rPr lang="ru-RU" sz="40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4000" i="1">
                        <a:latin typeface="Cambria Math"/>
                      </a:rPr>
                      <m:t>𝑡</m:t>
                    </m:r>
                    <m:r>
                      <a:rPr lang="ru-RU" sz="4000" i="1">
                        <a:latin typeface="Cambria Math"/>
                      </a:rPr>
                      <m:t>)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64704"/>
                <a:ext cx="9144000" cy="1938992"/>
              </a:xfrm>
              <a:prstGeom prst="rect">
                <a:avLst/>
              </a:prstGeom>
              <a:blipFill rotWithShape="1">
                <a:blip r:embed="rId2"/>
                <a:stretch>
                  <a:fillRect t="-5643" b="-12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1403648" y="5085184"/>
            <a:ext cx="69127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</a:rPr>
              <a:t>Автор:</a:t>
            </a:r>
            <a:r>
              <a:rPr lang="ru-RU" dirty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Шмонина Ольга Валерьевна</a:t>
            </a:r>
            <a:endParaRPr lang="en-US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</a:rPr>
              <a:t>              </a:t>
            </a:r>
            <a:r>
              <a:rPr lang="ru-RU" dirty="0">
                <a:latin typeface="Times New Roman" pitchFamily="18" charset="0"/>
              </a:rPr>
              <a:t>учитель математики высшей категории.</a:t>
            </a:r>
          </a:p>
        </p:txBody>
      </p:sp>
    </p:spTree>
    <p:extLst>
      <p:ext uri="{BB962C8B-B14F-4D97-AF65-F5344CB8AC3E}">
        <p14:creationId xmlns:p14="http://schemas.microsoft.com/office/powerpoint/2010/main" val="28951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7504" y="1771520"/>
                <a:ext cx="8928992" cy="3313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3600" b="1" dirty="0" smtClean="0">
                    <a:latin typeface="Arial" pitchFamily="34" charset="0"/>
                    <a:cs typeface="Arial" pitchFamily="34" charset="0"/>
                  </a:rPr>
                  <a:t>Самостоятельная </a:t>
                </a:r>
                <a:r>
                  <a:rPr lang="ru-RU" sz="3600" b="1" dirty="0">
                    <a:latin typeface="Arial" pitchFamily="34" charset="0"/>
                    <a:cs typeface="Arial" pitchFamily="34" charset="0"/>
                  </a:rPr>
                  <a:t>работа </a:t>
                </a:r>
                <a:endParaRPr lang="ru-RU" sz="3600" b="1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sz="3600" dirty="0" smtClean="0">
                    <a:latin typeface="Arial" pitchFamily="34" charset="0"/>
                    <a:cs typeface="Arial" pitchFamily="34" charset="0"/>
                  </a:rPr>
                  <a:t>Преобразовать </a:t>
                </a:r>
                <a:r>
                  <a:rPr lang="ru-RU" sz="3600" dirty="0">
                    <a:latin typeface="Arial" pitchFamily="34" charset="0"/>
                    <a:cs typeface="Arial" pitchFamily="34" charset="0"/>
                  </a:rPr>
                  <a:t>выражение: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600" dirty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𝑎</m:t>
                    </m:r>
                    <m:r>
                      <a:rPr lang="ru-RU" sz="3600" i="1">
                        <a:latin typeface="Cambria Math"/>
                      </a:rPr>
                      <m:t>) </m:t>
                    </m:r>
                    <m:r>
                      <a:rPr lang="en-US" sz="3600" i="1">
                        <a:latin typeface="Cambria Math"/>
                      </a:rPr>
                      <m:t>𝑠𝑖𝑛𝑥</m:t>
                    </m:r>
                    <m:r>
                      <a:rPr lang="ru-RU" sz="3600" i="1">
                        <a:latin typeface="Cambria Math"/>
                      </a:rPr>
                      <m:t>+</m:t>
                    </m:r>
                    <m:r>
                      <a:rPr lang="en-US" sz="3600" i="1">
                        <a:latin typeface="Cambria Math"/>
                      </a:rPr>
                      <m:t>𝑐𝑜𝑠𝑥</m:t>
                    </m:r>
                  </m:oMath>
                </a14:m>
                <a:endParaRPr lang="ru-RU" sz="36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sz="3600" dirty="0">
                    <a:latin typeface="Arial" pitchFamily="34" charset="0"/>
                    <a:cs typeface="Arial" pitchFamily="34" charset="0"/>
                  </a:rPr>
                  <a:t> б) 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5</m:t>
                    </m:r>
                    <m:r>
                      <a:rPr lang="en-US" sz="3600" i="1">
                        <a:latin typeface="Cambria Math"/>
                      </a:rPr>
                      <m:t>𝑠𝑖𝑛𝑥</m:t>
                    </m:r>
                    <m:r>
                      <a:rPr lang="en-US" sz="3600" b="0" i="1" smtClean="0">
                        <a:latin typeface="Cambria Math"/>
                      </a:rPr>
                      <m:t>−</m:t>
                    </m:r>
                    <m:r>
                      <a:rPr lang="ru-RU" sz="3600" i="1">
                        <a:latin typeface="Cambria Math"/>
                      </a:rPr>
                      <m:t>12</m:t>
                    </m:r>
                    <m:r>
                      <a:rPr lang="en-US" sz="3600" i="1">
                        <a:latin typeface="Cambria Math"/>
                      </a:rPr>
                      <m:t>𝑐𝑜𝑠𝑥</m:t>
                    </m:r>
                  </m:oMath>
                </a14:m>
                <a:endParaRPr lang="ru-RU" sz="36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771520"/>
                <a:ext cx="8928992" cy="3313664"/>
              </a:xfrm>
              <a:prstGeom prst="rect">
                <a:avLst/>
              </a:prstGeom>
              <a:blipFill rotWithShape="1">
                <a:blip r:embed="rId2"/>
                <a:stretch>
                  <a:fillRect l="-2117" b="-60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4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276836"/>
                <a:ext cx="9144000" cy="6258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i="1" dirty="0" smtClean="0">
                    <a:latin typeface="Arial" pitchFamily="34" charset="0"/>
                    <a:cs typeface="Arial" pitchFamily="34" charset="0"/>
                  </a:rPr>
                  <a:t>Эталон самопроверки:</a:t>
                </a:r>
              </a:p>
              <a:p>
                <a:r>
                  <a:rPr lang="ru-RU" i="1" dirty="0"/>
                  <a:t>а)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𝒔𝒊𝒏𝒙</m:t>
                    </m:r>
                    <m:r>
                      <a:rPr lang="ru-RU" b="1" i="1">
                        <a:latin typeface="Cambria Math"/>
                      </a:rPr>
                      <m:t>+</m:t>
                    </m:r>
                    <m:r>
                      <a:rPr lang="en-US" b="1" i="1">
                        <a:latin typeface="Cambria Math"/>
                      </a:rPr>
                      <m:t>𝒄𝒐𝒔𝒙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endParaRPr lang="ru-RU" b="1" i="1" dirty="0"/>
              </a:p>
              <a:p>
                <a:r>
                  <a:rPr lang="ru-RU" dirty="0"/>
                  <a:t>А=1, В=1. С=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𝟏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𝟏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ru-RU" b="1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e>
                    </m:rad>
                  </m:oMath>
                </a14:m>
                <a:r>
                  <a:rPr lang="ru-RU" dirty="0"/>
                  <a:t>                        </a:t>
                </a:r>
                <a:r>
                  <a:rPr lang="ru-RU" dirty="0" smtClean="0"/>
                  <a:t>                          1</a:t>
                </a:r>
                <a:r>
                  <a:rPr lang="ru-RU" dirty="0"/>
                  <a:t>. Выписать коэффициенты А, В. </a:t>
                </a:r>
                <a:r>
                  <a:rPr lang="ru-RU" dirty="0" smtClean="0"/>
                  <a:t> </a:t>
                </a:r>
              </a:p>
              <a:p>
                <a:r>
                  <a:rPr lang="ru-RU" dirty="0"/>
                  <a:t> </a:t>
                </a:r>
                <a:r>
                  <a:rPr lang="ru-RU" dirty="0" smtClean="0"/>
                  <a:t>                                                                                                        Вычислить  С</a:t>
                </a:r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В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e>
                    </m:rad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b="1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b="1" i="1">
                                    <a:latin typeface="Cambria Math"/>
                                  </a:rPr>
                                  <m:t>𝟐</m:t>
                                </m:r>
                              </m:e>
                            </m:rad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𝒔𝒊𝒏𝒙</m:t>
                        </m:r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ru-RU" b="1" i="1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b="1" i="1">
                                    <a:latin typeface="Cambria Math"/>
                                  </a:rPr>
                                  <m:t>𝟐</m:t>
                                </m:r>
                              </m:e>
                            </m:rad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𝒄𝒐𝒔𝒙</m:t>
                        </m:r>
                      </m:e>
                    </m:d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r>
                  <a:rPr lang="ru-RU" b="1" i="1" dirty="0"/>
                  <a:t>                         </a:t>
                </a:r>
                <a:r>
                  <a:rPr lang="ru-RU" dirty="0"/>
                  <a:t>  </a:t>
                </a:r>
                <a:r>
                  <a:rPr lang="ru-RU" dirty="0" smtClean="0"/>
                  <a:t>                      2.Вынести </a:t>
                </a:r>
                <a:r>
                  <a:rPr lang="ru-RU" dirty="0"/>
                  <a:t>число С за скобку.</a:t>
                </a:r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e>
                    </m:rad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𝒄𝒐𝒔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𝟒</m:t>
                            </m:r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𝒔𝒊𝒏𝒙</m:t>
                        </m:r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r>
                          <a:rPr lang="en-US" b="1" i="1">
                            <a:latin typeface="Cambria Math"/>
                          </a:rPr>
                          <m:t>𝒔𝒊𝒏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𝟒</m:t>
                            </m:r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𝒄𝒐𝒔𝒙</m:t>
                        </m:r>
                      </m:e>
                    </m:d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r>
                  <a:rPr lang="ru-RU" b="1" dirty="0"/>
                  <a:t>                  </a:t>
                </a:r>
                <a:r>
                  <a:rPr lang="ru-RU" b="1" dirty="0" smtClean="0"/>
                  <a:t>                   </a:t>
                </a:r>
                <a:r>
                  <a:rPr lang="ru-RU" dirty="0" smtClean="0"/>
                  <a:t>3.Вычислить </a:t>
                </a:r>
                <a:r>
                  <a:rPr lang="ru-RU" dirty="0"/>
                  <a:t>угол </a:t>
                </a:r>
                <a:r>
                  <a:rPr lang="en-US" i="1" dirty="0"/>
                  <a:t>t</a:t>
                </a:r>
                <a:r>
                  <a:rPr lang="ru-RU" dirty="0"/>
                  <a:t> , где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𝒕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e>
                    </m:rad>
                    <m:r>
                      <a:rPr lang="en-US" b="1" i="1">
                        <a:latin typeface="Cambria Math"/>
                      </a:rPr>
                      <m:t>𝒔𝒊𝒏</m:t>
                    </m:r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ru-RU" dirty="0"/>
                  <a:t>                                             </a:t>
                </a:r>
                <a:r>
                  <a:rPr lang="ru-RU" dirty="0" smtClean="0"/>
                  <a:t>                        4.Применить </a:t>
                </a:r>
                <a:r>
                  <a:rPr lang="ru-RU" dirty="0"/>
                  <a:t>формулу синуса суммы </a:t>
                </a:r>
                <a:endParaRPr lang="ru-RU" dirty="0" smtClean="0"/>
              </a:p>
              <a:p>
                <a:r>
                  <a:rPr lang="ru-RU" dirty="0"/>
                  <a:t> </a:t>
                </a:r>
                <a:r>
                  <a:rPr lang="ru-RU" dirty="0" smtClean="0"/>
                  <a:t>                                                                                                        или разности     </a:t>
                </a:r>
                <a:r>
                  <a:rPr lang="ru-RU" dirty="0"/>
                  <a:t>аргументов.</a:t>
                </a:r>
                <a:endParaRPr lang="ru-RU" b="1" i="1" dirty="0"/>
              </a:p>
              <a:p>
                <a:r>
                  <a:rPr lang="ru-RU" i="1" dirty="0"/>
                  <a:t> </a:t>
                </a:r>
                <a:endParaRPr lang="ru-RU" b="1" i="1" dirty="0"/>
              </a:p>
              <a:p>
                <a:r>
                  <a:rPr lang="ru-RU" i="1" dirty="0"/>
                  <a:t>б)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 </m:t>
                    </m:r>
                    <m:r>
                      <a:rPr lang="ru-RU" b="1" i="1">
                        <a:latin typeface="Cambria Math"/>
                      </a:rPr>
                      <m:t>𝟓</m:t>
                    </m:r>
                    <m:r>
                      <a:rPr lang="en-US" b="1" i="1">
                        <a:latin typeface="Cambria Math"/>
                      </a:rPr>
                      <m:t>𝒔𝒊𝒏𝒙</m:t>
                    </m:r>
                    <m:r>
                      <a:rPr lang="ru-RU" b="1" i="1" smtClean="0">
                        <a:latin typeface="Cambria Math"/>
                      </a:rPr>
                      <m:t>−</m:t>
                    </m:r>
                    <m:r>
                      <a:rPr lang="ru-RU" b="1" i="1">
                        <a:latin typeface="Cambria Math"/>
                      </a:rPr>
                      <m:t>𝟏𝟐</m:t>
                    </m:r>
                    <m:r>
                      <a:rPr lang="en-US" b="1" i="1">
                        <a:latin typeface="Cambria Math"/>
                      </a:rPr>
                      <m:t>𝒄𝒐𝒔𝒙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endParaRPr lang="ru-RU" b="1" i="1" dirty="0"/>
              </a:p>
              <a:p>
                <a:r>
                  <a:rPr lang="en-US" dirty="0"/>
                  <a:t>A=5, B=12, C=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𝟓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𝟏𝟐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𝟏𝟑</m:t>
                    </m:r>
                  </m:oMath>
                </a14:m>
                <a:r>
                  <a:rPr lang="en-US" dirty="0"/>
                  <a:t>                   </a:t>
                </a:r>
                <a:r>
                  <a:rPr lang="ru-RU" dirty="0" smtClean="0"/>
                  <a:t>            </a:t>
                </a:r>
                <a:r>
                  <a:rPr lang="en-US" dirty="0" smtClean="0"/>
                  <a:t>  </a:t>
                </a:r>
                <a:r>
                  <a:rPr lang="ru-RU" dirty="0" smtClean="0"/>
                  <a:t>                      </a:t>
                </a:r>
                <a:r>
                  <a:rPr lang="en-US" dirty="0" smtClean="0"/>
                  <a:t>1</a:t>
                </a:r>
                <a:r>
                  <a:rPr lang="en-US" dirty="0"/>
                  <a:t>. </a:t>
                </a:r>
                <a:r>
                  <a:rPr lang="ru-RU" dirty="0"/>
                  <a:t>Выписать коэффициенты А, В. </a:t>
                </a:r>
                <a:endParaRPr lang="ru-RU" dirty="0" smtClean="0"/>
              </a:p>
              <a:p>
                <a:r>
                  <a:rPr lang="ru-RU" dirty="0"/>
                  <a:t> </a:t>
                </a:r>
                <a:r>
                  <a:rPr lang="ru-RU" dirty="0" smtClean="0"/>
                  <a:t>                                                                                                                  Вычислить        </a:t>
                </a:r>
                <a:r>
                  <a:rPr lang="ru-RU" dirty="0"/>
                  <a:t>С=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В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e>
                    </m:rad>
                  </m:oMath>
                </a14:m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𝟏𝟑</m:t>
                    </m:r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/>
                              </a:rPr>
                              <m:t>𝟓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𝟏𝟑</m:t>
                            </m:r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𝒔𝒊𝒏𝒙</m:t>
                        </m:r>
                        <m:r>
                          <a:rPr lang="ru-RU" b="1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/>
                              </a:rPr>
                              <m:t>𝟏𝟐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𝟏𝟑</m:t>
                            </m:r>
                          </m:den>
                        </m:f>
                        <m:r>
                          <a:rPr lang="en-US" b="1" i="1">
                            <a:latin typeface="Cambria Math"/>
                          </a:rPr>
                          <m:t>𝒄𝒐𝒔𝒙</m:t>
                        </m:r>
                      </m:e>
                    </m:d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r>
                  <a:rPr lang="ru-RU" b="1" i="1" dirty="0"/>
                  <a:t>                          </a:t>
                </a:r>
                <a:r>
                  <a:rPr lang="ru-RU" b="1" i="1" dirty="0" smtClean="0"/>
                  <a:t>                                 </a:t>
                </a:r>
                <a:r>
                  <a:rPr lang="ru-RU" dirty="0"/>
                  <a:t>2.Вынести число С за скобку.</a:t>
                </a:r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𝟏𝟑</m:t>
                    </m:r>
                    <m:r>
                      <a:rPr lang="ru-RU" b="1" i="1">
                        <a:latin typeface="Cambria Math"/>
                      </a:rPr>
                      <m:t>∙</m:t>
                    </m:r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𝒄𝒐𝒔</m:t>
                        </m:r>
                        <m:d>
                          <m:d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/>
                              </a:rPr>
                              <m:t>𝒂𝒓𝒄𝒄𝒐𝒔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/>
                                  </a:rPr>
                                  <m:t>𝟏𝟑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/>
                          </a:rPr>
                          <m:t>𝒔𝒊𝒏𝒙</m:t>
                        </m:r>
                        <m:r>
                          <a:rPr lang="ru-RU" b="1" i="1" smtClean="0"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latin typeface="Cambria Math"/>
                          </a:rPr>
                          <m:t>𝒔𝒊𝒏</m:t>
                        </m:r>
                        <m:d>
                          <m:d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/>
                              </a:rPr>
                              <m:t>𝒂𝒓𝒄𝒄𝒐𝒔</m:t>
                            </m:r>
                            <m:f>
                              <m:fPr>
                                <m:ctrlPr>
                                  <a:rPr lang="ru-RU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latin typeface="Cambria Math"/>
                                  </a:rPr>
                                  <m:t>𝟏𝟐</m:t>
                                </m:r>
                              </m:num>
                              <m:den>
                                <m:r>
                                  <a:rPr lang="ru-RU" b="1" i="1">
                                    <a:latin typeface="Cambria Math"/>
                                  </a:rPr>
                                  <m:t>𝟏𝟑</m:t>
                                </m:r>
                              </m:den>
                            </m:f>
                          </m:e>
                        </m:d>
                        <m:r>
                          <a:rPr lang="en-US" b="1" i="1">
                            <a:latin typeface="Cambria Math"/>
                          </a:rPr>
                          <m:t>𝒄𝒐𝒔𝒙</m:t>
                        </m:r>
                      </m:e>
                    </m:d>
                    <m:r>
                      <a:rPr lang="ru-RU" b="1" i="1">
                        <a:latin typeface="Cambria Math"/>
                      </a:rPr>
                      <m:t>=</m:t>
                    </m:r>
                  </m:oMath>
                </a14:m>
                <a:r>
                  <a:rPr lang="ru-RU" b="1" i="1" dirty="0"/>
                  <a:t>  </a:t>
                </a:r>
                <a:r>
                  <a:rPr lang="ru-RU" b="1" i="1" dirty="0" smtClean="0"/>
                  <a:t>  </a:t>
                </a:r>
                <a:r>
                  <a:rPr lang="ru-RU" dirty="0" smtClean="0"/>
                  <a:t>3.Вычислить </a:t>
                </a:r>
                <a:r>
                  <a:rPr lang="ru-RU" dirty="0"/>
                  <a:t>угол </a:t>
                </a:r>
                <a:r>
                  <a:rPr lang="en-US" i="1" dirty="0"/>
                  <a:t>t</a:t>
                </a:r>
                <a:r>
                  <a:rPr lang="ru-RU" dirty="0"/>
                  <a:t>, где</a:t>
                </a:r>
                <a:endParaRPr lang="ru-RU" b="1" i="1" dirty="0"/>
              </a:p>
              <a:p>
                <a:r>
                  <a:rPr lang="ru-RU" dirty="0"/>
                  <a:t>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𝒕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  <a:endParaRPr lang="ru-RU" b="1" i="1" dirty="0"/>
              </a:p>
              <a:p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  =</m:t>
                    </m:r>
                    <m:r>
                      <a:rPr lang="ru-RU" b="1" i="1">
                        <a:latin typeface="Cambria Math"/>
                      </a:rPr>
                      <m:t>𝟏𝟑</m:t>
                    </m:r>
                    <m:r>
                      <a:rPr lang="en-US" b="1" i="1">
                        <a:latin typeface="Cambria Math"/>
                      </a:rPr>
                      <m:t>𝒔𝒊𝒏</m:t>
                    </m:r>
                    <m:d>
                      <m:dPr>
                        <m:ctrlPr>
                          <a:rPr lang="ru-RU" b="1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ru-RU" b="1" i="1" smtClean="0"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latin typeface="Cambria Math"/>
                          </a:rPr>
                          <m:t>𝒂𝒓𝒄𝒄𝒐𝒔</m:t>
                        </m:r>
                        <m:f>
                          <m:f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latin typeface="Cambria Math"/>
                              </a:rPr>
                              <m:t>𝟓</m:t>
                            </m:r>
                          </m:num>
                          <m:den>
                            <m:r>
                              <a:rPr lang="ru-RU" b="1" i="1">
                                <a:latin typeface="Cambria Math"/>
                              </a:rPr>
                              <m:t>𝟏𝟑</m:t>
                            </m:r>
                          </m:den>
                        </m:f>
                      </m:e>
                    </m:d>
                  </m:oMath>
                </a14:m>
                <a:r>
                  <a:rPr lang="ru-RU" i="1" dirty="0"/>
                  <a:t>                             </a:t>
                </a:r>
                <a:r>
                  <a:rPr lang="ru-RU" dirty="0"/>
                  <a:t> </a:t>
                </a:r>
                <a:r>
                  <a:rPr lang="ru-RU" dirty="0" smtClean="0"/>
                  <a:t>            </a:t>
                </a:r>
                <a:r>
                  <a:rPr lang="ru-RU" dirty="0"/>
                  <a:t>4.Применить формулу синуса суммы  </a:t>
                </a:r>
                <a:r>
                  <a:rPr lang="ru-RU" dirty="0" smtClean="0"/>
                  <a:t>или</a:t>
                </a:r>
              </a:p>
              <a:p>
                <a:r>
                  <a:rPr lang="ru-RU" b="1" i="1" dirty="0"/>
                  <a:t> </a:t>
                </a:r>
                <a:r>
                  <a:rPr lang="ru-RU" b="1" i="1" dirty="0" smtClean="0"/>
                  <a:t>                                                                                               </a:t>
                </a:r>
                <a:r>
                  <a:rPr lang="ru-RU" dirty="0" smtClean="0"/>
                  <a:t>разности </a:t>
                </a:r>
                <a:r>
                  <a:rPr lang="ru-RU" dirty="0"/>
                  <a:t>аргументов.</a:t>
                </a:r>
                <a:endParaRPr lang="ru-RU" b="1" i="1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6836"/>
                <a:ext cx="9144000" cy="6258380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74" r="-1000" b="-5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323528" y="3406026"/>
            <a:ext cx="849694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2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7504" y="1124744"/>
                <a:ext cx="8892480" cy="48427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i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Группа 1</a:t>
                </a:r>
                <a:r>
                  <a:rPr lang="ru-RU" sz="2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ru-RU" sz="2400" b="1" i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1.Решите уравнение </a:t>
                </a:r>
                <a14:m>
                  <m:oMath xmlns:m="http://schemas.openxmlformats.org/officeDocument/2006/math">
                    <m:r>
                      <a:rPr lang="ru-RU" sz="2400" b="0" i="1">
                        <a:latin typeface="Cambria Math"/>
                      </a:rPr>
                      <m:t>2</m:t>
                    </m:r>
                    <m:r>
                      <a:rPr lang="ru-RU" sz="2400" b="0" i="1">
                        <a:latin typeface="Cambria Math"/>
                      </a:rPr>
                      <m:t>𝑠𝑖𝑛𝑥</m:t>
                    </m:r>
                    <m:r>
                      <a:rPr lang="ru-RU" sz="2400" b="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>
                            <a:latin typeface="Cambria Math"/>
                          </a:rPr>
                          <m:t>12</m:t>
                        </m:r>
                      </m:e>
                    </m:rad>
                    <m:r>
                      <a:rPr lang="ru-RU" sz="2400" b="0" i="1">
                        <a:latin typeface="Cambria Math"/>
                      </a:rPr>
                      <m:t>𝑐𝑜𝑠𝑥</m:t>
                    </m:r>
                    <m:r>
                      <a:rPr lang="ru-RU" sz="2400" b="0" i="1">
                        <a:latin typeface="Cambria Math"/>
                      </a:rPr>
                      <m:t>=4.</m:t>
                    </m:r>
                  </m:oMath>
                </a14:m>
                <a:endParaRPr lang="ru-RU" sz="2400" i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2.Найдите область значения функции   </a:t>
                </a: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𝑦</m:t>
                    </m:r>
                    <m:r>
                      <a:rPr lang="ru-RU" sz="2400" b="0" i="1">
                        <a:latin typeface="Cambria Math"/>
                      </a:rPr>
                      <m:t>=2</m:t>
                    </m:r>
                    <m:r>
                      <a:rPr lang="ru-RU" sz="2400" b="0" i="1">
                        <a:latin typeface="Cambria Math"/>
                      </a:rPr>
                      <m:t>𝑠𝑖𝑛𝑥</m:t>
                    </m:r>
                    <m:r>
                      <a:rPr lang="ru-RU" sz="2400" b="0" i="1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>
                            <a:latin typeface="Cambria Math"/>
                          </a:rPr>
                          <m:t>12</m:t>
                        </m:r>
                      </m:e>
                    </m:rad>
                    <m:r>
                      <a:rPr lang="ru-RU" sz="2400" b="0" i="1">
                        <a:latin typeface="Cambria Math"/>
                      </a:rPr>
                      <m:t>𝑐𝑜𝑠𝑥</m:t>
                    </m:r>
                    <m:r>
                      <a:rPr lang="ru-RU" sz="2400" b="0" i="1">
                        <a:latin typeface="Cambria Math"/>
                      </a:rPr>
                      <m:t>.</m:t>
                    </m:r>
                  </m:oMath>
                </a14:m>
                <a:endParaRPr lang="ru-RU" sz="2400" i="1" dirty="0" smtClean="0">
                  <a:latin typeface="Arial" pitchFamily="34" charset="0"/>
                  <a:cs typeface="Arial" pitchFamily="34" charset="0"/>
                </a:endParaRPr>
              </a:p>
              <a:p>
                <a:endParaRPr lang="en-US" sz="2400" b="1" i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b="1" i="1" dirty="0" smtClean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Группа </a:t>
                </a:r>
                <a:r>
                  <a:rPr lang="ru-RU" sz="2400" b="1" i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2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ru-RU" sz="2400" b="1" i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1.Решите уравнение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𝟑</m:t>
                    </m:r>
                    <m:r>
                      <a:rPr lang="ru-RU" sz="2400" b="1" i="1">
                        <a:latin typeface="Cambria Math"/>
                      </a:rPr>
                      <m:t>𝒔𝒊𝒏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a:rPr lang="ru-RU" sz="2400" b="1" i="1">
                        <a:latin typeface="Cambria Math"/>
                      </a:rPr>
                      <m:t>𝒙</m:t>
                    </m:r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ru-RU" sz="2400" b="1" i="1">
                        <a:latin typeface="Cambria Math"/>
                      </a:rPr>
                      <m:t>𝟒</m:t>
                    </m:r>
                    <m:r>
                      <a:rPr lang="ru-RU" sz="2400" b="1" i="1">
                        <a:latin typeface="Cambria Math"/>
                      </a:rPr>
                      <m:t>𝒄𝒐𝒔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a:rPr lang="ru-RU" sz="2400" b="1" i="1">
                        <a:latin typeface="Cambria Math"/>
                      </a:rPr>
                      <m:t>𝒙</m:t>
                    </m:r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  <m:r>
                      <a:rPr lang="ru-RU" sz="2400" b="1" i="1"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2.Найдите </a:t>
                </a:r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наибольшее и наименьшее значения функции 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𝒚</m:t>
                    </m:r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𝟑</m:t>
                    </m:r>
                    <m:r>
                      <a:rPr lang="ru-RU" sz="2400" b="1" i="1">
                        <a:latin typeface="Cambria Math"/>
                      </a:rPr>
                      <m:t>𝒔𝒊𝒏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a:rPr lang="ru-RU" sz="2400" b="1" i="1">
                        <a:latin typeface="Cambria Math"/>
                      </a:rPr>
                      <m:t>𝒙</m:t>
                    </m:r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ru-RU" sz="2400" b="1" i="1">
                        <a:latin typeface="Cambria Math"/>
                      </a:rPr>
                      <m:t>𝟒</m:t>
                    </m:r>
                    <m:r>
                      <a:rPr lang="ru-RU" sz="2400" b="1" i="1">
                        <a:latin typeface="Cambria Math"/>
                      </a:rPr>
                      <m:t>𝒄𝒐𝒔</m:t>
                    </m:r>
                    <m:r>
                      <a:rPr lang="ru-RU" sz="2400" b="1" i="1">
                        <a:latin typeface="Cambria Math"/>
                      </a:rPr>
                      <m:t>𝟐</m:t>
                    </m:r>
                    <m:r>
                      <a:rPr lang="ru-RU" sz="2400" b="1" i="1">
                        <a:latin typeface="Cambria Math"/>
                      </a:rPr>
                      <m:t>𝒙</m:t>
                    </m:r>
                    <m:r>
                      <a:rPr lang="ru-RU" sz="2400" b="1" i="1"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latin typeface="Arial" pitchFamily="34" charset="0"/>
                  <a:cs typeface="Arial" pitchFamily="34" charset="0"/>
                </a:endParaRPr>
              </a:p>
              <a:p>
                <a:endParaRPr lang="en-US" sz="2400" b="1" i="1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b="1" i="1" dirty="0" smtClean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Группа </a:t>
                </a:r>
                <a:r>
                  <a:rPr lang="ru-RU" sz="2400" b="1" i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ru-RU" sz="2400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ru-RU" sz="2400" b="1" i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1.Решите уравнение </a:t>
                </a:r>
                <a14:m>
                  <m:oMath xmlns:m="http://schemas.openxmlformats.org/officeDocument/2006/math">
                    <m:r>
                      <a:rPr lang="ru-RU" sz="2400" b="1" i="1">
                        <a:latin typeface="Cambria Math"/>
                      </a:rPr>
                      <m:t>𝟖</m:t>
                    </m:r>
                    <m:r>
                      <a:rPr lang="en-US" sz="2400" b="1" i="1">
                        <a:latin typeface="Cambria Math"/>
                      </a:rPr>
                      <m:t>𝒄𝒐𝒔</m:t>
                    </m:r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𝟏𝟓</m:t>
                    </m:r>
                    <m:r>
                      <a:rPr lang="ru-RU" sz="2400" b="1" i="1">
                        <a:latin typeface="Cambria Math"/>
                      </a:rPr>
                      <m:t>𝒔𝒊𝒏</m:t>
                    </m:r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=−</m:t>
                    </m:r>
                    <m:r>
                      <a:rPr lang="ru-RU" sz="2400" b="1" i="1">
                        <a:latin typeface="Cambria Math"/>
                      </a:rPr>
                      <m:t>𝟖</m:t>
                    </m:r>
                    <m:r>
                      <a:rPr lang="ru-RU" sz="2400" b="1" i="1">
                        <a:latin typeface="Cambria Math"/>
                      </a:rPr>
                      <m:t>,</m:t>
                    </m:r>
                    <m:r>
                      <a:rPr lang="ru-RU" sz="2400" b="1" i="1">
                        <a:latin typeface="Cambria Math"/>
                      </a:rPr>
                      <m:t>𝟓</m:t>
                    </m:r>
                    <m:r>
                      <a:rPr lang="ru-RU" sz="2400" b="1" i="1"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2.Найдите область значения функции 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𝒚</m:t>
                    </m:r>
                    <m:r>
                      <a:rPr lang="ru-RU" sz="2400" b="1" i="1">
                        <a:latin typeface="Cambria Math"/>
                      </a:rPr>
                      <m:t>=</m:t>
                    </m:r>
                    <m:r>
                      <a:rPr lang="ru-RU" sz="2400" b="1" i="1">
                        <a:latin typeface="Cambria Math"/>
                      </a:rPr>
                      <m:t>𝟖</m:t>
                    </m:r>
                    <m:r>
                      <a:rPr lang="en-US" sz="2400" b="1" i="1">
                        <a:latin typeface="Cambria Math"/>
                      </a:rPr>
                      <m:t>𝒄𝒐𝒔</m:t>
                    </m:r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−</m:t>
                    </m:r>
                    <m:r>
                      <a:rPr lang="ru-RU" sz="2400" b="1" i="1">
                        <a:latin typeface="Cambria Math"/>
                      </a:rPr>
                      <m:t>𝟏𝟓</m:t>
                    </m:r>
                    <m:r>
                      <a:rPr lang="ru-RU" sz="2400" b="1" i="1">
                        <a:latin typeface="Cambria Math"/>
                      </a:rPr>
                      <m:t>𝒔𝒊𝒏</m:t>
                    </m:r>
                    <m:f>
                      <m:fPr>
                        <m:ctrlPr>
                          <a:rPr lang="ru-RU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sz="2400" b="1" i="1">
                        <a:latin typeface="Cambria Math"/>
                      </a:rPr>
                      <m:t>.</m:t>
                    </m:r>
                  </m:oMath>
                </a14:m>
                <a:endParaRPr lang="ru-RU" sz="2400" b="1" i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24744"/>
                <a:ext cx="8892480" cy="4842736"/>
              </a:xfrm>
              <a:prstGeom prst="rect">
                <a:avLst/>
              </a:prstGeom>
              <a:blipFill rotWithShape="1">
                <a:blip r:embed="rId2"/>
                <a:stretch>
                  <a:fillRect l="-1097" t="-882" b="-2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60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0" y="2204864"/>
                <a:ext cx="9144000" cy="23281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𝑨𝒔𝒊𝒏𝒙</m:t>
                      </m:r>
                      <m:r>
                        <a:rPr lang="ru-RU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±</m:t>
                      </m:r>
                      <m:r>
                        <a:rPr lang="ru-RU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𝑩𝒄𝒐𝒔𝒙</m:t>
                      </m:r>
                      <m:r>
                        <a:rPr lang="ru-RU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ru-RU" sz="4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𝑪𝒔𝒊𝒏</m:t>
                      </m:r>
                      <m:d>
                        <m:dPr>
                          <m:ctrlPr>
                            <a:rPr lang="ru-RU" sz="4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4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ru-RU" sz="4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±</m:t>
                          </m:r>
                          <m:r>
                            <a:rPr lang="ru-RU" sz="4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</m:d>
                      <m:r>
                        <a:rPr lang="ru-RU" sz="4000" b="1" i="1">
                          <a:solidFill>
                            <a:srgbClr val="C00000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4000" b="1" dirty="0">
                  <a:solidFill>
                    <a:srgbClr val="C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      </m:t>
                    </m:r>
                    <m:r>
                      <a:rPr lang="ru-RU" sz="4000" b="1" i="1">
                        <a:solidFill>
                          <a:srgbClr val="C00000"/>
                        </a:solidFill>
                        <a:latin typeface="Cambria Math"/>
                      </a:rPr>
                      <m:t>где </m:t>
                    </m:r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𝑪</m:t>
                    </m:r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𝑨</m:t>
                            </m:r>
                          </m:e>
                          <m:sup>
                            <m:r>
                              <a:rPr lang="en-US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𝑩</m:t>
                            </m:r>
                          </m:e>
                          <m:sup>
                            <m:r>
                              <a:rPr lang="en-US" sz="40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, </m:t>
                    </m:r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sz="4000" b="1" i="1">
                        <a:solidFill>
                          <a:srgbClr val="C00000"/>
                        </a:solidFill>
                        <a:latin typeface="Cambria Math"/>
                      </a:rPr>
                      <m:t>𝒂𝒓𝒄𝒄𝒐𝒔</m:t>
                    </m:r>
                    <m:f>
                      <m:fPr>
                        <m:ctrlPr>
                          <a:rPr lang="ru-RU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𝑨</m:t>
                        </m:r>
                      </m:num>
                      <m:den>
                        <m:r>
                          <a:rPr lang="en-US" sz="40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𝑪</m:t>
                        </m:r>
                      </m:den>
                    </m:f>
                  </m:oMath>
                </a14:m>
                <a:r>
                  <a:rPr lang="en-US" sz="4000" b="1" i="1" dirty="0">
                    <a:solidFill>
                      <a:srgbClr val="C00000"/>
                    </a:solidFill>
                  </a:rPr>
                  <a:t>      </a:t>
                </a:r>
                <a:endParaRPr lang="ru-RU" sz="40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04864"/>
                <a:ext cx="9144000" cy="23281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2300625" y="1052736"/>
            <a:ext cx="4218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 smtClean="0">
                <a:latin typeface="Arial" pitchFamily="34" charset="0"/>
                <a:cs typeface="Arial" pitchFamily="34" charset="0"/>
              </a:rPr>
              <a:t> Эталон в знаках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43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07504" y="980728"/>
                <a:ext cx="8928992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AutoNum type="arabicPeriod"/>
                </a:pPr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Я </a:t>
                </a:r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могу преобразовать  выражение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𝐴𝑠𝑖𝑛𝑥</m:t>
                    </m:r>
                    <m:r>
                      <a:rPr lang="ru-RU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2400" i="1">
                        <a:latin typeface="Cambria Math"/>
                      </a:rPr>
                      <m:t>𝐵𝑐𝑜𝑠𝑥</m:t>
                    </m:r>
                    <m:r>
                      <a:rPr lang="ru-RU" sz="24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к виду </a:t>
                </a:r>
                <a:endParaRPr lang="ru-RU" sz="24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𝐶𝑠𝑖𝑛</m:t>
                    </m:r>
                    <m:r>
                      <a:rPr lang="ru-RU" sz="2400" i="1">
                        <a:latin typeface="Cambria Math"/>
                      </a:rPr>
                      <m:t>(</m:t>
                    </m:r>
                    <m:r>
                      <a:rPr lang="ru-RU" sz="2400" i="1">
                        <a:latin typeface="Cambria Math"/>
                      </a:rPr>
                      <m:t>𝑥</m:t>
                    </m:r>
                    <m:r>
                      <a:rPr lang="ru-RU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2400" i="1">
                        <a:latin typeface="Cambria Math"/>
                      </a:rPr>
                      <m:t>𝑡</m:t>
                    </m:r>
                    <m:r>
                      <a:rPr lang="ru-RU" sz="2400" i="1">
                        <a:latin typeface="Cambria Math"/>
                      </a:rPr>
                      <m:t>)</m:t>
                    </m:r>
                  </m:oMath>
                </a14:m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2. Я </a:t>
                </a:r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могу решить уравнение вида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𝐴𝑠𝑖𝑛𝑥</m:t>
                    </m:r>
                    <m:r>
                      <a:rPr lang="ru-RU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2400" i="1">
                        <a:latin typeface="Cambria Math"/>
                      </a:rPr>
                      <m:t>𝐵𝑐𝑜𝑠𝑥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𝐷</m:t>
                    </m:r>
                  </m:oMath>
                </a14:m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3. Я </a:t>
                </a:r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могу найти область значения функции </a:t>
                </a:r>
                <a:endParaRPr lang="ru-RU" sz="2400" i="1" dirty="0" smtClean="0"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𝑦</m:t>
                      </m:r>
                      <m:r>
                        <a:rPr lang="ru-RU" sz="2400" i="1">
                          <a:latin typeface="Cambria Math"/>
                        </a:rPr>
                        <m:t>=</m:t>
                      </m:r>
                      <m:r>
                        <a:rPr lang="ru-RU" sz="2400" i="1">
                          <a:latin typeface="Cambria Math"/>
                        </a:rPr>
                        <m:t>𝐴𝑠𝑖𝑛𝑥</m:t>
                      </m:r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ru-RU" sz="2400" i="1">
                          <a:latin typeface="Cambria Math"/>
                        </a:rPr>
                        <m:t>𝐵𝑐𝑜𝑠𝑥</m:t>
                      </m:r>
                      <m:r>
                        <a:rPr lang="ru-RU" sz="2400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b="0" dirty="0" smtClean="0">
                  <a:latin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4. Я  </a:t>
                </a:r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могу   найти    наибольшее    и    наименьшее   значение   функции, если она имеет вид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r>
                      <a:rPr lang="ru-RU" sz="2400" i="1">
                        <a:latin typeface="Cambria Math"/>
                      </a:rPr>
                      <m:t>𝐴𝑠𝑖𝑛𝑥</m:t>
                    </m:r>
                    <m:r>
                      <a:rPr lang="ru-RU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2400" i="1">
                        <a:latin typeface="Cambria Math"/>
                      </a:rPr>
                      <m:t>𝐵𝑐𝑜𝑠𝑥</m:t>
                    </m:r>
                  </m:oMath>
                </a14:m>
                <a:r>
                  <a:rPr lang="ru-RU" sz="2400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80728"/>
                <a:ext cx="8928992" cy="3970318"/>
              </a:xfrm>
              <a:prstGeom prst="rect">
                <a:avLst/>
              </a:prstGeom>
              <a:blipFill rotWithShape="1">
                <a:blip r:embed="rId2"/>
                <a:stretch>
                  <a:fillRect l="-1093" r="-3825" b="-1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4" action="ppaction://hlinkfile" highlightClick="1"/>
          </p:cNvPr>
          <p:cNvSpPr/>
          <p:nvPr/>
        </p:nvSpPr>
        <p:spPr>
          <a:xfrm>
            <a:off x="8075702" y="5812100"/>
            <a:ext cx="1042416" cy="1042416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07504" y="980728"/>
                <a:ext cx="8928992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AutoNum type="arabicPeriod"/>
                </a:pPr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Я </a:t>
                </a:r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могу преобразовать  выражение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𝐴𝑠𝑖𝑛𝑥</m:t>
                    </m:r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𝐵𝑐𝑜𝑠𝑥</m:t>
                    </m:r>
                    <m:r>
                      <a:rPr lang="ru-RU" sz="20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к виду </a:t>
                </a:r>
                <a:endParaRPr lang="ru-RU" sz="20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𝐶𝑠𝑖𝑛</m:t>
                    </m:r>
                    <m:r>
                      <a:rPr lang="ru-RU" sz="2000" i="1">
                        <a:latin typeface="Cambria Math"/>
                      </a:rPr>
                      <m:t>(</m:t>
                    </m:r>
                    <m:r>
                      <a:rPr lang="ru-RU" sz="2000" i="1">
                        <a:latin typeface="Cambria Math"/>
                      </a:rPr>
                      <m:t>𝑥</m:t>
                    </m:r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𝑡</m:t>
                    </m:r>
                    <m:r>
                      <a:rPr lang="ru-RU" sz="2000" i="1">
                        <a:latin typeface="Cambria Math"/>
                      </a:rPr>
                      <m:t>)</m:t>
                    </m:r>
                  </m:oMath>
                </a14:m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2. Я </a:t>
                </a:r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могу решить уравнение вида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𝐴𝑠𝑖𝑛𝑥</m:t>
                    </m:r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𝐵𝑐𝑜𝑠𝑥</m:t>
                    </m:r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𝐷</m:t>
                    </m:r>
                  </m:oMath>
                </a14:m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3. Я </a:t>
                </a:r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могу найти область значения функции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𝑦</m:t>
                    </m:r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ru-RU" sz="2000" i="1">
                        <a:latin typeface="Cambria Math"/>
                      </a:rPr>
                      <m:t>𝐴𝑠𝑖𝑛𝑥</m:t>
                    </m:r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𝐵𝑐𝑜𝑠𝑥</m:t>
                    </m:r>
                    <m:r>
                      <a:rPr lang="ru-RU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ru-RU" sz="2000" b="0" dirty="0" smtClean="0">
                  <a:latin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4. Я  </a:t>
                </a:r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могу   найти    наибольшее    и    наименьшее   значение   функции, если она имеет вид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𝑦</m:t>
                    </m:r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ru-RU" sz="2000" i="1">
                        <a:latin typeface="Cambria Math"/>
                      </a:rPr>
                      <m:t>𝐴𝑠𝑖𝑛𝑥</m:t>
                    </m:r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𝐵𝑐𝑜𝑠𝑥</m:t>
                    </m:r>
                  </m:oMath>
                </a14:m>
                <a:r>
                  <a:rPr lang="ru-RU" sz="2000" dirty="0">
                    <a:latin typeface="Arial" pitchFamily="34" charset="0"/>
                    <a:cs typeface="Arial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80728"/>
                <a:ext cx="8928992" cy="2862322"/>
              </a:xfrm>
              <a:prstGeom prst="rect">
                <a:avLst/>
              </a:prstGeom>
              <a:blipFill rotWithShape="1">
                <a:blip r:embed="rId3"/>
                <a:stretch>
                  <a:fillRect l="-751" b="-10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4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8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7923" y="270302"/>
            <a:ext cx="2077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98971" y="1484784"/>
                <a:ext cx="7959871" cy="1144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;</m:t>
                      </m:r>
                      <m:r>
                        <a:rPr lang="ru-RU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;</m:t>
                      </m:r>
                      <m:r>
                        <a:rPr lang="ru-RU" sz="36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ru-RU" sz="3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3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36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ru-RU" sz="3600" i="1"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</m:e>
                      </m:d>
                      <m:r>
                        <a:rPr lang="ru-RU" sz="3600" i="1">
                          <a:latin typeface="Cambria Math"/>
                        </a:rPr>
                        <m:t>;</m:t>
                      </m:r>
                      <m:r>
                        <a:rPr lang="ru-RU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2</m:t>
                          </m:r>
                          <m:r>
                            <a:rPr lang="ru-RU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;</m:t>
                      </m:r>
                      <m:r>
                        <a:rPr lang="ru-RU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5</m:t>
                          </m:r>
                          <m:r>
                            <a:rPr lang="ru-RU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71" y="1484784"/>
                <a:ext cx="7959871" cy="1144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154557" y="620688"/>
            <a:ext cx="83236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Запишите  значения тригонометрических функций 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381577" y="2564904"/>
                <a:ext cx="5621218" cy="12559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 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 −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 − 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 −</m:t>
                      </m:r>
                      <m:f>
                        <m:fPr>
                          <m:ctrlP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577" y="2564904"/>
                <a:ext cx="5621218" cy="12559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82189" y="3043599"/>
            <a:ext cx="111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755576" y="4503061"/>
                <a:ext cx="8388424" cy="21662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ru-RU" sz="360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3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ru-RU" sz="3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3600" i="1">
                                  <a:latin typeface="Cambria Math"/>
                                </a:rPr>
                                <m:t>𝑎𝑟𝑐𝑐𝑜𝑠</m:t>
                              </m:r>
                              <m:f>
                                <m:fPr>
                                  <m:ctrlPr>
                                    <a:rPr lang="ru-RU" sz="3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3600" i="1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  <m:r>
                            <a:rPr lang="en-US" sz="3600" b="0" i="1" smtClean="0">
                              <a:latin typeface="Cambria Math"/>
                            </a:rPr>
                            <m:t>=</m:t>
                          </m:r>
                        </m:e>
                      </m:func>
                      <m:r>
                        <a:rPr lang="en-US" sz="3600" b="0" i="1" smtClean="0">
                          <a:latin typeface="Cambria Math"/>
                        </a:rPr>
                        <m:t>     </m:t>
                      </m:r>
                      <m:r>
                        <a:rPr lang="ru-RU" sz="3600" i="1">
                          <a:latin typeface="Cambria Math"/>
                        </a:rPr>
                        <m:t>,</m:t>
                      </m:r>
                      <m:r>
                        <a:rPr lang="en-US" sz="3600" b="0" i="1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ru-RU" sz="3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ru-RU" sz="36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ru-RU" sz="3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3600" i="1">
                                  <a:latin typeface="Cambria Math"/>
                                </a:rPr>
                                <m:t>𝑎𝑟𝑐𝑠𝑖𝑛</m:t>
                              </m:r>
                              <m:f>
                                <m:fPr>
                                  <m:ctrlPr>
                                    <a:rPr lang="ru-RU" sz="3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i="1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3600" i="1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3600" b="0" i="1" smtClean="0">
                          <a:latin typeface="Cambria Math"/>
                        </a:rPr>
                        <m:t>=      </m:t>
                      </m:r>
                      <m:r>
                        <a:rPr lang="ru-RU" sz="360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en-US" sz="3600" i="1" dirty="0" smtClean="0"/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ru-RU" sz="36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sz="3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ru-RU" sz="3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3600" i="1">
                                <a:latin typeface="Cambria Math"/>
                              </a:rPr>
                              <m:t>𝑎𝑟𝑐𝑐𝑜𝑠</m:t>
                            </m:r>
                            <m:f>
                              <m:fPr>
                                <m:ctrlPr>
                                  <a:rPr lang="ru-RU" sz="3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3600" i="1">
                                    <a:latin typeface="Cambria Math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ru-RU" sz="3600" i="1">
                                    <a:latin typeface="Cambria Math"/>
                                  </a:rPr>
                                  <m:t>13</m:t>
                                </m:r>
                              </m:den>
                            </m:f>
                          </m:e>
                        </m:d>
                        <m:r>
                          <a:rPr lang="en-US" sz="3600" b="0" i="1" smtClean="0">
                            <a:latin typeface="Cambria Math"/>
                          </a:rPr>
                          <m:t>=     </m:t>
                        </m:r>
                      </m:e>
                    </m:func>
                    <m:r>
                      <a:rPr lang="ru-RU" sz="3600" i="1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ru-RU" sz="3600">
                        <a:latin typeface="Cambria Math"/>
                      </a:rPr>
                      <m:t>sin</m:t>
                    </m:r>
                    <m:d>
                      <m:dPr>
                        <m:ctrlPr>
                          <a:rPr lang="ru-RU" sz="36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3600" i="1">
                            <a:latin typeface="Cambria Math"/>
                          </a:rPr>
                          <m:t>𝑎𝑟𝑐𝑐𝑜𝑠</m:t>
                        </m:r>
                        <m:f>
                          <m:fPr>
                            <m:ctrlPr>
                              <a:rPr lang="ru-RU" sz="3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600" i="1">
                                <a:latin typeface="Cambria Math"/>
                              </a:rPr>
                              <m:t>5</m:t>
                            </m:r>
                          </m:num>
                          <m:den>
                            <m:r>
                              <a:rPr lang="ru-RU" sz="3600" i="1">
                                <a:latin typeface="Cambria Math"/>
                              </a:rPr>
                              <m:t>13</m:t>
                            </m:r>
                          </m:den>
                        </m:f>
                      </m:e>
                    </m:d>
                    <m:r>
                      <a:rPr lang="en-US" sz="36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3600" dirty="0"/>
                  <a:t>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503061"/>
                <a:ext cx="8388424" cy="21662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6104" y="3717032"/>
            <a:ext cx="2077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4149080"/>
            <a:ext cx="2120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Вычислите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88135" y="4581128"/>
                <a:ext cx="4814138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                                    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135" y="4581128"/>
                <a:ext cx="4814138" cy="113306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139952" y="5608301"/>
                <a:ext cx="5020925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13</m:t>
                          </m:r>
                        </m:den>
                      </m:f>
                      <m:r>
                        <a:rPr lang="en-US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                                  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en-US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13</m:t>
                          </m:r>
                        </m:den>
                      </m:f>
                    </m:oMath>
                  </m:oMathPara>
                </a14:m>
                <a:endParaRPr lang="ru-RU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5608301"/>
                <a:ext cx="5020925" cy="11443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703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  <p:bldP spid="11" grpId="0"/>
      <p:bldP spid="12" grpId="0"/>
      <p:bldP spid="3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7923" y="270302"/>
            <a:ext cx="2077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7504" y="1446195"/>
                <a:ext cx="7510005" cy="8306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dirty="0" smtClean="0"/>
                  <a:t>                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 а) </m:t>
                    </m:r>
                    <m:r>
                      <a:rPr lang="en-US" sz="3600" i="1">
                        <a:latin typeface="Cambria Math"/>
                      </a:rPr>
                      <m:t>𝑐𝑜𝑠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3600" i="1">
                        <a:latin typeface="Cambria Math"/>
                      </a:rPr>
                      <m:t>∙</m:t>
                    </m:r>
                    <m:r>
                      <a:rPr lang="en-US" sz="3600" i="1">
                        <a:latin typeface="Cambria Math"/>
                      </a:rPr>
                      <m:t>𝑠𝑖𝑛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ru-RU" sz="3600" i="1">
                        <a:latin typeface="Cambria Math"/>
                      </a:rPr>
                      <m:t>+</m:t>
                    </m:r>
                    <m:r>
                      <a:rPr lang="en-US" sz="3600" i="1">
                        <a:latin typeface="Cambria Math"/>
                      </a:rPr>
                      <m:t>𝑠𝑖𝑛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3600" i="1">
                        <a:latin typeface="Cambria Math"/>
                      </a:rPr>
                      <m:t>∙</m:t>
                    </m:r>
                    <m:r>
                      <a:rPr lang="en-US" sz="3600" i="1">
                        <a:latin typeface="Cambria Math"/>
                      </a:rPr>
                      <m:t>𝑐𝑜𝑠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36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446195"/>
                <a:ext cx="7510005" cy="8306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812331" y="2348880"/>
                <a:ext cx="6720109" cy="11294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/>
                        </a:rPr>
                        <m:t>б) </m:t>
                      </m:r>
                      <m:r>
                        <a:rPr lang="en-US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∙</m:t>
                      </m:r>
                      <m:r>
                        <a:rPr lang="en-US" sz="3600" i="1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+</m:t>
                      </m:r>
                      <m:r>
                        <a:rPr lang="en-US" sz="3600" i="1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∙</m:t>
                      </m:r>
                      <m:r>
                        <a:rPr lang="en-US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;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331" y="2348880"/>
                <a:ext cx="6720109" cy="112947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835696" y="3429000"/>
                <a:ext cx="6684843" cy="1133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/>
                        </a:rPr>
                        <m:t>в) </m:t>
                      </m:r>
                      <m:r>
                        <a:rPr lang="en-US" sz="3600" i="1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2</m:t>
                          </m:r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∙</m:t>
                      </m:r>
                      <m:r>
                        <a:rPr lang="en-US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−</m:t>
                      </m:r>
                      <m:r>
                        <a:rPr lang="en-US" sz="3600" i="1">
                          <a:latin typeface="Cambria Math"/>
                        </a:rPr>
                        <m:t>𝑐𝑜𝑠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i="1">
                              <a:latin typeface="Cambria Math"/>
                            </a:rPr>
                            <m:t>2</m:t>
                          </m:r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∙</m:t>
                      </m:r>
                      <m:r>
                        <a:rPr lang="en-US" sz="3600" i="1">
                          <a:latin typeface="Cambria Math"/>
                        </a:rPr>
                        <m:t>𝑠𝑖𝑛</m:t>
                      </m:r>
                      <m:f>
                        <m:fPr>
                          <m:ctrlPr>
                            <a:rPr lang="ru-RU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ru-RU" sz="3600" i="1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ru-RU" sz="36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3429000"/>
                <a:ext cx="6684843" cy="11330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528" y="5877272"/>
            <a:ext cx="111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075256" y="5398577"/>
                <a:ext cx="1988300" cy="12541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36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ru-RU" sz="3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ru-RU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ru-RU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256" y="5398577"/>
                <a:ext cx="1988300" cy="125418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251520" y="922975"/>
            <a:ext cx="2120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Вычислите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10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7923" y="270302"/>
            <a:ext cx="2077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710" y="916633"/>
            <a:ext cx="4636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Преобразуйте выражение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979712" y="1483013"/>
                <a:ext cx="4669483" cy="88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а) 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3200" i="1">
                        <a:latin typeface="Cambria Math"/>
                      </a:rPr>
                      <m:t>∙</m:t>
                    </m:r>
                    <m:r>
                      <a:rPr lang="en-US" sz="3200" i="1">
                        <a:latin typeface="Cambria Math"/>
                      </a:rPr>
                      <m:t>𝑠𝑖𝑛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/>
                          </a:rPr>
                          <m:t>3</m:t>
                        </m:r>
                        <m:r>
                          <a:rPr lang="en-US" sz="32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32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3200" i="1">
                        <a:latin typeface="Cambria Math"/>
                      </a:rPr>
                      <m:t>∙</m:t>
                    </m:r>
                    <m:r>
                      <a:rPr lang="en-US" sz="3200" i="1">
                        <a:latin typeface="Cambria Math"/>
                      </a:rPr>
                      <m:t>𝑐𝑜𝑠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/>
                          </a:rPr>
                          <m:t>3</m:t>
                        </m:r>
                        <m:r>
                          <a:rPr lang="en-US" sz="3200" i="1">
                            <a:latin typeface="Cambria Math"/>
                          </a:rPr>
                          <m:t>𝜋</m:t>
                        </m:r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/>
                  <a:t>; 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483013"/>
                <a:ext cx="4669483" cy="883319"/>
              </a:xfrm>
              <a:prstGeom prst="rect">
                <a:avLst/>
              </a:prstGeom>
              <a:blipFill rotWithShape="1">
                <a:blip r:embed="rId2"/>
                <a:stretch>
                  <a:fillRect r="-2350" b="-1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982804" y="2719702"/>
                <a:ext cx="3561937" cy="8821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200" dirty="0"/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3200" i="1">
                        <a:latin typeface="Cambria Math"/>
                      </a:rPr>
                      <m:t>𝑠𝑖𝑛</m:t>
                    </m:r>
                    <m:r>
                      <a:rPr lang="en-US" sz="3200" i="1">
                        <a:latin typeface="Cambria Math"/>
                      </a:rPr>
                      <m:t>𝑥</m:t>
                    </m:r>
                    <m:r>
                      <a:rPr lang="ru-RU" sz="32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3200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200" i="1">
                        <a:latin typeface="Cambria Math"/>
                      </a:rPr>
                      <m:t>𝑐𝑜𝑠𝑥</m:t>
                    </m:r>
                    <m:r>
                      <a:rPr lang="ru-RU" sz="3200" i="1">
                        <a:latin typeface="Cambria Math"/>
                      </a:rPr>
                      <m:t>;</m:t>
                    </m:r>
                  </m:oMath>
                </a14:m>
                <a:r>
                  <a:rPr lang="ru-RU" sz="3200" dirty="0"/>
                  <a:t> 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804" y="2719702"/>
                <a:ext cx="3561937" cy="882101"/>
              </a:xfrm>
              <a:prstGeom prst="rect">
                <a:avLst/>
              </a:prstGeom>
              <a:blipFill rotWithShape="1">
                <a:blip r:embed="rId3"/>
                <a:stretch>
                  <a:fillRect l="-4274" b="-1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23528" y="5877272"/>
            <a:ext cx="111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403648" y="5551938"/>
                <a:ext cx="6881692" cy="1045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;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𝒔𝒊𝒏</m:t>
                      </m:r>
                      <m:d>
                        <m:d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den>
                          </m:f>
                        </m:e>
                      </m:d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ru-RU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или 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𝒄𝒐𝒔</m:t>
                      </m:r>
                      <m:d>
                        <m:dPr>
                          <m:ctrlP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3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en-US" sz="36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</m:den>
                          </m:f>
                        </m:e>
                      </m:d>
                      <m:r>
                        <a:rPr lang="ru-RU" sz="3600" b="1" i="1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551938"/>
                <a:ext cx="6881692" cy="10454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80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8647160"/>
                  </p:ext>
                </p:extLst>
              </p:nvPr>
            </p:nvGraphicFramePr>
            <p:xfrm>
              <a:off x="107504" y="1052736"/>
              <a:ext cx="8928992" cy="5277358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4536504"/>
                    <a:gridCol w="4392488"/>
                  </a:tblGrid>
                  <a:tr h="0">
                    <a:tc>
                      <a:txBody>
                        <a:bodyPr/>
                        <a:lstStyle/>
                        <a:p>
                          <a:pPr marL="180340"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ru-RU" sz="1800" b="0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ru-RU" sz="1800" b="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</m:rad>
                                <m:r>
                                  <a:rPr lang="ru-RU" sz="1800" b="0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∙</m:t>
                                </m:r>
                                <m:r>
                                  <a:rPr lang="en-US" sz="1800" b="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𝑠𝑖𝑛𝑥</m:t>
                                </m:r>
                                <m:r>
                                  <a:rPr lang="ru-RU" sz="1800" b="0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1800" b="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𝑐𝑜𝑠𝑥</m:t>
                                </m:r>
                                <m:r>
                                  <a:rPr lang="en-US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ru-RU" sz="1800" b="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ru-RU" sz="1800" b="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ru-RU" sz="1800" b="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ru-RU" sz="1800" b="0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ru-RU" sz="1800" b="0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e>
                                        </m:rad>
                                      </m:num>
                                      <m:den>
                                        <m:r>
                                          <a:rPr lang="ru-RU" sz="1800" b="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sz="1800" b="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𝑠𝑖𝑛𝑥</m:t>
                                    </m:r>
                                    <m:r>
                                      <a:rPr lang="ru-RU" sz="1800" b="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ru-RU" sz="1800" b="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800" b="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ru-RU" sz="1800" b="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r>
                                      <a:rPr lang="en-US" sz="1800" b="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𝑐𝑜𝑠𝑥</m:t>
                                    </m:r>
                                  </m:e>
                                </m:d>
                                <m:r>
                                  <a:rPr lang="en-US" sz="1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ru-RU" sz="2000" b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ru-RU" sz="2000" b="0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000" b="0" i="1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ru-RU" sz="20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𝑐𝑜𝑠</m:t>
                                  </m:r>
                                  <m:f>
                                    <m:fPr>
                                      <m:ctrlPr>
                                        <a:rPr lang="ru-RU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ru-RU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</m:t>
                                      </m:r>
                                    </m:den>
                                  </m:f>
                                  <m:r>
                                    <a:rPr lang="en-US" sz="20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𝑠𝑖𝑛𝑥</m:t>
                                  </m:r>
                                  <m:r>
                                    <a:rPr lang="en-US" sz="2000" b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+ </m:t>
                                  </m:r>
                                  <m:r>
                                    <a:rPr lang="en-US" sz="20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𝑠𝑖𝑛</m:t>
                                  </m:r>
                                  <m:f>
                                    <m:fPr>
                                      <m:ctrlPr>
                                        <a:rPr lang="ru-RU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ru-RU" sz="20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6</m:t>
                                      </m:r>
                                    </m:den>
                                  </m:f>
                                  <m:r>
                                    <a:rPr lang="en-US" sz="20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𝑐𝑜𝑠𝑥</m:t>
                                  </m:r>
                                </m:e>
                              </m:d>
                              <m:r>
                                <a:rPr lang="ru-RU" sz="2000" b="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 </m:t>
                              </m:r>
                            </m:oMath>
                          </a14:m>
                          <a:endParaRPr lang="en-US" sz="2000" b="0" dirty="0" smtClean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=2</m:t>
                                </m:r>
                                <m:d>
                                  <m:dPr>
                                    <m:ctrlPr>
                                      <a:rPr lang="ru-RU" sz="20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unc>
                                      <m:funcPr>
                                        <m:ctrlPr>
                                          <a:rPr lang="ru-RU" sz="2000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ru-RU" sz="2000" i="1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000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ru-RU" sz="2000" kern="120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ru-RU" sz="2000" i="1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2000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/>
                                                  </a:rPr>
                                                  <m:t>𝜋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ru-RU" sz="2000" kern="120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latin typeface="Cambria Math"/>
                                                  </a:rPr>
                                                  <m:t>6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func>
                                  </m:e>
                                </m:d>
                              </m:oMath>
                            </m:oMathPara>
                          </a14:m>
                          <a:endParaRPr lang="ru-RU" sz="20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1.Проанализируйте предложенное преобразование.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2.Найдите сумму квадратов коэффициентов при </a:t>
                          </a:r>
                          <a:r>
                            <a:rPr lang="en-US" sz="1800" kern="12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sinx</a:t>
                          </a:r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и </a:t>
                          </a:r>
                          <a:r>
                            <a:rPr lang="en-US" sz="1800" kern="12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cosx</a:t>
                          </a:r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. Сравните найденное число с коэффициентом перед скобкой.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3.Объясните дальнейшие шаги решения</a:t>
                          </a:r>
                          <a:endParaRPr lang="en-US" sz="1800" kern="12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endParaRPr lang="ru-RU" sz="36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180340" algn="l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20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3∙</m:t>
                              </m:r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𝑠𝑖𝑛𝑥</m:t>
                              </m:r>
                              <m:r>
                                <a:rPr lang="ru-RU" sz="20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20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𝑐𝑜𝑠𝑥</m:t>
                              </m:r>
                              <m:r>
                                <a:rPr lang="ru-RU" sz="200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  <m:t>=5</m:t>
                              </m:r>
                              <m:d>
                                <m:dPr>
                                  <m:ctrlPr>
                                    <a:rPr lang="ru-RU" sz="20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ru-RU" sz="20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𝑠𝑖𝑛𝑥</m:t>
                                  </m:r>
                                  <m:r>
                                    <a:rPr lang="ru-RU" sz="20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ru-RU" sz="2000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4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</a:rPr>
                                        <m:t>5</m:t>
                                      </m:r>
                                    </m:den>
                                  </m:f>
                                  <m:r>
                                    <a:rPr lang="en-US" sz="20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</a:rPr>
                                    <m:t>𝑐𝑜𝑠𝑥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=</a:t>
                          </a:r>
                        </a:p>
                        <a:p>
                          <a:pPr marL="18034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=5(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𝑎𝑟𝑐𝑐𝑜𝑠</m:t>
                                        </m:r>
                                        <m:f>
                                          <m:f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𝑠𝑖𝑛𝑥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  <a:p>
                          <a:pPr marL="18034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𝑎𝑟𝑐𝑐𝑜𝑠</m:t>
                                        </m:r>
                                        <m:f>
                                          <m:f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𝑐𝑜𝑠𝑥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)=</m:t>
                                </m:r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  <a:p>
                          <a:pPr marL="18034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</a:rPr>
                                  <m:t>=5(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𝑥</m:t>
                                        </m:r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−</m:t>
                                        </m:r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</a:rPr>
                                          <m:t>𝑎𝑟𝑐𝑐𝑜𝑠</m:t>
                                        </m:r>
                                        <m:f>
                                          <m:f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3</m:t>
                                            </m:r>
                                          </m:num>
                                          <m:den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effectLst/>
                                                <a:latin typeface="Cambria Math"/>
                                              </a:rPr>
                                              <m:t>5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ru-RU" sz="2000" b="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62230" algn="l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1.Проанализируйте предложенное преобразование.</a:t>
                          </a:r>
                        </a:p>
                        <a:p>
                          <a:pPr marL="62230" algn="l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2.Найдите сумму квадратов коэффициентов </a:t>
                          </a:r>
                          <a:r>
                            <a:rPr lang="ru-RU" sz="1800" b="1" dirty="0" smtClean="0">
                              <a:effectLst/>
                            </a:rPr>
                            <a:t>перед </a:t>
                          </a:r>
                          <a:r>
                            <a:rPr lang="en-US" sz="1800" b="1" dirty="0" err="1">
                              <a:effectLst/>
                            </a:rPr>
                            <a:t>sinx</a:t>
                          </a:r>
                          <a:r>
                            <a:rPr lang="ru-RU" sz="1800" b="1" dirty="0">
                              <a:effectLst/>
                            </a:rPr>
                            <a:t> и </a:t>
                          </a:r>
                          <a:r>
                            <a:rPr lang="en-US" sz="1800" b="1" dirty="0" err="1">
                              <a:effectLst/>
                            </a:rPr>
                            <a:t>cosx</a:t>
                          </a:r>
                          <a:r>
                            <a:rPr lang="ru-RU" sz="1800" b="1" dirty="0">
                              <a:effectLst/>
                            </a:rPr>
                            <a:t>. Сравните найденное число с коэффициентом перед скобкой.</a:t>
                          </a:r>
                        </a:p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3. Объясните дальнейшие шаги решения</a:t>
                          </a:r>
                          <a:r>
                            <a:rPr lang="ru-RU" sz="1800" b="1" dirty="0" smtClean="0">
                              <a:effectLst/>
                            </a:rPr>
                            <a:t>.</a:t>
                          </a:r>
                          <a:endParaRPr lang="en-US" sz="1800" b="1" dirty="0" smtClean="0">
                            <a:effectLst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8647160"/>
                  </p:ext>
                </p:extLst>
              </p:nvPr>
            </p:nvGraphicFramePr>
            <p:xfrm>
              <a:off x="107504" y="1052736"/>
              <a:ext cx="8928992" cy="4979607"/>
            </p:xfrm>
            <a:graphic>
              <a:graphicData uri="http://schemas.openxmlformats.org/drawingml/2006/table">
                <a:tbl>
                  <a:tblPr firstRow="1" firstCol="1" bandRow="1">
                    <a:tableStyleId>{00A15C55-8517-42AA-B614-E9B94910E393}</a:tableStyleId>
                  </a:tblPr>
                  <a:tblGrid>
                    <a:gridCol w="4536504"/>
                    <a:gridCol w="4392488"/>
                  </a:tblGrid>
                  <a:tr h="24688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" t="-3210" r="-96909" b="-1017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1.Проанализируйте предложенное преобразование.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2.Найдите сумму квадратов коэффициентов при </a:t>
                          </a:r>
                          <a:r>
                            <a:rPr lang="en-US" sz="1800" kern="12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sinx</a:t>
                          </a:r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 и </a:t>
                          </a:r>
                          <a:r>
                            <a:rPr lang="en-US" sz="1800" kern="1200" dirty="0" err="1" smtClean="0">
                              <a:solidFill>
                                <a:schemeClr val="tx1"/>
                              </a:solidFill>
                              <a:effectLst/>
                            </a:rPr>
                            <a:t>cosx</a:t>
                          </a:r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. Сравните найденное число с коэффициентом перед скобкой.</a:t>
                          </a:r>
                        </a:p>
                        <a:p>
                          <a:r>
                            <a:rPr lang="ru-RU" sz="1800" kern="1200" dirty="0" smtClean="0">
                              <a:solidFill>
                                <a:schemeClr val="tx1"/>
                              </a:solidFill>
                              <a:effectLst/>
                            </a:rPr>
                            <a:t>3.Объясните дальнейшие шаги решения</a:t>
                          </a:r>
                          <a:endParaRPr lang="en-US" sz="1800" kern="1200" dirty="0" smtClean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endParaRPr lang="ru-RU" sz="3600" dirty="0">
                            <a:solidFill>
                              <a:schemeClr val="tx1"/>
                            </a:solidFill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51072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34" t="-101456" r="-96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62230" algn="l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1.Проанализируйте предложенное преобразование.</a:t>
                          </a:r>
                        </a:p>
                        <a:p>
                          <a:pPr marL="62230" algn="l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2.Найдите сумму квадратов коэффициентов </a:t>
                          </a:r>
                          <a:r>
                            <a:rPr lang="ru-RU" sz="1800" b="1" dirty="0" smtClean="0">
                              <a:effectLst/>
                            </a:rPr>
                            <a:t>перед </a:t>
                          </a:r>
                          <a:r>
                            <a:rPr lang="en-US" sz="1800" b="1" dirty="0" err="1">
                              <a:effectLst/>
                            </a:rPr>
                            <a:t>sinx</a:t>
                          </a:r>
                          <a:r>
                            <a:rPr lang="ru-RU" sz="1800" b="1" dirty="0">
                              <a:effectLst/>
                            </a:rPr>
                            <a:t> и </a:t>
                          </a:r>
                          <a:r>
                            <a:rPr lang="en-US" sz="1800" b="1" dirty="0" err="1">
                              <a:effectLst/>
                            </a:rPr>
                            <a:t>cosx</a:t>
                          </a:r>
                          <a:r>
                            <a:rPr lang="ru-RU" sz="1800" b="1" dirty="0">
                              <a:effectLst/>
                            </a:rPr>
                            <a:t>. Сравните найденное число с коэффициентом перед скобкой.</a:t>
                          </a:r>
                        </a:p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effectLst/>
                            </a:rPr>
                            <a:t>3. Объясните дальнейшие шаги решения</a:t>
                          </a:r>
                          <a:r>
                            <a:rPr lang="ru-RU" sz="1800" b="1" dirty="0" smtClean="0">
                              <a:effectLst/>
                            </a:rPr>
                            <a:t>.</a:t>
                          </a:r>
                          <a:endParaRPr lang="en-US" sz="1800" b="1" dirty="0" smtClean="0">
                            <a:effectLst/>
                          </a:endParaRPr>
                        </a:p>
                      </a:txBody>
                      <a:tcPr marL="68580" marR="68580" marT="0" marB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1542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89164" y="1628800"/>
                <a:ext cx="8647331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3600" i="1" u="sng" dirty="0"/>
                  <a:t>Задание на затруднение:</a:t>
                </a:r>
                <a:endParaRPr lang="ru-RU" sz="3600" dirty="0"/>
              </a:p>
              <a:p>
                <a:r>
                  <a:rPr lang="ru-RU" sz="3600" dirty="0"/>
                  <a:t>         </a:t>
                </a:r>
                <a:r>
                  <a:rPr lang="ru-RU" sz="3600" dirty="0" smtClean="0"/>
                  <a:t> </a:t>
                </a:r>
                <a:r>
                  <a:rPr lang="ru-RU" sz="3600" dirty="0"/>
                  <a:t>в) </a:t>
                </a: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</a:rPr>
                      <m:t>А</m:t>
                    </m:r>
                    <m:r>
                      <a:rPr lang="en-US" sz="3600" i="1">
                        <a:latin typeface="Cambria Math"/>
                      </a:rPr>
                      <m:t>𝑠𝑖𝑛𝑥</m:t>
                    </m:r>
                    <m:r>
                      <a:rPr lang="ru-RU" sz="3600" i="1">
                        <a:latin typeface="Cambria Math"/>
                      </a:rPr>
                      <m:t>+В</m:t>
                    </m:r>
                    <m:r>
                      <a:rPr lang="en-US" sz="3600" i="1">
                        <a:latin typeface="Cambria Math"/>
                      </a:rPr>
                      <m:t>𝑐𝑜𝑠𝑥</m:t>
                    </m:r>
                    <m:r>
                      <a:rPr lang="ru-RU" sz="3600" i="1">
                        <a:latin typeface="Cambria Math"/>
                      </a:rPr>
                      <m:t>.</m:t>
                    </m:r>
                  </m:oMath>
                </a14:m>
                <a:r>
                  <a:rPr lang="ru-RU" sz="3600" dirty="0"/>
                  <a:t>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64" y="1628800"/>
                <a:ext cx="8647331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2186" t="-7614" b="-182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7923" y="270302"/>
            <a:ext cx="2077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№3.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710" y="916633"/>
            <a:ext cx="4636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Преобразуйте выражение </a:t>
            </a:r>
          </a:p>
        </p:txBody>
      </p:sp>
    </p:spTree>
    <p:extLst>
      <p:ext uri="{BB962C8B-B14F-4D97-AF65-F5344CB8AC3E}">
        <p14:creationId xmlns:p14="http://schemas.microsoft.com/office/powerpoint/2010/main" val="309116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648072" y="260648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  <a:endParaRPr lang="ru-RU" sz="3200" dirty="0" smtClean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виду…</m:t>
                    </m:r>
                  </m:oMath>
                </a14:m>
                <a:endParaRPr lang="ru-RU" sz="32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72" y="260648"/>
                <a:ext cx="8820472" cy="1077218"/>
              </a:xfrm>
              <a:prstGeom prst="rect">
                <a:avLst/>
              </a:prstGeom>
              <a:blipFill rotWithShape="1">
                <a:blip r:embed="rId2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51520" y="332656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12614" y="1628800"/>
                <a:ext cx="8723882" cy="4679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3200" b="1" i="1" dirty="0" smtClean="0"/>
                  <a:t>План</a:t>
                </a:r>
                <a:endParaRPr lang="ru-RU" sz="3200" dirty="0"/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1.Выписать коэффициенты А, В. </a:t>
                </a:r>
                <a:endParaRPr lang="ru-RU" sz="32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 </a:t>
                </a:r>
                <a:r>
                  <a:rPr lang="ru-RU" sz="3200" dirty="0" smtClean="0"/>
                  <a:t>  Вычислить 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С=</m:t>
                    </m:r>
                    <m:rad>
                      <m:radPr>
                        <m:degHide m:val="on"/>
                        <m:ctrlPr>
                          <a:rPr lang="ru-RU" sz="32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i="1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32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32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i="1">
                                <a:latin typeface="Cambria Math"/>
                              </a:rPr>
                              <m:t>В</m:t>
                            </m:r>
                          </m:e>
                          <m:sup>
                            <m:r>
                              <a:rPr lang="ru-RU" sz="32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3200" dirty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2.Вынести число С за скобку.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3.Применить формулу синуса суммы </a:t>
                </a:r>
                <a:r>
                  <a:rPr lang="ru-RU" sz="3200" dirty="0" smtClean="0"/>
                  <a:t>или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 </a:t>
                </a:r>
                <a:r>
                  <a:rPr lang="ru-RU" sz="3200" dirty="0" smtClean="0"/>
                  <a:t>  </a:t>
                </a:r>
                <a:r>
                  <a:rPr lang="ru-RU" sz="3200" dirty="0"/>
                  <a:t>разности аргументов.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14" y="1628800"/>
                <a:ext cx="8723882" cy="4679807"/>
              </a:xfrm>
              <a:prstGeom prst="rect">
                <a:avLst/>
              </a:prstGeom>
              <a:blipFill rotWithShape="1">
                <a:blip r:embed="rId3"/>
                <a:stretch>
                  <a:fillRect l="-1747" b="-3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95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8725" y="1268760"/>
                <a:ext cx="8856984" cy="5617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2800" b="1" i="1" u="sng" dirty="0"/>
                  <a:t>Эталон преобразования выражения </a:t>
                </a:r>
                <a:endParaRPr lang="ru-RU" sz="2800" b="1" i="1" u="sng" dirty="0" smtClean="0">
                  <a:latin typeface="Cambria Math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𝑨𝒔𝒊𝒏𝒙</m:t>
                    </m:r>
                    <m:r>
                      <a:rPr lang="ru-RU" sz="2800" b="1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ru-RU" sz="2800" b="1" i="1">
                        <a:latin typeface="Cambria Math"/>
                      </a:rPr>
                      <m:t>𝑩𝒄𝒐𝒔𝒙</m:t>
                    </m:r>
                    <m:r>
                      <a:rPr lang="ru-RU" sz="28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800" dirty="0"/>
                  <a:t>1.Выписать коэффициенты А, В. </a:t>
                </a:r>
                <a:endParaRPr lang="ru-RU" sz="28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2800" dirty="0"/>
                  <a:t> </a:t>
                </a:r>
                <a:r>
                  <a:rPr lang="ru-RU" sz="2800" dirty="0" smtClean="0"/>
                  <a:t>   Вычислить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С=</m:t>
                    </m:r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8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/>
                              </a:rPr>
                              <m:t>В</m:t>
                            </m:r>
                          </m:e>
                          <m:sup>
                            <m:r>
                              <a:rPr lang="ru-RU" sz="2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800" dirty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800" dirty="0"/>
                  <a:t>2.Вынести число С за скобку.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800" dirty="0"/>
                  <a:t>3.Вычислить угол </a:t>
                </a:r>
                <a:r>
                  <a:rPr lang="en-US" sz="2800" i="1" dirty="0"/>
                  <a:t>t</a:t>
                </a:r>
                <a:r>
                  <a:rPr lang="ru-RU" sz="2800" dirty="0"/>
                  <a:t>.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𝑡</m:t>
                    </m:r>
                    <m:r>
                      <a:rPr lang="ru-RU" sz="2800" i="1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𝑎𝑟𝑐𝑐𝑜𝑠</m:t>
                    </m:r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𝐶</m:t>
                        </m:r>
                      </m:den>
                    </m:f>
                  </m:oMath>
                </a14:m>
                <a:r>
                  <a:rPr lang="ru-RU" sz="2800" dirty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2800" dirty="0"/>
                  <a:t>4.Применить формулу синуса суммы или разности аргументов.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5" y="1268760"/>
                <a:ext cx="8856984" cy="5617500"/>
              </a:xfrm>
              <a:prstGeom prst="rect">
                <a:avLst/>
              </a:prstGeom>
              <a:blipFill rotWithShape="1">
                <a:blip r:embed="rId2"/>
                <a:stretch>
                  <a:fillRect l="-1445" b="-8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41517" y="1556792"/>
                <a:ext cx="8568952" cy="2217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Преобразовать в произведение выражение:</a:t>
                </a:r>
              </a:p>
              <a:p>
                <a:pPr marL="514350" indent="-514350">
                  <a:lnSpc>
                    <a:spcPct val="150000"/>
                  </a:lnSpc>
                  <a:buAutoNum type="arabicParenR"/>
                </a:pP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𝑠𝑖𝑛𝑥</m:t>
                    </m:r>
                    <m:r>
                      <a:rPr lang="ru-RU" sz="3200" i="1">
                        <a:latin typeface="Cambria Math"/>
                      </a:rPr>
                      <m:t>−</m:t>
                    </m:r>
                    <m:r>
                      <a:rPr lang="ru-RU" sz="3200" i="1">
                        <a:latin typeface="Cambria Math"/>
                      </a:rPr>
                      <m:t>𝑐𝑜𝑠𝑥</m:t>
                    </m:r>
                  </m:oMath>
                </a14:m>
                <a:r>
                  <a:rPr lang="ru-RU" sz="3200" dirty="0">
                    <a:latin typeface="Arial" pitchFamily="34" charset="0"/>
                    <a:cs typeface="Arial" pitchFamily="34" charset="0"/>
                  </a:rPr>
                  <a:t>;</a:t>
                </a:r>
                <a:endParaRPr lang="ru-RU" sz="3200" dirty="0" smtClean="0">
                  <a:latin typeface="Arial" pitchFamily="34" charset="0"/>
                  <a:cs typeface="Arial" pitchFamily="34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rabicParenR"/>
                </a:pP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</a:rPr>
                      <m:t> </m:t>
                    </m:r>
                    <m:r>
                      <a:rPr lang="ru-RU" sz="3200" b="0" i="1" smtClean="0">
                        <a:latin typeface="Cambria Math"/>
                      </a:rPr>
                      <m:t>4</m:t>
                    </m:r>
                    <m:r>
                      <a:rPr lang="en-US" sz="3200" i="1">
                        <a:latin typeface="Cambria Math"/>
                      </a:rPr>
                      <m:t>𝑠𝑖𝑛𝑥</m:t>
                    </m:r>
                    <m:r>
                      <a:rPr lang="en-US" sz="3200" i="1">
                        <a:latin typeface="Cambria Math"/>
                      </a:rPr>
                      <m:t>+3</m:t>
                    </m:r>
                    <m:r>
                      <a:rPr lang="en-US" sz="3200" b="0" i="1" smtClean="0">
                        <a:latin typeface="Cambria Math"/>
                      </a:rPr>
                      <m:t>𝑐𝑜</m:t>
                    </m:r>
                    <m:r>
                      <a:rPr lang="en-US" sz="3200" i="1">
                        <a:latin typeface="Cambria Math"/>
                      </a:rPr>
                      <m:t>𝑠𝑥</m:t>
                    </m:r>
                    <m:r>
                      <a:rPr lang="en-US" sz="3200" i="1">
                        <a:latin typeface="Cambria Math"/>
                      </a:rPr>
                      <m:t>;</m:t>
                    </m:r>
                  </m:oMath>
                </a14:m>
                <a:endParaRPr lang="ru-RU" sz="32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17" y="1556792"/>
                <a:ext cx="8568952" cy="2217082"/>
              </a:xfrm>
              <a:prstGeom prst="rect">
                <a:avLst/>
              </a:prstGeom>
              <a:blipFill rotWithShape="1">
                <a:blip r:embed="rId2"/>
                <a:stretch>
                  <a:fillRect l="-1851" r="-12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Преобразование   выражения    </a:t>
                </a:r>
              </a:p>
              <a:p>
                <a:pPr algn="ctr"/>
                <a:r>
                  <a:rPr lang="ru-RU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𝑨𝒔𝒊𝒏𝒙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±</m:t>
                    </m:r>
                    <m:r>
                      <a:rPr lang="ru-RU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𝑩𝒄𝒐𝒔𝒙</m:t>
                    </m:r>
                    <m:r>
                      <a:rPr lang="ru-RU" sz="3200" i="1">
                        <a:latin typeface="Cambria Math"/>
                      </a:rPr>
                      <m:t>    к    виду</m:t>
                    </m:r>
                    <m:r>
                      <a:rPr lang="ru-RU" sz="3200" b="0" i="1" smtClean="0">
                        <a:latin typeface="Cambria Math"/>
                      </a:rPr>
                      <m:t>  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𝑪𝒔𝒊𝒏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±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𝒕</m:t>
                    </m:r>
                    <m:r>
                      <a:rPr lang="en-US" sz="3200" b="1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ru-RU" sz="3200" b="1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40" y="-27384"/>
                <a:ext cx="8820472" cy="1077218"/>
              </a:xfrm>
              <a:prstGeom prst="rect">
                <a:avLst/>
              </a:prstGeom>
              <a:blipFill rotWithShape="1">
                <a:blip r:embed="rId3"/>
                <a:stretch>
                  <a:fillRect t="-73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5496" y="44624"/>
            <a:ext cx="1970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Тема урока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1159</Words>
  <Application>Microsoft Office PowerPoint</Application>
  <PresentationFormat>Экран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18</cp:revision>
  <dcterms:created xsi:type="dcterms:W3CDTF">2016-01-07T17:47:25Z</dcterms:created>
  <dcterms:modified xsi:type="dcterms:W3CDTF">2016-03-28T15:06:22Z</dcterms:modified>
</cp:coreProperties>
</file>