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304" r:id="rId5"/>
    <p:sldId id="267" r:id="rId6"/>
    <p:sldId id="260" r:id="rId7"/>
    <p:sldId id="261" r:id="rId8"/>
    <p:sldId id="270" r:id="rId9"/>
    <p:sldId id="271" r:id="rId10"/>
    <p:sldId id="262" r:id="rId11"/>
    <p:sldId id="263" r:id="rId12"/>
    <p:sldId id="268" r:id="rId13"/>
    <p:sldId id="269" r:id="rId14"/>
    <p:sldId id="264" r:id="rId15"/>
    <p:sldId id="265" r:id="rId16"/>
    <p:sldId id="266" r:id="rId17"/>
    <p:sldId id="272" r:id="rId18"/>
    <p:sldId id="273" r:id="rId19"/>
    <p:sldId id="274" r:id="rId20"/>
    <p:sldId id="286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FF9F"/>
    <a:srgbClr val="FFCC00"/>
    <a:srgbClr val="CC9900"/>
    <a:srgbClr val="FFFF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5B20140-0D31-4C07-A07A-94438BCE5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1B2E1C-8426-4C04-AFBE-33315011EC95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4B741-8828-41D8-9FD3-503529487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902B4-A35D-48F0-889C-8724391E4F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8A273-0662-4174-AE03-D3FE7EA601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75BDF-6EB5-4018-BC81-2B18E09BB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AF62B-9250-41D5-8D6F-914EC3A87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B559A-B33D-418E-826D-11DA2902CB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2EBD9-0AC1-45C2-B644-7649F5FBC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04CDE-0D7C-433B-9C2A-28A266AC3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93716-A220-4434-814C-EFDFFA3874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7B29E-CD04-45F6-A0FD-DBBCC1F43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70DDE-8A35-47A2-91AC-A4C941412D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47CACC0-A9F5-4BE9-A250-28862D452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&#1071;\&#1052;&#1086;&#1080;%20&#1076;&#1086;&#1082;&#1091;&#1084;&#1077;&#1085;&#1090;&#1099;\&#1041;&#1072;&#1089;&#1082;&#1077;&#1090;&#1073;&#1086;&#1083;\basket.htm" TargetMode="External"/><Relationship Id="rId2" Type="http://schemas.openxmlformats.org/officeDocument/2006/relationships/hyperlink" Target="file:///C:\Documents%20and%20Settings\&#1071;\&#1052;&#1086;&#1080;%20&#1076;&#1086;&#1082;&#1091;&#1084;&#1077;&#1085;&#1090;&#1099;\&#1041;&#1072;&#1089;&#1082;&#1077;&#1090;&#1073;&#1086;&#1083;\ploschadka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349500"/>
            <a:ext cx="9144000" cy="1612900"/>
          </a:xfrm>
        </p:spPr>
        <p:txBody>
          <a:bodyPr/>
          <a:lstStyle/>
          <a:p>
            <a:pPr eaLnBrk="1" hangingPunct="1"/>
            <a:r>
              <a:rPr lang="ru-RU" sz="6600" smtClean="0">
                <a:solidFill>
                  <a:srgbClr val="FF3300"/>
                </a:solidFill>
                <a:latin typeface="Times New Roman" pitchFamily="18" charset="0"/>
              </a:rPr>
              <a:t>ВСЁ О БАСКЕТБОЛЕ</a:t>
            </a:r>
          </a:p>
        </p:txBody>
      </p:sp>
      <p:pic>
        <p:nvPicPr>
          <p:cNvPr id="2051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140200" y="4437063"/>
            <a:ext cx="4572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Автор проекта </a:t>
            </a:r>
          </a:p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учитель физической культуры </a:t>
            </a:r>
          </a:p>
          <a:p>
            <a:pPr algn="ctr">
              <a:defRPr/>
            </a:pPr>
            <a:r>
              <a:rPr lang="ru-RU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Гулякин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С.А.</a:t>
            </a:r>
          </a:p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ГБОУ гимназия №42 СПб</a:t>
            </a:r>
          </a:p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2016 год</a:t>
            </a:r>
          </a:p>
        </p:txBody>
      </p:sp>
      <p:pic>
        <p:nvPicPr>
          <p:cNvPr id="2" name="Picture 6" descr="sporta-129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4581525"/>
            <a:ext cx="1727200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6" descr="sport2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4724400"/>
            <a:ext cx="15986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1028"/>
          <p:cNvSpPr>
            <a:spLocks noChangeArrowheads="1"/>
          </p:cNvSpPr>
          <p:nvPr/>
        </p:nvSpPr>
        <p:spPr bwMode="auto">
          <a:xfrm>
            <a:off x="5111750" y="2322513"/>
            <a:ext cx="4032250" cy="4535487"/>
          </a:xfrm>
          <a:prstGeom prst="rect">
            <a:avLst/>
          </a:prstGeom>
          <a:solidFill>
            <a:srgbClr val="FFFF9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26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 </a:t>
            </a:r>
            <a:r>
              <a:rPr lang="ru-RU" sz="2600" b="1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Занимаясь баскетболом, вы станете сильными, быстрыми, ловкими и смелыми, воспитаете в себе меткость, умение быстро ориентироваться в сложной обстановке.</a:t>
            </a:r>
          </a:p>
        </p:txBody>
      </p:sp>
      <p:sp>
        <p:nvSpPr>
          <p:cNvPr id="1126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0" y="2349500"/>
            <a:ext cx="3708400" cy="4319588"/>
          </a:xfrm>
          <a:solidFill>
            <a:srgbClr val="FFFF9F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latin typeface="Times New Roman" pitchFamily="18" charset="0"/>
              </a:rPr>
              <a:t>Баскетбол </a:t>
            </a:r>
            <a:r>
              <a:rPr lang="ru-RU" sz="2400" b="1" smtClean="0">
                <a:latin typeface="Times New Roman" pitchFamily="18" charset="0"/>
              </a:rPr>
              <a:t>– командная игра с мячом, в которой игроки одной команды, передавая мяч друг другу руками или перемещаясь с ним по площадки, стремятся наибольшее количество раз забросить его в корзину соперников.</a:t>
            </a:r>
          </a:p>
        </p:txBody>
      </p:sp>
      <p:pic>
        <p:nvPicPr>
          <p:cNvPr id="11270" name="Picture 9" descr="IMG_0125"/>
          <p:cNvPicPr>
            <a:picLocks noChangeAspect="1" noChangeArrowheads="1"/>
          </p:cNvPicPr>
          <p:nvPr/>
        </p:nvPicPr>
        <p:blipFill>
          <a:blip r:embed="rId4" cstate="print"/>
          <a:srcRect l="42644" r="10532" b="-1859"/>
          <a:stretch>
            <a:fillRect/>
          </a:stretch>
        </p:blipFill>
        <p:spPr bwMode="auto">
          <a:xfrm>
            <a:off x="3708400" y="0"/>
            <a:ext cx="21018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349500"/>
            <a:ext cx="9144000" cy="4319588"/>
          </a:xfrm>
          <a:solidFill>
            <a:srgbClr val="FFFF9F"/>
          </a:solidFill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Book Antiqua" pitchFamily="18" charset="0"/>
              </a:rPr>
              <a:t>Матч начинается в центре площадки. Судья подбрасывает мяч строго вверх между двумя игроками команд-соперниц. В тот момент, когда они касаются мяча (брать мяч в руки нельзя), начинается отсчет игрового времени. После каждого свистка судьи секундомер останавливается – и с возобновлением игры включается вновь. Игровое время фиксирует судья-секундометрист.</a:t>
            </a:r>
          </a:p>
          <a:p>
            <a:pPr eaLnBrk="1" hangingPunct="1">
              <a:defRPr/>
            </a:pPr>
            <a:endParaRPr lang="ru-RU" sz="2800" smtClean="0"/>
          </a:p>
        </p:txBody>
      </p:sp>
      <p:pic>
        <p:nvPicPr>
          <p:cNvPr id="12291" name="Picture 4" descr="untitl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5795963" y="188913"/>
            <a:ext cx="334803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Правила игры</a:t>
            </a:r>
          </a:p>
          <a:p>
            <a:pPr>
              <a:defRPr/>
            </a:pPr>
            <a:endParaRPr lang="ru-RU" sz="3600" b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>
              <a:defRPr/>
            </a:pPr>
            <a:endParaRPr lang="ru-RU" sz="3600" b="1">
              <a:solidFill>
                <a:srgbClr val="FAC09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2293" name="Picture 6" descr="баскетбллллллллл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188913"/>
            <a:ext cx="14287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349500"/>
            <a:ext cx="9144000" cy="4508500"/>
          </a:xfrm>
          <a:solidFill>
            <a:srgbClr val="FFFF9F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smtClean="0">
                <a:latin typeface="Times New Roman" pitchFamily="18" charset="0"/>
              </a:rPr>
              <a:t>Обычно матч состоит из четырех периодов по десять минут с перерывами по две минуты. Перерыв между второй и третьей четвертями игры составляет пятнадцать минут. После окончания большого перерыва команды обмениваются корзинами.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</a:rPr>
              <a:t>За одно попадание в корзину назначается разное количество очков: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</a:rPr>
              <a:t>1 очко - за каждый точный бросок со штрафной линии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</a:rPr>
              <a:t>2 очка - бросок со средней или близкой дистанции (ближе трех очковой линии)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</a:rPr>
              <a:t>3 очка - бросок из-за трех очковой линии на расстоянии 6м 25см</a:t>
            </a:r>
            <a:endParaRPr lang="ru-RU" sz="2800" smtClean="0">
              <a:latin typeface="Times New Roman" pitchFamily="18" charset="0"/>
            </a:endParaRPr>
          </a:p>
        </p:txBody>
      </p:sp>
      <p:pic>
        <p:nvPicPr>
          <p:cNvPr id="13315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11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0"/>
            <a:ext cx="29876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C:\Documents and Settings\Solncev\Рабочий стол\ИРИНА КОСМОС\manuginobili4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32513" y="2276475"/>
            <a:ext cx="3011487" cy="4581525"/>
          </a:xfrm>
          <a:noFill/>
        </p:spPr>
      </p:pic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0" y="2276475"/>
            <a:ext cx="6011863" cy="4359275"/>
          </a:xfrm>
          <a:prstGeom prst="rect">
            <a:avLst/>
          </a:prstGeom>
          <a:solidFill>
            <a:srgbClr val="FFFF9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Итак: </a:t>
            </a:r>
            <a:br>
              <a:rPr lang="ru-RU" sz="2000" b="1">
                <a:latin typeface="Times New Roman" pitchFamily="18" charset="0"/>
              </a:rPr>
            </a:br>
            <a:r>
              <a:rPr lang="ru-RU" sz="2000" b="1">
                <a:latin typeface="Times New Roman" pitchFamily="18" charset="0"/>
              </a:rPr>
              <a:t>– </a:t>
            </a:r>
            <a:r>
              <a:rPr lang="ru-RU" sz="2000" b="1" i="1">
                <a:latin typeface="Times New Roman" pitchFamily="18" charset="0"/>
              </a:rPr>
              <a:t>вбрасывание</a:t>
            </a:r>
            <a:r>
              <a:rPr lang="ru-RU" sz="2000" b="1">
                <a:latin typeface="Times New Roman" pitchFamily="18" charset="0"/>
              </a:rPr>
              <a:t> (начало игры - самое основное); </a:t>
            </a:r>
            <a:br>
              <a:rPr lang="ru-RU" sz="2000" b="1">
                <a:latin typeface="Times New Roman" pitchFamily="18" charset="0"/>
              </a:rPr>
            </a:br>
            <a:r>
              <a:rPr lang="ru-RU" sz="2000" b="1">
                <a:latin typeface="Times New Roman" pitchFamily="18" charset="0"/>
              </a:rPr>
              <a:t>– </a:t>
            </a:r>
            <a:r>
              <a:rPr lang="ru-RU" sz="2000" b="1" i="1">
                <a:latin typeface="Times New Roman" pitchFamily="18" charset="0"/>
              </a:rPr>
              <a:t>аут</a:t>
            </a:r>
            <a:r>
              <a:rPr lang="ru-RU" sz="2000" b="1">
                <a:latin typeface="Times New Roman" pitchFamily="18" charset="0"/>
              </a:rPr>
              <a:t> (чтобы почувствовали границы площадки); </a:t>
            </a:r>
            <a:br>
              <a:rPr lang="ru-RU" sz="2000" b="1">
                <a:latin typeface="Times New Roman" pitchFamily="18" charset="0"/>
              </a:rPr>
            </a:br>
            <a:r>
              <a:rPr lang="ru-RU" sz="2000" b="1">
                <a:latin typeface="Times New Roman" pitchFamily="18" charset="0"/>
              </a:rPr>
              <a:t>– </a:t>
            </a:r>
            <a:r>
              <a:rPr lang="ru-RU" sz="2000" b="1" i="1">
                <a:latin typeface="Times New Roman" pitchFamily="18" charset="0"/>
              </a:rPr>
              <a:t>пробежка</a:t>
            </a:r>
            <a:r>
              <a:rPr lang="ru-RU" sz="2000" b="1">
                <a:latin typeface="Times New Roman" pitchFamily="18" charset="0"/>
              </a:rPr>
              <a:t> (чтобы  привыкли к владению мячом); </a:t>
            </a:r>
            <a:br>
              <a:rPr lang="ru-RU" sz="2000" b="1">
                <a:latin typeface="Times New Roman" pitchFamily="18" charset="0"/>
              </a:rPr>
            </a:br>
            <a:r>
              <a:rPr lang="ru-RU" sz="2000" b="1">
                <a:latin typeface="Times New Roman" pitchFamily="18" charset="0"/>
              </a:rPr>
              <a:t>– </a:t>
            </a:r>
            <a:r>
              <a:rPr lang="ru-RU" sz="2000" b="1" i="1">
                <a:latin typeface="Times New Roman" pitchFamily="18" charset="0"/>
              </a:rPr>
              <a:t>фол при броске,</a:t>
            </a:r>
            <a:r>
              <a:rPr lang="ru-RU" sz="2000" b="1">
                <a:latin typeface="Times New Roman" pitchFamily="18" charset="0"/>
              </a:rPr>
              <a:t> </a:t>
            </a:r>
            <a:r>
              <a:rPr lang="ru-RU" sz="2000" b="1" i="1">
                <a:latin typeface="Times New Roman" pitchFamily="18" charset="0"/>
              </a:rPr>
              <a:t>при ведении мяча</a:t>
            </a:r>
            <a:r>
              <a:rPr lang="ru-RU" sz="2000" b="1">
                <a:latin typeface="Times New Roman" pitchFamily="18" charset="0"/>
              </a:rPr>
              <a:t> (чтобы с самого начала учились уважать партнера и соперника); </a:t>
            </a:r>
            <a:br>
              <a:rPr lang="ru-RU" sz="2000" b="1">
                <a:latin typeface="Times New Roman" pitchFamily="18" charset="0"/>
              </a:rPr>
            </a:br>
            <a:r>
              <a:rPr lang="ru-RU" sz="2000" b="1">
                <a:latin typeface="Times New Roman" pitchFamily="18" charset="0"/>
              </a:rPr>
              <a:t>– </a:t>
            </a:r>
            <a:r>
              <a:rPr lang="ru-RU" sz="2000" b="1" i="1">
                <a:latin typeface="Times New Roman" pitchFamily="18" charset="0"/>
              </a:rPr>
              <a:t>двойное ведение мяча</a:t>
            </a:r>
            <a:r>
              <a:rPr lang="ru-RU" sz="2000" b="1">
                <a:latin typeface="Times New Roman" pitchFamily="18" charset="0"/>
              </a:rPr>
              <a:t> (чтобы привыкли к ведению мяча); </a:t>
            </a:r>
            <a:br>
              <a:rPr lang="ru-RU" sz="2000" b="1">
                <a:latin typeface="Times New Roman" pitchFamily="18" charset="0"/>
              </a:rPr>
            </a:br>
            <a:r>
              <a:rPr lang="ru-RU" sz="2000" b="1">
                <a:latin typeface="Times New Roman" pitchFamily="18" charset="0"/>
              </a:rPr>
              <a:t>– </a:t>
            </a:r>
            <a:r>
              <a:rPr lang="ru-RU" sz="2000" b="1" i="1">
                <a:latin typeface="Times New Roman" pitchFamily="18" charset="0"/>
              </a:rPr>
              <a:t>зона, спорный мяч </a:t>
            </a:r>
            <a:r>
              <a:rPr lang="ru-RU" sz="2000" b="1">
                <a:latin typeface="Times New Roman" pitchFamily="18" charset="0"/>
              </a:rPr>
              <a:t>(чтобы почувствовали границы площадки, для того, чтобы не дрались за мяч, а знали, что есть судья, который их рассудит). </a:t>
            </a:r>
            <a:endParaRPr lang="ru-RU"/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4787900" y="188913"/>
            <a:ext cx="41973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ЧТО ДОЛЖНЫ ЗНАТЬ</a:t>
            </a:r>
          </a:p>
          <a:p>
            <a:pPr algn="ctr"/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 УЧАЩИЕСЯ</a:t>
            </a:r>
          </a:p>
          <a:p>
            <a:endParaRPr lang="ru-RU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76475"/>
            <a:ext cx="4716463" cy="792163"/>
          </a:xfrm>
          <a:solidFill>
            <a:srgbClr val="FFFF9F"/>
          </a:solidFill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b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Стойка игрока</a:t>
            </a:r>
          </a:p>
        </p:txBody>
      </p:sp>
      <p:pic>
        <p:nvPicPr>
          <p:cNvPr id="15363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5435600" y="260350"/>
            <a:ext cx="3457575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Техника перемещений</a:t>
            </a:r>
          </a:p>
          <a:p>
            <a:pPr>
              <a:defRPr/>
            </a:pPr>
            <a:endParaRPr lang="ru-RU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365" name="Picture 12" descr="стойка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1863" y="2349500"/>
            <a:ext cx="4360862" cy="4508500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0" y="2997200"/>
            <a:ext cx="4716463" cy="3752850"/>
          </a:xfrm>
          <a:prstGeom prst="rect">
            <a:avLst/>
          </a:prstGeom>
          <a:solidFill>
            <a:srgbClr val="FFFF9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Баскетболист находится на расставленных на ширину </a:t>
            </a:r>
            <a:r>
              <a:rPr lang="ru-RU" sz="2800" b="1">
                <a:latin typeface="Times New Roman" pitchFamily="18" charset="0"/>
              </a:rPr>
              <a:t>плеч ногах, колени согнуты, руки в положении готовности к действиям и находятся у пояса</a:t>
            </a:r>
          </a:p>
          <a:p>
            <a:pPr>
              <a:defRPr/>
            </a:pPr>
            <a:endParaRPr lang="ru-RU" sz="2800" b="1">
              <a:latin typeface="Times New Roman" pitchFamily="18" charset="0"/>
            </a:endParaRPr>
          </a:p>
          <a:p>
            <a:pPr>
              <a:defRPr/>
            </a:pPr>
            <a:endParaRPr lang="ru-RU" sz="2800" b="1">
              <a:latin typeface="Times New Roman" pitchFamily="18" charset="0"/>
            </a:endParaRPr>
          </a:p>
          <a:p>
            <a:pPr>
              <a:defRPr/>
            </a:pPr>
            <a:endParaRPr lang="ru-RU" sz="1600" b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5367" name="Picture 9" descr="Винн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8275" y="188913"/>
            <a:ext cx="1633538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C:\Documents and Settings\User\Рабочий стол\ИРИНА КОСМОС\баскетбол\act_richard_jefferson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1476375" cy="2276475"/>
          </a:xfrm>
          <a:noFill/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2276475"/>
            <a:ext cx="5003800" cy="4637088"/>
          </a:xfrm>
          <a:prstGeom prst="rect">
            <a:avLst/>
          </a:prstGeom>
          <a:solidFill>
            <a:srgbClr val="FFFF9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В процессе всей игры баскетболист должен быть готов к выполнению любого действия, и чаще всего неожиданного. Поэтому он должен всегда находиться в положении готовности, которая позволила бы ему выполнить необходимую задачу.</a:t>
            </a:r>
          </a:p>
          <a:p>
            <a:pPr>
              <a:defRPr/>
            </a:pPr>
            <a:endParaRPr lang="ru-RU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6389" name="Picture 4" descr="C:\Documents and Settings\User\Рабочий стол\ИРИНА КОСМОС\баскетбол\emanueldavidginobili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3800" y="2276475"/>
            <a:ext cx="41402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76475"/>
            <a:ext cx="9144000" cy="4581525"/>
          </a:xfrm>
          <a:solidFill>
            <a:srgbClr val="FFFF9F"/>
          </a:solidFill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3600" b="1" smtClean="0">
                <a:solidFill>
                  <a:srgbClr val="000000"/>
                </a:solidFill>
              </a:rPr>
              <a:t>   </a:t>
            </a:r>
            <a:r>
              <a:rPr lang="ru-RU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Ведение мяча (дриблинг)</a:t>
            </a:r>
            <a:r>
              <a:rPr lang="ru-RU" sz="280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r>
              <a:rPr lang="ru-RU" sz="2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– важный элемент техники баскетбола, так как позволяет игроку, владеющему мячом, не нарушая строгих баскетбольных правил, выходить на удобную для атаки позицию, приближаться к кольцу и забрасывать мяч.</a:t>
            </a:r>
          </a:p>
          <a:p>
            <a:pPr eaLnBrk="1" hangingPunct="1">
              <a:defRPr/>
            </a:pPr>
            <a:endParaRPr lang="ru-RU" sz="2800" smtClean="0">
              <a:latin typeface="Times New Roman" pitchFamily="18" charset="0"/>
            </a:endParaRPr>
          </a:p>
        </p:txBody>
      </p:sp>
      <p:pic>
        <p:nvPicPr>
          <p:cNvPr id="17411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sporta-121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4946650"/>
            <a:ext cx="1728788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4140200" y="0"/>
            <a:ext cx="4824413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ru-RU" sz="3200" b="1">
              <a:solidFill>
                <a:srgbClr val="FFFF00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Техника владения</a:t>
            </a:r>
          </a:p>
          <a:p>
            <a:pPr algn="ctr">
              <a:defRPr/>
            </a:pPr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 мячом</a:t>
            </a:r>
          </a:p>
          <a:p>
            <a:pPr algn="ctr">
              <a:defRPr/>
            </a:pPr>
            <a:endParaRPr lang="ru-RU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349500"/>
            <a:ext cx="6227763" cy="4508500"/>
          </a:xfrm>
          <a:solidFill>
            <a:srgbClr val="FFFF9F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Ведение осуществляется толчками мяча в площадку упругим движением пальцев, без задержки его (но не шлепками по мячу).</a:t>
            </a:r>
          </a:p>
        </p:txBody>
      </p:sp>
      <p:pic>
        <p:nvPicPr>
          <p:cNvPr id="18435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4" descr="игр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6988" y="2263775"/>
            <a:ext cx="2767012" cy="4594225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5651500" y="836613"/>
            <a:ext cx="3024188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Ведение мяча</a:t>
            </a:r>
          </a:p>
          <a:p>
            <a:pPr>
              <a:defRPr/>
            </a:pPr>
            <a:endParaRPr lang="ru-RU" sz="3200" b="1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defRPr/>
            </a:pPr>
            <a:endParaRPr lang="ru-RU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8438" name="Picture 7" descr="я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84650"/>
            <a:ext cx="6227763" cy="2355850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349500"/>
            <a:ext cx="9144000" cy="2087563"/>
          </a:xfrm>
          <a:solidFill>
            <a:srgbClr val="FFFF9F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u="sng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Ловля</a:t>
            </a:r>
            <a:r>
              <a:rPr lang="ru-RU" sz="2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4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– </a:t>
            </a:r>
            <a:r>
              <a:rPr lang="ru-RU" sz="27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прием, с помощью которого баскетболист овладевает мячом.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Следует сделать к мячу шаг, вытянуть прямые и ненапряженные руки с широко расставленными пальцами. Большие пальцы направлены друг к другу.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7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9459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7" descr="лов мяч 2 ру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4437063"/>
            <a:ext cx="5832475" cy="2420937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9461" name="Picture 7" descr="detcle_070527_game_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4900" y="0"/>
            <a:ext cx="16891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76475"/>
            <a:ext cx="9144000" cy="4581525"/>
          </a:xfrm>
          <a:solidFill>
            <a:srgbClr val="FFFF9F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3400" b="1" u="sng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Передача</a:t>
            </a:r>
            <a:r>
              <a:rPr lang="ru-RU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– основной прием, с помощью которого партнеры взаимодействуют в игре и приближают мяч к корзине противника.</a:t>
            </a:r>
          </a:p>
          <a:p>
            <a:pPr eaLnBrk="1" hangingPunct="1">
              <a:defRPr/>
            </a:pPr>
            <a:r>
              <a:rPr lang="ru-RU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Передача может быть выполнена различными способами, которые отличаются друг от друга по исходному положению и характеру движений</a:t>
            </a:r>
          </a:p>
        </p:txBody>
      </p:sp>
      <p:pic>
        <p:nvPicPr>
          <p:cNvPr id="20483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Олимпиада 012"/>
          <p:cNvPicPr>
            <a:picLocks noChangeAspect="1" noChangeArrowheads="1"/>
          </p:cNvPicPr>
          <p:nvPr/>
        </p:nvPicPr>
        <p:blipFill>
          <a:blip r:embed="rId3" cstate="print"/>
          <a:srcRect b="33673"/>
          <a:stretch>
            <a:fillRect/>
          </a:stretch>
        </p:blipFill>
        <p:spPr bwMode="auto">
          <a:xfrm>
            <a:off x="4568825" y="0"/>
            <a:ext cx="45751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16113"/>
            <a:ext cx="9144000" cy="4941887"/>
          </a:xfrm>
          <a:solidFill>
            <a:srgbClr val="FFFF9F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latin typeface="Times New Roman" pitchFamily="18" charset="0"/>
              </a:rPr>
              <a:t>А начиналось это так:</a:t>
            </a:r>
          </a:p>
          <a:p>
            <a:pPr eaLnBrk="1" hangingPunct="1">
              <a:buFontTx/>
              <a:buNone/>
            </a:pPr>
            <a:r>
              <a:rPr lang="ru-RU" sz="2800" b="1" smtClean="0">
                <a:latin typeface="Times New Roman" pitchFamily="18" charset="0"/>
              </a:rPr>
              <a:t> </a:t>
            </a:r>
            <a:r>
              <a:rPr lang="ru-RU" b="1" smtClean="0">
                <a:latin typeface="Times New Roman" pitchFamily="18" charset="0"/>
              </a:rPr>
              <a:t>скромный преподаватель физического воспитания  колледжа Джеймс Нейсмит изобрёл игру, смысл которой сводился к тому, чтобы за определенный отрывок времени забросить как можно больше мячей в корзину команды соперника.</a:t>
            </a:r>
            <a:r>
              <a:rPr lang="ru-RU" smtClean="0">
                <a:latin typeface="Times New Roman" pitchFamily="18" charset="0"/>
              </a:rPr>
              <a:t> </a:t>
            </a:r>
            <a:endParaRPr lang="ru-RU" sz="2800" b="1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800" b="1" smtClean="0">
              <a:latin typeface="Times New Roman" pitchFamily="18" charset="0"/>
            </a:endParaRPr>
          </a:p>
        </p:txBody>
      </p:sp>
      <p:sp>
        <p:nvSpPr>
          <p:cNvPr id="3075" name="AutoShape 5" descr="Все о баскетболе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6" name="AutoShape 7" descr="Все о баскетболе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077" name="Picture 9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Rectangle 10"/>
          <p:cNvSpPr>
            <a:spLocks noChangeArrowheads="1"/>
          </p:cNvSpPr>
          <p:nvPr/>
        </p:nvSpPr>
        <p:spPr bwMode="auto">
          <a:xfrm>
            <a:off x="5292725" y="-6350"/>
            <a:ext cx="38512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История</a:t>
            </a:r>
          </a:p>
          <a:p>
            <a:pPr algn="ctr"/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 баскетбола</a:t>
            </a:r>
            <a:r>
              <a:rPr lang="ru-RU"/>
              <a:t> </a:t>
            </a:r>
          </a:p>
          <a:p>
            <a:pPr algn="ctr"/>
            <a:endParaRPr lang="ru-RU"/>
          </a:p>
          <a:p>
            <a:pPr algn="ctr"/>
            <a:endParaRPr lang="ru-RU"/>
          </a:p>
        </p:txBody>
      </p:sp>
      <p:pic>
        <p:nvPicPr>
          <p:cNvPr id="3079" name="Picture 13" descr="sports-55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4921250"/>
            <a:ext cx="1944687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2276475"/>
            <a:ext cx="9144000" cy="4581525"/>
          </a:xfrm>
          <a:solidFill>
            <a:srgbClr val="FFFF9F"/>
          </a:solidFill>
        </p:spPr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</a:rPr>
              <a:t>При передаче мяча уверенность является очень важным фактором. При этом следует придерживаться основного правила - "Не уверен - не отдавай" и "Виноват дающий." Игрок, который передает мяч, несет ответственность за то, чтобы передаваемый мяч точно дошел до адресата. </a:t>
            </a:r>
          </a:p>
          <a:p>
            <a:pPr eaLnBrk="1" hangingPunct="1"/>
            <a:r>
              <a:rPr lang="ru-RU" sz="2400" b="1" smtClean="0">
                <a:latin typeface="Times New Roman" pitchFamily="18" charset="0"/>
              </a:rPr>
              <a:t>Основные способы передачи мяча в баскетболе:</a:t>
            </a:r>
            <a:br>
              <a:rPr lang="ru-RU" sz="2400" b="1" smtClean="0">
                <a:latin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</a:rPr>
              <a:t>- пас от плеча;</a:t>
            </a:r>
            <a:br>
              <a:rPr lang="ru-RU" sz="2400" b="1" smtClean="0">
                <a:latin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</a:rPr>
              <a:t>- пас от груди;</a:t>
            </a:r>
            <a:br>
              <a:rPr lang="ru-RU" sz="2400" b="1" smtClean="0">
                <a:latin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</a:rPr>
              <a:t>- пас из-за головы;</a:t>
            </a:r>
          </a:p>
          <a:p>
            <a:pPr eaLnBrk="1" hangingPunct="1">
              <a:buFontTx/>
              <a:buNone/>
            </a:pPr>
            <a:r>
              <a:rPr lang="ru-RU" sz="2400" b="1" smtClean="0">
                <a:latin typeface="Times New Roman" pitchFamily="18" charset="0"/>
              </a:rPr>
              <a:t>    - пасы снизу, сбоку, из рук в руки.</a:t>
            </a:r>
          </a:p>
        </p:txBody>
      </p:sp>
      <p:pic>
        <p:nvPicPr>
          <p:cNvPr id="21507" name="Picture 3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-1554849577_150_225_150_2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1563" y="0"/>
            <a:ext cx="1722437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2" descr="C:\Documents and Settings\User\Рабочий стол\ИРИНА КОСМОС\баскетбол\act_jason_kid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9975" y="4149725"/>
            <a:ext cx="1724025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76475"/>
            <a:ext cx="9144000" cy="2016125"/>
          </a:xfrm>
          <a:solidFill>
            <a:srgbClr val="FFFF9F"/>
          </a:solidFill>
        </p:spPr>
        <p:txBody>
          <a:bodyPr/>
          <a:lstStyle/>
          <a:p>
            <a:pPr eaLnBrk="1" hangingPunct="1"/>
            <a:r>
              <a:rPr lang="ru-RU" sz="2800" b="1" smtClean="0">
                <a:latin typeface="Times New Roman" pitchFamily="18" charset="0"/>
              </a:rPr>
              <a:t>Передача мяча двумя руками от груди</a:t>
            </a:r>
          </a:p>
          <a:p>
            <a:pPr eaLnBrk="1" hangingPunct="1"/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</a:rPr>
              <a:t>Эта передача наиболее точная и надежная, ее можно выполнять как стоя на месте, так и в движении. Мяч резко выталкивается в нужном направлении.</a:t>
            </a:r>
            <a:endParaRPr lang="ru-RU" sz="2800" smtClean="0">
              <a:latin typeface="Times New Roman" pitchFamily="18" charset="0"/>
            </a:endParaRPr>
          </a:p>
        </p:txBody>
      </p:sp>
      <p:pic>
        <p:nvPicPr>
          <p:cNvPr id="22531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030" descr="пер мяч 2 рук от груд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4230688"/>
            <a:ext cx="7272338" cy="2627312"/>
          </a:xfrm>
          <a:prstGeom prst="rect">
            <a:avLst/>
          </a:prstGeom>
          <a:solidFill>
            <a:srgbClr val="FFFF9F"/>
          </a:solidFill>
          <a:ln w="254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2533" name="Picture 5" descr="kobekidd600051127_thum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1375" y="0"/>
            <a:ext cx="19526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76475"/>
            <a:ext cx="9144000" cy="4581525"/>
          </a:xfrm>
          <a:solidFill>
            <a:srgbClr val="FFFF9F"/>
          </a:solidFill>
        </p:spPr>
        <p:txBody>
          <a:bodyPr/>
          <a:lstStyle/>
          <a:p>
            <a:pPr eaLnBrk="1" hangingPunct="1"/>
            <a:r>
              <a:rPr lang="ru-RU" smtClean="0"/>
              <a:t>Это самый главный элемент в игре разыгрывающего защитника. Основа четкого, целенаправленного взаимодействия баскетболистов в игре это точная передача мяча. Результативные передачи, то есть пас игроку, который поражает кольцо соперника, учитываются при составлении финального протокола игры. </a:t>
            </a:r>
          </a:p>
        </p:txBody>
      </p:sp>
      <p:pic>
        <p:nvPicPr>
          <p:cNvPr id="23555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811244103_150_105_150_1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0"/>
            <a:ext cx="32035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6"/>
          <p:cNvSpPr txBox="1">
            <a:spLocks noChangeArrowheads="1"/>
          </p:cNvSpPr>
          <p:nvPr/>
        </p:nvSpPr>
        <p:spPr bwMode="auto">
          <a:xfrm>
            <a:off x="2535238" y="1073150"/>
            <a:ext cx="3116262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ПЕРЕДАЧА</a:t>
            </a:r>
          </a:p>
          <a:p>
            <a:endParaRPr lang="ru-RU" sz="3200">
              <a:solidFill>
                <a:srgbClr val="FFFF00"/>
              </a:solidFill>
              <a:latin typeface="Times New Roman" pitchFamily="18" charset="0"/>
            </a:endParaRPr>
          </a:p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33600"/>
            <a:ext cx="6443663" cy="4724400"/>
          </a:xfrm>
          <a:solidFill>
            <a:srgbClr val="FFFF9F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latin typeface="Times New Roman" pitchFamily="18" charset="0"/>
              </a:rPr>
              <a:t>Вместо колец, к перилам балкона, по обе стороны спортивного зала, Нейсмит прикрепил две простые корзины, и в довершение всего, вывесил на </a:t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</a:rPr>
              <a:t>доске объявлений список тринадцати правил, которые должны были управлять этой новой игрой…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latin typeface="Times New Roman" pitchFamily="18" charset="0"/>
              </a:rPr>
              <a:t>    С течением времени баскетбол изменялся…</a:t>
            </a:r>
            <a:endParaRPr lang="ru-RU" sz="2800" smtClean="0"/>
          </a:p>
        </p:txBody>
      </p:sp>
      <p:pic>
        <p:nvPicPr>
          <p:cNvPr id="4099" name="Picture 5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sporta-125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3257550"/>
            <a:ext cx="155098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1891_1925_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2133600"/>
            <a:ext cx="2771775" cy="4724400"/>
          </a:xfrm>
          <a:prstGeom prst="rect">
            <a:avLst/>
          </a:prstGeom>
          <a:noFill/>
          <a:ln w="9525">
            <a:solidFill>
              <a:srgbClr val="9900CC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33600"/>
            <a:ext cx="9144000" cy="4724400"/>
          </a:xfrm>
          <a:solidFill>
            <a:srgbClr val="FFFF9F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b="1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latin typeface="Times New Roman" pitchFamily="18" charset="0"/>
              </a:rPr>
              <a:t>В своем начале эта игра лишь отдаленно напоминала то фантастическое зрелище, которое известно нам сегодня под этим именем. В самом начале ведения мяча не существовало, играющие стороны только перебрасывали мяч друг другу, стоя на одном месте, и старались забросить его в корзину. Бросок осуществлялся обеими руками снизу или от груди. После удачного броска кому-нибудь из игроков приходилось забираться на приставленную к стене лестницу, и доставать из корзины закинутый мяч. Нейсмит задался целью создать коллективную игру, в которой принимало бы участие большого количества игроков, и на то время его изобретение отвечало его задумке.</a:t>
            </a:r>
            <a:endParaRPr lang="ru-RU" sz="240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5123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2051050" y="242888"/>
            <a:ext cx="70929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Новая игра получила название</a:t>
            </a:r>
          </a:p>
          <a:p>
            <a:pPr algn="ctr"/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 “баскетбол” (от английских слов </a:t>
            </a:r>
          </a:p>
          <a:p>
            <a:pPr algn="ctr"/>
            <a:r>
              <a:rPr lang="ru-RU" sz="3200" b="1">
                <a:solidFill>
                  <a:srgbClr val="FFFF00"/>
                </a:solidFill>
                <a:latin typeface="Times New Roman" pitchFamily="18" charset="0"/>
              </a:rPr>
              <a:t>basket – корзина и ball – мяч). </a:t>
            </a:r>
            <a:endParaRPr lang="ru-RU"/>
          </a:p>
          <a:p>
            <a:endParaRPr lang="ru-RU"/>
          </a:p>
        </p:txBody>
      </p:sp>
      <p:pic>
        <p:nvPicPr>
          <p:cNvPr id="55302" name="Picture 6" descr="the_next_victory_of_the_samara_command_2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484438" cy="238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44675"/>
            <a:ext cx="9144000" cy="5013325"/>
          </a:xfrm>
          <a:solidFill>
            <a:srgbClr val="FFFF9F"/>
          </a:solidFill>
        </p:spPr>
        <p:txBody>
          <a:bodyPr/>
          <a:lstStyle/>
          <a:p>
            <a:pPr eaLnBrk="1" hangingPunct="1">
              <a:buFontTx/>
              <a:buNone/>
            </a:pPr>
            <a:endParaRPr lang="ru-RU" b="1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b="1" smtClean="0">
                <a:latin typeface="Times New Roman" pitchFamily="18" charset="0"/>
              </a:rPr>
              <a:t>Впервые на Олимпийских играх баскетбол был представлен в Берлине в 1936 году.</a:t>
            </a:r>
          </a:p>
          <a:p>
            <a:pPr eaLnBrk="1" hangingPunct="1">
              <a:buFontTx/>
              <a:buNone/>
            </a:pPr>
            <a:r>
              <a:rPr lang="ru-RU" b="1" smtClean="0">
                <a:latin typeface="Times New Roman" pitchFamily="18" charset="0"/>
              </a:rPr>
              <a:t>До конца 1960-х годов официальные соревнования проводились как</a:t>
            </a:r>
          </a:p>
          <a:p>
            <a:pPr eaLnBrk="1" hangingPunct="1">
              <a:buFontTx/>
              <a:buNone/>
            </a:pPr>
            <a:r>
              <a:rPr lang="ru-RU" b="1" smtClean="0">
                <a:latin typeface="Times New Roman" pitchFamily="18" charset="0"/>
              </a:rPr>
              <a:t> на открытом воздухе, так и в </a:t>
            </a:r>
          </a:p>
          <a:p>
            <a:pPr eaLnBrk="1" hangingPunct="1">
              <a:buFontTx/>
              <a:buNone/>
            </a:pPr>
            <a:r>
              <a:rPr lang="ru-RU" b="1" smtClean="0">
                <a:latin typeface="Times New Roman" pitchFamily="18" charset="0"/>
              </a:rPr>
              <a:t>спортивных залах. С 1968 все </a:t>
            </a:r>
          </a:p>
          <a:p>
            <a:pPr eaLnBrk="1" hangingPunct="1">
              <a:buFontTx/>
              <a:buNone/>
            </a:pPr>
            <a:r>
              <a:rPr lang="ru-RU" b="1" smtClean="0">
                <a:latin typeface="Times New Roman" pitchFamily="18" charset="0"/>
              </a:rPr>
              <a:t>официальные матчи проходят только в закрытых помещениях. </a:t>
            </a:r>
          </a:p>
          <a:p>
            <a:pPr eaLnBrk="1" hangingPunct="1">
              <a:buFontTx/>
              <a:buNone/>
            </a:pPr>
            <a:endParaRPr lang="ru-RU" b="1" smtClean="0">
              <a:latin typeface="Times New Roman" pitchFamily="18" charset="0"/>
            </a:endParaRPr>
          </a:p>
        </p:txBody>
      </p:sp>
      <p:pic>
        <p:nvPicPr>
          <p:cNvPr id="6147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5" descr="sporta-126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3068638"/>
            <a:ext cx="173355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myim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161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5" descr="-644584403_150_120_150_120_0_0_60_gallery_img_originals_25_9_7_basketb_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87675" y="5084763"/>
            <a:ext cx="2160588" cy="1728787"/>
          </a:xfr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508625" y="0"/>
            <a:ext cx="36353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Площадка </a:t>
            </a:r>
          </a:p>
          <a:p>
            <a:pPr algn="ctr">
              <a:defRPr/>
            </a:pPr>
            <a:r>
              <a:rPr lang="ru-RU" sz="32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 инвентарь</a:t>
            </a:r>
          </a:p>
          <a:p>
            <a:pPr algn="ctr">
              <a:defRPr/>
            </a:pPr>
            <a:r>
              <a:rPr lang="ru-RU" sz="32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для игры</a:t>
            </a:r>
          </a:p>
          <a:p>
            <a:pPr>
              <a:defRPr/>
            </a:pPr>
            <a:endParaRPr lang="ru-RU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46463" y="1989138"/>
            <a:ext cx="5697537" cy="3344862"/>
          </a:xfrm>
          <a:prstGeom prst="rect">
            <a:avLst/>
          </a:prstGeom>
          <a:solidFill>
            <a:srgbClr val="FFFF9F">
              <a:alpha val="50195"/>
            </a:srgbClr>
          </a:solidFill>
          <a:ln w="76200" cmpd="tri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1916113"/>
            <a:ext cx="3995738" cy="34575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Размер площадки для игры в баскетбол показан на рисунке.</a:t>
            </a: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Баскетбольная площадка оборудуется двумя щитами с кольцами, закрепленными на стойках.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ru-RU" sz="24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ru-RU" sz="24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26113" y="2492375"/>
            <a:ext cx="3273425" cy="3744913"/>
          </a:xfrm>
          <a:noFill/>
          <a:ln w="76200" cap="flat" cmpd="tri">
            <a:solidFill>
              <a:srgbClr val="FFCC00"/>
            </a:solidFill>
          </a:ln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23850" y="2565400"/>
            <a:ext cx="5111750" cy="38163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Мяч весом 567-650 гр. </a:t>
            </a: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</a:t>
            </a: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длиной окружности 74,9-78 см</a:t>
            </a: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(№7) – для мужчин</a:t>
            </a: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Мяч весом 510-567 гр. и длиной окружности 72,4-73,4 см (№6) – для женщин.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Старший судья является единственным лицом, определяющим пригодность мяча.</a:t>
            </a:r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5314950" y="6308725"/>
            <a:ext cx="382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2"/>
                </a:solidFill>
              </a:rPr>
              <a:t>Держание баскетбольного мяча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349500"/>
            <a:ext cx="6732588" cy="4319588"/>
          </a:xfrm>
          <a:solidFill>
            <a:srgbClr val="FFFF9F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>
                <a:latin typeface="Times New Roman" pitchFamily="18" charset="0"/>
              </a:rPr>
              <a:t>Для игры в баскетбол на </a:t>
            </a:r>
            <a:r>
              <a:rPr lang="ru-RU" sz="2000" b="1" smtClean="0">
                <a:latin typeface="Times New Roman" pitchFamily="18" charset="0"/>
                <a:hlinkClick r:id="rId2" action="ppaction://hlinkfile"/>
              </a:rPr>
              <a:t>спортивной площадке</a:t>
            </a:r>
            <a:r>
              <a:rPr lang="ru-RU" sz="2000" b="1" smtClean="0">
                <a:latin typeface="Times New Roman" pitchFamily="18" charset="0"/>
              </a:rPr>
              <a:t> устанавливаются два щита, на которых прикрепляется </a:t>
            </a:r>
            <a:r>
              <a:rPr lang="ru-RU" sz="2000" b="1" smtClean="0">
                <a:latin typeface="Times New Roman" pitchFamily="18" charset="0"/>
                <a:hlinkClick r:id="rId3" action="ppaction://hlinkfile"/>
              </a:rPr>
              <a:t>корзина</a:t>
            </a:r>
            <a:r>
              <a:rPr lang="ru-RU" sz="2000" b="1" smtClean="0">
                <a:latin typeface="Times New Roman" pitchFamily="18" charset="0"/>
              </a:rPr>
              <a:t> (кольцо). Для изготовления щита используют соответствующий прозрачный материал, обычно это цельный кусок закаленного небьющегося стекла, которое имеет степень твердости, равную твердости щита изготовленного из пород твердого дерева толщиной 3 см. Щиты разрешается изготавливать также из других материалов, но они должны быть окрашены в белый цвет, и отвечать следующим требованиям: </a:t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/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</a:rPr>
              <a:t>Размер щита должен быть шириной 1,8 м (+3 см) и высотой 1,05 м (+2 см). Нижний край щита располагается на высоте 2,9 м от поверхности игровой площадки. </a:t>
            </a:r>
            <a:br>
              <a:rPr lang="ru-RU" sz="2000" b="1" smtClean="0">
                <a:latin typeface="Times New Roman" pitchFamily="18" charset="0"/>
              </a:rPr>
            </a:br>
            <a:endParaRPr lang="ru-RU" sz="2000" b="1" smtClean="0">
              <a:latin typeface="Times New Roman" pitchFamily="18" charset="0"/>
            </a:endParaRPr>
          </a:p>
        </p:txBody>
      </p:sp>
      <p:sp>
        <p:nvSpPr>
          <p:cNvPr id="9219" name="AutoShape 5" descr="баскетбольный щит"/>
          <p:cNvSpPr>
            <a:spLocks noChangeAspect="1" noChangeArrowheads="1"/>
          </p:cNvSpPr>
          <p:nvPr/>
        </p:nvSpPr>
        <p:spPr bwMode="auto">
          <a:xfrm>
            <a:off x="155575" y="46038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220" name="Picture 6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23495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 descr="untitle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8" descr="Photo 034_t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88250" y="4797425"/>
            <a:ext cx="99695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852738"/>
            <a:ext cx="9144000" cy="4005262"/>
          </a:xfrm>
          <a:solidFill>
            <a:srgbClr val="FFFF9F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Кольцо баскетбольной корзины должно иметь следующую конструкцию: минимальный внутренний диаметр равен 45 см, а максимальный 45,7 см. Окрашивается кольцо в яркий оранжевый цвет. На нижней части кольца должно быть приспособление для установки сеток, такое, которое не допускало бы травмы пальцев.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Верхняя плоскость кольца располагается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в горизонтальной плоскости на высоте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3,05 м от уровня игровой площадки </a:t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10243" name="Picture 4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0" y="0"/>
            <a:ext cx="3619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6" descr="-1383503643_150_100_150_1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35375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-644584403_150_187_150_1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260350"/>
            <a:ext cx="1768475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8" descr="untitle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9925" y="4656138"/>
            <a:ext cx="2124075" cy="22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951</Words>
  <Application>Microsoft Office PowerPoint</Application>
  <PresentationFormat>Экран (4:3)</PresentationFormat>
  <Paragraphs>70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Оформление по умолчанию</vt:lpstr>
      <vt:lpstr>ВСЁ О БАСКЕТБОЛЕ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IvanPro.ws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ВСЁ О БАСКЕТБОЛЕ</dc:title>
  <dc:creator>Comp.ws</dc:creator>
  <cp:lastModifiedBy>Dell</cp:lastModifiedBy>
  <cp:revision>20</cp:revision>
  <dcterms:created xsi:type="dcterms:W3CDTF">2010-11-17T20:10:03Z</dcterms:created>
  <dcterms:modified xsi:type="dcterms:W3CDTF">2016-12-04T08:38:28Z</dcterms:modified>
</cp:coreProperties>
</file>