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24" r:id="rId2"/>
    <p:sldId id="311" r:id="rId3"/>
    <p:sldId id="319" r:id="rId4"/>
    <p:sldId id="298" r:id="rId5"/>
    <p:sldId id="341" r:id="rId6"/>
    <p:sldId id="294" r:id="rId7"/>
    <p:sldId id="342" r:id="rId8"/>
    <p:sldId id="343" r:id="rId9"/>
    <p:sldId id="344" r:id="rId10"/>
    <p:sldId id="345" r:id="rId11"/>
    <p:sldId id="34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>
        <p:scale>
          <a:sx n="43" d="100"/>
          <a:sy n="43" d="100"/>
        </p:scale>
        <p:origin x="-146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25A819F-9914-47F9-805E-B074F983C3EB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AA091EE-476B-404C-BE4D-36F63A1A0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543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424088" cy="1080000"/>
          </a:xfrm>
        </p:spPr>
        <p:txBody>
          <a:bodyPr/>
          <a:lstStyle>
            <a:lvl1pPr>
              <a:defRPr sz="6600" b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kvar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37012"/>
            <a:ext cx="6400800" cy="720000"/>
          </a:xfrm>
        </p:spPr>
        <p:txBody>
          <a:bodyPr/>
          <a:lstStyle>
            <a:lvl1pPr marL="0" indent="0" algn="ctr">
              <a:buNone/>
              <a:defRPr sz="3600" i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4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831" y="1593342"/>
            <a:ext cx="7560000" cy="4860000"/>
          </a:xfrm>
        </p:spPr>
        <p:txBody>
          <a:bodyPr/>
          <a:lstStyle>
            <a:lvl1pPr marL="0" indent="360000"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540000" indent="-252000"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defRPr>
                <a:solidFill>
                  <a:srgbClr val="006600"/>
                </a:solidFill>
                <a:latin typeface="Book Antiqua" pitchFamily="18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4"/>
            <a:ext cx="7560000" cy="900113"/>
          </a:xfrm>
        </p:spPr>
        <p:txBody>
          <a:bodyPr/>
          <a:lstStyle>
            <a:lvl1pPr>
              <a:defRPr sz="4000" b="0" baseline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0">
              <a:buNone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4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360000">
              <a:buSzPct val="100000"/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360000" indent="252000">
              <a:buSzPct val="100000"/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buSzPct val="100000"/>
              <a:buFont typeface="Arial" pitchFamily="34" charset="0"/>
              <a:buChar char="•"/>
              <a:defRPr>
                <a:solidFill>
                  <a:srgbClr val="006600"/>
                </a:solidFill>
                <a:latin typeface="Book Antiqua" pitchFamily="18" charset="0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4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989" y="296865"/>
            <a:ext cx="7559675" cy="9001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96989" y="1631951"/>
            <a:ext cx="7559675" cy="4859338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AF3FE-D369-4A45-87F1-A08A6671B6F4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8380B-8FCB-4498-849D-28600A2BE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96988" y="296863"/>
            <a:ext cx="75596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96988" y="1631950"/>
            <a:ext cx="7559675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8" r:id="rId8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6600"/>
          </a:solidFill>
          <a:latin typeface="Book Antiqua" pitchFamily="18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15875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·"/>
        <a:defRPr sz="28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1pPr>
      <a:lvl2pPr marL="358775" indent="2508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2pPr>
      <a:lvl3pPr marL="719138" indent="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1547813" y="1628775"/>
            <a:ext cx="6738937" cy="2952750"/>
          </a:xfrm>
        </p:spPr>
        <p:txBody>
          <a:bodyPr/>
          <a:lstStyle/>
          <a:p>
            <a:pPr indent="358775" algn="ctr" eaLnBrk="1" hangingPunct="1">
              <a:buFont typeface="Arial" charset="0"/>
              <a:buNone/>
            </a:pPr>
            <a:endParaRPr lang="ru-RU" sz="3200" b="1" dirty="0" smtClean="0">
              <a:latin typeface="Georgia" pitchFamily="18" charset="0"/>
              <a:cs typeface="Arial" charset="0"/>
            </a:endParaRPr>
          </a:p>
          <a:p>
            <a:pPr indent="358775" algn="ctr" eaLnBrk="1" hangingPunct="1">
              <a:buFont typeface="Arial" charset="0"/>
              <a:buNone/>
            </a:pPr>
            <a:endParaRPr lang="ru-RU" sz="3200" b="1" dirty="0">
              <a:latin typeface="Georgia" pitchFamily="18" charset="0"/>
              <a:cs typeface="Arial" charset="0"/>
            </a:endParaRPr>
          </a:p>
          <a:p>
            <a:pPr indent="358775" algn="ctr" eaLnBrk="1" hangingPunct="1">
              <a:buFont typeface="Arial" charset="0"/>
              <a:buNone/>
            </a:pPr>
            <a:r>
              <a:rPr lang="ru-RU" sz="3200" b="1" dirty="0" smtClean="0">
                <a:latin typeface="Georgia" pitchFamily="18" charset="0"/>
                <a:cs typeface="Arial" charset="0"/>
              </a:rPr>
              <a:t>Внедрение ФГОС в ДОУ</a:t>
            </a:r>
            <a:endParaRPr lang="ru-RU" sz="3200" b="1" dirty="0" smtClean="0">
              <a:latin typeface="Georgia" pitchFamily="18" charset="0"/>
              <a:cs typeface="Arial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71438" y="4292600"/>
            <a:ext cx="81343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endParaRPr lang="ru-RU" b="1" dirty="0"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292079" y="4149725"/>
            <a:ext cx="3312369" cy="194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endParaRPr lang="ru-RU" sz="2800" b="1" dirty="0">
              <a:latin typeface="+mj-lt"/>
              <a:ea typeface="+mj-ea"/>
              <a:cs typeface="+mj-cs"/>
            </a:endParaRPr>
          </a:p>
          <a:p>
            <a:pPr algn="r">
              <a:defRPr/>
            </a:pPr>
            <a:r>
              <a:rPr lang="ru-RU" sz="1400" b="1" dirty="0" smtClean="0">
                <a:latin typeface="+mj-lt"/>
                <a:ea typeface="+mj-ea"/>
                <a:cs typeface="+mj-cs"/>
              </a:rPr>
              <a:t>Подготовила воспитатель:</a:t>
            </a:r>
          </a:p>
          <a:p>
            <a:pPr algn="r">
              <a:defRPr/>
            </a:pPr>
            <a:r>
              <a:rPr lang="ru-RU" sz="1400" b="1" dirty="0" smtClean="0">
                <a:latin typeface="+mj-lt"/>
                <a:ea typeface="+mj-ea"/>
                <a:cs typeface="+mj-cs"/>
              </a:rPr>
              <a:t>Безверхая Л.В.</a:t>
            </a:r>
            <a:endParaRPr lang="ru-RU" sz="1400" b="1" dirty="0">
              <a:latin typeface="+mj-lt"/>
              <a:ea typeface="+mj-ea"/>
              <a:cs typeface="+mj-cs"/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1619672" y="685006"/>
            <a:ext cx="6984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МКДОУ «</a:t>
            </a:r>
            <a:r>
              <a:rPr lang="ru-RU" b="1" dirty="0" err="1" smtClean="0"/>
              <a:t>Новохопёрский</a:t>
            </a:r>
            <a:r>
              <a:rPr lang="ru-RU" b="1" dirty="0" smtClean="0"/>
              <a:t> детский сад общеразвивающего вида «Ласточка»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662082"/>
            <a:ext cx="33623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Взаимодействия </a:t>
            </a:r>
            <a:r>
              <a:rPr lang="ru-RU" sz="3600" dirty="0"/>
              <a:t>ДОУ с семьей по ФГОС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831" y="1196752"/>
            <a:ext cx="7560000" cy="5256590"/>
          </a:xfrm>
        </p:spPr>
        <p:txBody>
          <a:bodyPr/>
          <a:lstStyle/>
          <a:p>
            <a:r>
              <a:rPr lang="ru-RU" sz="2400" dirty="0"/>
              <a:t>Это положительный эмоциональный настрой педагогов и родителей на совместную работу по воспитанию детей. Родители уверены в том, что ДОУ всегда поможет им в решении педагогических проблем и в то же время никак не повредит, так как будут учитываться мнения семьи и предложения по взаимодействию с ребенком. Педагоги, в свою очередь, заручаются пониманием со стороны родителей в решении педагогических проблем. А в самом большом выигрыше находятся дети, ради которых и осуществляется это взаимодействие.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241" y="5229200"/>
            <a:ext cx="2260177" cy="150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674901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141663"/>
            <a:ext cx="8229600" cy="2984500"/>
          </a:xfrm>
        </p:spPr>
        <p:txBody>
          <a:bodyPr/>
          <a:lstStyle/>
          <a:p>
            <a:pPr indent="358775" algn="ctr" eaLnBrk="1" hangingPunct="1">
              <a:buFont typeface="Arial" charset="0"/>
              <a:buNone/>
            </a:pPr>
            <a:endParaRPr lang="ru-RU" dirty="0" smtClean="0">
              <a:latin typeface="Arial" charset="0"/>
              <a:cs typeface="Arial" charset="0"/>
            </a:endParaRPr>
          </a:p>
          <a:p>
            <a:pPr indent="358775" algn="ctr" eaLnBrk="1" hangingPunct="1">
              <a:buFont typeface="Arial" charset="0"/>
              <a:buNone/>
            </a:pPr>
            <a:endParaRPr lang="ru-RU" dirty="0">
              <a:latin typeface="Arial" charset="0"/>
              <a:cs typeface="Arial" charset="0"/>
            </a:endParaRPr>
          </a:p>
          <a:p>
            <a:pPr indent="358775" algn="ctr" eaLnBrk="1" hangingPunct="1">
              <a:buFont typeface="Arial" charset="0"/>
              <a:buNone/>
            </a:pPr>
            <a:r>
              <a:rPr lang="ru-RU" dirty="0" smtClean="0">
                <a:latin typeface="Arial" charset="0"/>
                <a:cs typeface="Arial" charset="0"/>
              </a:rPr>
              <a:t>Спасибо </a:t>
            </a:r>
            <a:r>
              <a:rPr lang="ru-RU" dirty="0" smtClean="0">
                <a:latin typeface="Arial" charset="0"/>
                <a:cs typeface="Arial" charset="0"/>
              </a:rPr>
              <a:t>за внимание! </a:t>
            </a:r>
          </a:p>
        </p:txBody>
      </p:sp>
      <p:pic>
        <p:nvPicPr>
          <p:cNvPr id="14339" name="Picture 22" descr="C:\Documents and Settings\user\Мои документы\Мои рисунки\Организатор клипов (Microsoft)\j043264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4572000"/>
            <a:ext cx="3101975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2" y="988388"/>
            <a:ext cx="4762500" cy="3160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5634038"/>
            <a:ext cx="8713787" cy="11525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Настоящий приказ вступил в силу  </a:t>
            </a:r>
          </a:p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 1 января 2014 года</a:t>
            </a:r>
            <a:endParaRPr lang="ru-RU" sz="2800" b="1" dirty="0"/>
          </a:p>
        </p:txBody>
      </p:sp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0" y="342900"/>
            <a:ext cx="8569325" cy="1657350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СТАНДАРТ ПОДДЕРЖКИ РАЗНООБРАЗИЯ  ДЕТСТВА</a:t>
            </a:r>
            <a:br>
              <a:rPr lang="ru-RU" sz="3200" b="1" i="1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</a:br>
            <a:endParaRPr lang="ru-RU" sz="3200" b="1" i="1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4" name="Содержимое 5"/>
          <p:cNvSpPr>
            <a:spLocks noGrp="1"/>
          </p:cNvSpPr>
          <p:nvPr>
            <p:ph sz="half" idx="2"/>
          </p:nvPr>
        </p:nvSpPr>
        <p:spPr>
          <a:xfrm>
            <a:off x="250825" y="1844675"/>
            <a:ext cx="4546600" cy="3887788"/>
          </a:xfrm>
        </p:spPr>
        <p:txBody>
          <a:bodyPr/>
          <a:lstStyle/>
          <a:p>
            <a:pPr algn="just" eaLnBrk="1" hangingPunct="1"/>
            <a:r>
              <a:rPr lang="ru-RU" sz="2000" smtClean="0">
                <a:cs typeface="Arial" charset="0"/>
              </a:rPr>
              <a:t>Об утверждении федерального государственного образовательного стандарта дошкольного образования (приказ №1155 от 17.10.2013, зарегистрировано 14.11.2013, №30384).</a:t>
            </a:r>
          </a:p>
          <a:p>
            <a:pPr algn="just" eaLnBrk="1" hangingPunct="1"/>
            <a:r>
              <a:rPr lang="ru-RU" sz="2000" smtClean="0">
                <a:cs typeface="Times New Roman" pitchFamily="18" charset="0"/>
              </a:rPr>
              <a:t>Признал утратившим силу приказ от 23 ноября 2009 </a:t>
            </a:r>
            <a:r>
              <a:rPr lang="ru-RU" sz="2000" b="1" smtClean="0">
                <a:cs typeface="Times New Roman" pitchFamily="18" charset="0"/>
              </a:rPr>
              <a:t>№655</a:t>
            </a:r>
            <a:r>
              <a:rPr lang="ru-RU" sz="2000" smtClean="0">
                <a:cs typeface="Times New Roman" pitchFamily="18" charset="0"/>
              </a:rPr>
              <a:t>, и приказ от 20 июля 2011 г. </a:t>
            </a:r>
            <a:r>
              <a:rPr lang="ru-RU" sz="2000" b="1" smtClean="0">
                <a:cs typeface="Times New Roman" pitchFamily="18" charset="0"/>
              </a:rPr>
              <a:t>№ 2151</a:t>
            </a:r>
            <a:endParaRPr lang="ru-RU" sz="2000" b="1" smtClean="0">
              <a:cs typeface="Arial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 l="34590" t="10742" r="33565" b="6250"/>
          <a:stretch>
            <a:fillRect/>
          </a:stretch>
        </p:blipFill>
        <p:spPr bwMode="auto">
          <a:xfrm>
            <a:off x="5508625" y="1916113"/>
            <a:ext cx="2201863" cy="323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296988" y="296863"/>
            <a:ext cx="7559675" cy="900112"/>
          </a:xfrm>
        </p:spPr>
        <p:txBody>
          <a:bodyPr/>
          <a:lstStyle/>
          <a:p>
            <a:pPr eaLnBrk="1" hangingPunct="1"/>
            <a:endParaRPr lang="ru-RU" smtClean="0">
              <a:cs typeface="Arial" charset="0"/>
            </a:endParaRPr>
          </a:p>
        </p:txBody>
      </p:sp>
      <p:pic>
        <p:nvPicPr>
          <p:cNvPr id="6147" name="Содержимое 3" descr="http://ic.pics.livejournal.com/mon_ru/38423652/211501/211501_origina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Скругленный прямоугольник 52"/>
          <p:cNvSpPr/>
          <p:nvPr/>
        </p:nvSpPr>
        <p:spPr>
          <a:xfrm>
            <a:off x="6012160" y="2420887"/>
            <a:ext cx="2520280" cy="3456383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75856" y="2410392"/>
            <a:ext cx="2520280" cy="3466879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67544" y="2420888"/>
            <a:ext cx="2592288" cy="345638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9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188913"/>
            <a:ext cx="7740650" cy="1150937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Каковы причины ввода ФГОС ДО?</a:t>
            </a:r>
            <a:endParaRPr lang="en-US" sz="3200" b="1" i="1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80" name="Текст 46"/>
          <p:cNvSpPr>
            <a:spLocks noGrp="1"/>
          </p:cNvSpPr>
          <p:nvPr>
            <p:ph type="body" idx="1"/>
          </p:nvPr>
        </p:nvSpPr>
        <p:spPr>
          <a:xfrm>
            <a:off x="576263" y="5013325"/>
            <a:ext cx="2411412" cy="863600"/>
          </a:xfrm>
        </p:spPr>
        <p:txBody>
          <a:bodyPr/>
          <a:lstStyle/>
          <a:p>
            <a:pPr marL="342900" indent="-342900" algn="just" eaLnBrk="1" hangingPunct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Появление нового закона РФ  «Об образовании в РФ», регламентирующего функции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ФГОСов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1" name="Содержимое 47"/>
          <p:cNvSpPr>
            <a:spLocks noGrp="1"/>
          </p:cNvSpPr>
          <p:nvPr>
            <p:ph sz="half" idx="2"/>
          </p:nvPr>
        </p:nvSpPr>
        <p:spPr>
          <a:xfrm>
            <a:off x="3276600" y="2924175"/>
            <a:ext cx="2519363" cy="424973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Выделение в качестве обязательного уровня общего образования дошкольной ступени</a:t>
            </a:r>
          </a:p>
        </p:txBody>
      </p:sp>
      <p:sp>
        <p:nvSpPr>
          <p:cNvPr id="7182" name="Содержимое 49"/>
          <p:cNvSpPr>
            <a:spLocks noGrp="1"/>
          </p:cNvSpPr>
          <p:nvPr>
            <p:ph sz="quarter" idx="4"/>
          </p:nvPr>
        </p:nvSpPr>
        <p:spPr>
          <a:xfrm>
            <a:off x="6011863" y="2997200"/>
            <a:ext cx="2520950" cy="417671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Изменение взглядов общества на процессы воспитания и развития детей до 7-ми лет</a:t>
            </a:r>
          </a:p>
        </p:txBody>
      </p:sp>
      <p:sp>
        <p:nvSpPr>
          <p:cNvPr id="54" name="Овал 53"/>
          <p:cNvSpPr/>
          <p:nvPr/>
        </p:nvSpPr>
        <p:spPr>
          <a:xfrm>
            <a:off x="1403648" y="1988840"/>
            <a:ext cx="792088" cy="79208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4139952" y="1916832"/>
            <a:ext cx="792088" cy="79208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876256" y="1988840"/>
            <a:ext cx="792088" cy="79208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610574" y="2062589"/>
            <a:ext cx="44114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7083181" y="2062589"/>
            <a:ext cx="4411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4346877" y="1990581"/>
            <a:ext cx="44114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82575" y="6022975"/>
            <a:ext cx="8569325" cy="7683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непрерывности образования человека на разных  ступенях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Стандарт направлен на достижение следующих целей: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sz="2000" dirty="0" smtClean="0"/>
              <a:t>• </a:t>
            </a:r>
            <a:r>
              <a:rPr lang="ru-RU" sz="2000" dirty="0"/>
              <a:t>1) повышение социального статуса дошкольного образования;</a:t>
            </a:r>
          </a:p>
          <a:p>
            <a:pPr indent="0">
              <a:buNone/>
            </a:pPr>
            <a:r>
              <a:rPr lang="ru-RU" sz="2000" dirty="0" smtClean="0"/>
              <a:t>• </a:t>
            </a:r>
            <a:r>
              <a:rPr lang="ru-RU" sz="2000" dirty="0"/>
              <a:t>2) обеспечение государством равенства возможностей для каждого ребенка в получении качественного дошкольного образования;</a:t>
            </a:r>
          </a:p>
          <a:p>
            <a:pPr indent="0">
              <a:buNone/>
            </a:pPr>
            <a:r>
              <a:rPr lang="ru-RU" sz="2000" dirty="0" smtClean="0"/>
              <a:t>• </a:t>
            </a:r>
            <a:r>
              <a:rPr lang="ru-RU" sz="2000" dirty="0"/>
              <a:t>3) 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освоения;</a:t>
            </a:r>
          </a:p>
          <a:p>
            <a:pPr indent="0">
              <a:buNone/>
            </a:pPr>
            <a:r>
              <a:rPr lang="ru-RU" sz="2000" dirty="0" smtClean="0"/>
              <a:t>• </a:t>
            </a:r>
            <a:r>
              <a:rPr lang="ru-RU" sz="2000" dirty="0"/>
              <a:t>4) сохранение единства образовательного пространства Российской Федерации относительно уровня дошкольного образования.</a:t>
            </a:r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54077935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Зачем нужен ФГОС дошкольного образования?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831" y="1052736"/>
            <a:ext cx="7560000" cy="5400606"/>
          </a:xfrm>
        </p:spPr>
        <p:txBody>
          <a:bodyPr/>
          <a:lstStyle/>
          <a:p>
            <a:r>
              <a:rPr lang="ru-RU" sz="2000" dirty="0"/>
              <a:t>Стандарт для ДОУ - это требование нового закона об образовании, в котором дошкольное образование признано уровнем общего образования. До сегодняшнего дня действовали Федеральные государственные требования (ФГТ) к дошкольному образованию, которые состояли из двух частей: требований к структуре основной образовательной программы дошкольного образования и требований к условиям её реализации. В стандарте появятся требования к результатам, но это не означает, что выпускникам детских садов придётся сдавать экзамены! Никакой итоговой аттестации не будет, это норма закона. При этом с помощью мониторинговых исследований на разных этапах можно и нужно будет фиксировать уровень развития ребёнка, чтобы педагоги дошкольных учреждений, родители понимали, над чем работать дальше. Внимание к стандарту будет, более пристальным, потому что дошкольное детство - это тот период жизни ребёнка, когда семья проявляет к нему максимальный интерес.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Что нового ожидает дошкольное образование в ближайшем будущем?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Во-первых, дошкольное образовательное учреждение из "камеры хранения" ребенка реально превращается в образовательную организацию, в которой реализация основной образовательной программы дошкольного образования сопровождается осуществлением присмотра и ухода за воспитанниками, включая организацию их питания и режима дня.</a:t>
            </a:r>
          </a:p>
          <a:p>
            <a:pPr indent="0">
              <a:buNone/>
            </a:pPr>
            <a:r>
              <a:rPr lang="ru-RU" sz="2000" dirty="0" smtClean="0"/>
              <a:t>       Во-вторых</a:t>
            </a:r>
            <a:r>
              <a:rPr lang="ru-RU" sz="2000" dirty="0"/>
              <a:t>, все дети </a:t>
            </a:r>
            <a:r>
              <a:rPr lang="ru-RU" sz="2000" dirty="0" err="1"/>
              <a:t>предшкольного</a:t>
            </a:r>
            <a:r>
              <a:rPr lang="ru-RU" sz="2000" dirty="0"/>
              <a:t> возраста должны быть обеспечены возможностью получения дошкольного образования.</a:t>
            </a:r>
          </a:p>
          <a:p>
            <a:pPr indent="0">
              <a:buNone/>
            </a:pPr>
            <a:r>
              <a:rPr lang="ru-RU" sz="2000" dirty="0" smtClean="0"/>
              <a:t>       В-третьих</a:t>
            </a:r>
            <a:r>
              <a:rPr lang="ru-RU" sz="2000" dirty="0"/>
              <a:t>, плата с родителей (законных представителей) взимается за присмотр и уход за ребенком. Образовательная программа предоставляется бесплатно.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58426356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Ведущие виды деятельности: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560000" cy="5508072"/>
          </a:xfrm>
        </p:spPr>
        <p:txBody>
          <a:bodyPr/>
          <a:lstStyle/>
          <a:p>
            <a:pPr indent="0">
              <a:buNone/>
            </a:pPr>
            <a:r>
              <a:rPr lang="ru-RU" dirty="0"/>
              <a:t>-</a:t>
            </a:r>
            <a:r>
              <a:rPr lang="ru-RU" dirty="0" smtClean="0"/>
              <a:t>игровая</a:t>
            </a:r>
            <a:r>
              <a:rPr lang="ru-RU" dirty="0"/>
              <a:t>, </a:t>
            </a:r>
            <a:endParaRPr lang="ru-RU" dirty="0" smtClean="0"/>
          </a:p>
          <a:p>
            <a:pPr indent="0">
              <a:buNone/>
            </a:pPr>
            <a:r>
              <a:rPr lang="ru-RU" dirty="0"/>
              <a:t>-</a:t>
            </a:r>
            <a:r>
              <a:rPr lang="ru-RU" dirty="0" smtClean="0"/>
              <a:t>коммуникативная</a:t>
            </a:r>
            <a:r>
              <a:rPr lang="ru-RU" dirty="0"/>
              <a:t>, </a:t>
            </a:r>
            <a:endParaRPr lang="ru-RU" dirty="0" smtClean="0"/>
          </a:p>
          <a:p>
            <a:pPr indent="0">
              <a:buNone/>
            </a:pPr>
            <a:r>
              <a:rPr lang="ru-RU" dirty="0"/>
              <a:t>-</a:t>
            </a:r>
            <a:r>
              <a:rPr lang="ru-RU" dirty="0" smtClean="0"/>
              <a:t>двигательная</a:t>
            </a:r>
            <a:r>
              <a:rPr lang="ru-RU" dirty="0"/>
              <a:t>, </a:t>
            </a:r>
            <a:endParaRPr lang="ru-RU" dirty="0" smtClean="0"/>
          </a:p>
          <a:p>
            <a:pPr indent="0">
              <a:buNone/>
            </a:pPr>
            <a:r>
              <a:rPr lang="ru-RU" dirty="0"/>
              <a:t>-</a:t>
            </a:r>
            <a:r>
              <a:rPr lang="ru-RU" dirty="0" smtClean="0"/>
              <a:t>познавательно-исследовательская</a:t>
            </a:r>
            <a:r>
              <a:rPr lang="ru-RU" dirty="0"/>
              <a:t>, </a:t>
            </a:r>
            <a:endParaRPr lang="ru-RU" dirty="0" smtClean="0"/>
          </a:p>
          <a:p>
            <a:pPr indent="0">
              <a:buNone/>
            </a:pPr>
            <a:r>
              <a:rPr lang="ru-RU" dirty="0"/>
              <a:t>-</a:t>
            </a:r>
            <a:r>
              <a:rPr lang="ru-RU" dirty="0" smtClean="0"/>
              <a:t>продуктивная </a:t>
            </a:r>
            <a:r>
              <a:rPr lang="ru-RU" dirty="0"/>
              <a:t>и др. </a:t>
            </a:r>
            <a:endParaRPr lang="ru-RU" dirty="0" smtClean="0"/>
          </a:p>
          <a:p>
            <a:pPr indent="0">
              <a:buNone/>
            </a:pPr>
            <a:r>
              <a:rPr lang="ru-RU" dirty="0" smtClean="0"/>
              <a:t>Необходимо </a:t>
            </a:r>
            <a:r>
              <a:rPr lang="ru-RU" dirty="0"/>
              <a:t>отметить, что каждому виду детской деятельности соответствуют определенные формы работы с детьми.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229200"/>
            <a:ext cx="194540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1365876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560000" cy="900113"/>
          </a:xfrm>
        </p:spPr>
        <p:txBody>
          <a:bodyPr/>
          <a:lstStyle/>
          <a:p>
            <a:r>
              <a:rPr lang="ru-RU" sz="3600" dirty="0">
                <a:solidFill>
                  <a:srgbClr val="C00000"/>
                </a:solidFill>
              </a:rPr>
              <a:t>Целевые ориентиры дошкольного образования: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831" y="1340768"/>
            <a:ext cx="7560000" cy="5112574"/>
          </a:xfrm>
        </p:spPr>
        <p:txBody>
          <a:bodyPr/>
          <a:lstStyle/>
          <a:p>
            <a:r>
              <a:rPr lang="ru-RU" sz="2000" dirty="0"/>
              <a:t>1 Инициативность и самостоятельность ребенка в разных видах деятельности;</a:t>
            </a:r>
          </a:p>
          <a:p>
            <a:pPr indent="0">
              <a:buNone/>
            </a:pPr>
            <a:r>
              <a:rPr lang="ru-RU" sz="2000" dirty="0" smtClean="0"/>
              <a:t>2 </a:t>
            </a:r>
            <a:r>
              <a:rPr lang="ru-RU" sz="2000" dirty="0"/>
              <a:t>Любознательность;</a:t>
            </a:r>
          </a:p>
          <a:p>
            <a:pPr indent="0">
              <a:buNone/>
            </a:pPr>
            <a:r>
              <a:rPr lang="ru-RU" sz="2000" dirty="0" smtClean="0"/>
              <a:t>3 </a:t>
            </a:r>
            <a:r>
              <a:rPr lang="ru-RU" sz="2000" dirty="0"/>
              <a:t>Способность выбирать себе род занятий, участников совместной деятельности;</a:t>
            </a:r>
          </a:p>
          <a:p>
            <a:pPr indent="0">
              <a:buNone/>
            </a:pPr>
            <a:r>
              <a:rPr lang="ru-RU" sz="2000" dirty="0" smtClean="0"/>
              <a:t>4 </a:t>
            </a:r>
            <a:r>
              <a:rPr lang="ru-RU" sz="2000" dirty="0"/>
              <a:t>Уверенность в своих силах, открытость внешнему миру, положительное отношение к себе и к другим, чувство собственного достоинства;</a:t>
            </a:r>
          </a:p>
          <a:p>
            <a:pPr indent="0">
              <a:buNone/>
            </a:pPr>
            <a:r>
              <a:rPr lang="ru-RU" sz="2000" dirty="0" smtClean="0"/>
              <a:t>5 </a:t>
            </a:r>
            <a:r>
              <a:rPr lang="ru-RU" sz="2000" dirty="0"/>
              <a:t>Развитое воображение, способность к фантазии, творчеству;</a:t>
            </a:r>
          </a:p>
          <a:p>
            <a:pPr indent="0">
              <a:buNone/>
            </a:pPr>
            <a:r>
              <a:rPr lang="ru-RU" sz="2000" dirty="0" smtClean="0"/>
              <a:t>6 </a:t>
            </a:r>
            <a:r>
              <a:rPr lang="ru-RU" sz="2000" dirty="0"/>
              <a:t>Умение подчиняться разным правилам и социальным нормам;</a:t>
            </a:r>
          </a:p>
          <a:p>
            <a:pPr indent="0">
              <a:buNone/>
            </a:pPr>
            <a:r>
              <a:rPr lang="ru-RU" sz="2000" dirty="0" smtClean="0"/>
              <a:t>7 </a:t>
            </a:r>
            <a:r>
              <a:rPr lang="ru-RU" sz="2000" dirty="0"/>
              <a:t>Развитая крупная и мелкая моторика;</a:t>
            </a:r>
          </a:p>
          <a:p>
            <a:pPr indent="0">
              <a:buNone/>
            </a:pPr>
            <a:r>
              <a:rPr lang="ru-RU" sz="2000" dirty="0" smtClean="0"/>
              <a:t>8 </a:t>
            </a:r>
            <a:r>
              <a:rPr lang="ru-RU" sz="2000" dirty="0"/>
              <a:t>Способность к волевым усилиям в разных видах деятельности.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52722602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овый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2416</TotalTime>
  <Words>641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Тема1</vt:lpstr>
      <vt:lpstr>Презентация PowerPoint</vt:lpstr>
      <vt:lpstr>СТАНДАРТ ПОДДЕРЖКИ РАЗНООБРАЗИЯ  ДЕТСТВА </vt:lpstr>
      <vt:lpstr>Презентация PowerPoint</vt:lpstr>
      <vt:lpstr>Каковы причины ввода ФГОС ДО?</vt:lpstr>
      <vt:lpstr>Стандарт направлен на достижение следующих целей: </vt:lpstr>
      <vt:lpstr>Зачем нужен ФГОС дошкольного образования? </vt:lpstr>
      <vt:lpstr>Что нового ожидает дошкольное образование в ближайшем будущем?</vt:lpstr>
      <vt:lpstr>Ведущие виды деятельности:</vt:lpstr>
      <vt:lpstr>Целевые ориентиры дошкольного образования:</vt:lpstr>
      <vt:lpstr>Взаимодействия ДОУ с семьей по ФГОС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Home</cp:lastModifiedBy>
  <cp:revision>167</cp:revision>
  <dcterms:created xsi:type="dcterms:W3CDTF">2013-07-07T08:28:16Z</dcterms:created>
  <dcterms:modified xsi:type="dcterms:W3CDTF">2016-12-04T14:08:10Z</dcterms:modified>
</cp:coreProperties>
</file>