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268" r:id="rId12"/>
    <p:sldId id="269" r:id="rId13"/>
    <p:sldId id="270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ерый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D957BD3-14EF-40DE-BE5C-0E6188E07CC4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C7ED439-EC74-4011-A715-988DF7B9C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5018B-FC2F-48BD-BDEB-09413C5BF517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40561-C8FE-4346-BE46-1D74BA84E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7DA9-B6EC-4B73-90C9-0E89966B2D16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E8218-D338-464E-A3BF-B19BB784B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2AC5C-DD78-4D20-BB3E-00145DF92E11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66E22-51CB-4824-A2F7-1E5CCFF71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4F5FB-5745-494F-AD94-8CBD3AD87468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A28BE-5A95-4307-8A76-C04896A03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DE80-7C23-49F5-A444-57CDE0F97490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CFBFE-651B-4CF4-977A-36D29F58B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2E130-6FFD-47A0-B309-E3F09F7005D1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28577-B11C-423E-9762-829A8679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5B0C-1397-4238-BECF-2ECBB7C46183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DD83-81C7-43B4-BA95-B8B8BFDAC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18722-1B17-444D-A1D2-D334D6040388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CB081-86C6-4EA2-B215-3F49347E7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C098-D3D7-421F-A1B9-2CE992331B01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A04A2-6845-4670-8696-6F1F519E9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8C2DB-41D9-4200-8123-688401966E32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6F7A-64BF-45F8-BE1F-CB16093B7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5D30C-FE58-4CF1-A74C-1919D1F43652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339D1-B84C-4789-BCD6-28E78966A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193D68-5376-4592-9DD7-6863720720C1}" type="datetimeFigureOut">
              <a:rPr lang="ru-RU"/>
              <a:pPr>
                <a:defRPr/>
              </a:pPr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70CBE5-2926-434A-889E-07CD186E7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84;&#1077;&#1078;&#1087;&#1088;&#1077;&#1076;&#1084;&#1077;&#1090;" TargetMode="External"/><Relationship Id="rId7" Type="http://schemas.openxmlformats.org/officeDocument/2006/relationships/hyperlink" Target="&#1080;&#1075;&#1088;&#1072;" TargetMode="External"/><Relationship Id="rId2" Type="http://schemas.openxmlformats.org/officeDocument/2006/relationships/hyperlink" Target="&#1055;&#1088;&#1086;&#1077;&#1082;&#1090;&#1085;&#1072;&#1103;%20&#1076;&#1077;&#1103;&#1090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080;&#1085;&#1092;-&#1082;&#1086;&#1084;&#1084;&#1091;&#1085;&#1080;&#1082;.%20&#1090;&#1077;&#1093;&#1085;&#1086;&#1083;&#1086;&#1075;&#1080;&#1080;" TargetMode="External"/><Relationship Id="rId5" Type="http://schemas.openxmlformats.org/officeDocument/2006/relationships/hyperlink" Target="&#1048;&#1085;&#1092;&#1086;&#1088;&#1084;&#1072;&#1094;&#1080;&#1086;&#1085;&#1085;&#1086;%20&#8211;%20&#1082;&#1086;&#1084;&#1084;&#1091;&#1085;&#1080;&#1082;&#1072;&#1090;&#1080;&#1074;&#1085;&#1099;&#1077;%20&#1090;&#1077;&#1093;&#1085;&#1086;&#1083;&#1086;&#1075;&#1080;&#1080;.ppt" TargetMode="External"/><Relationship Id="rId4" Type="http://schemas.openxmlformats.org/officeDocument/2006/relationships/hyperlink" Target="&#1083;&#1086;&#1075;&#1080;&#1095;.&#1079;&#1072;&#1076;&#1072;&#1095;&#1080;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755650" y="1068388"/>
            <a:ext cx="79200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C00000"/>
                </a:solidFill>
                <a:cs typeface="Arial" charset="0"/>
              </a:rPr>
              <a:t>Презентация практических достижений профессиональной деятельности</a:t>
            </a:r>
            <a:endParaRPr lang="ru-RU" altLang="ru-RU" sz="280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14338" name="TextBox 6"/>
          <p:cNvSpPr txBox="1">
            <a:spLocks noChangeArrowheads="1"/>
          </p:cNvSpPr>
          <p:nvPr/>
        </p:nvSpPr>
        <p:spPr bwMode="auto">
          <a:xfrm>
            <a:off x="900113" y="409575"/>
            <a:ext cx="7416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>
                <a:solidFill>
                  <a:srgbClr val="002060"/>
                </a:solidFill>
                <a:cs typeface="Arial" charset="0"/>
              </a:rPr>
              <a:t>Муниципальное бюджетное </a:t>
            </a:r>
            <a:r>
              <a:rPr lang="ru-RU" altLang="ru-RU" sz="1600">
                <a:solidFill>
                  <a:srgbClr val="000066"/>
                </a:solidFill>
              </a:rPr>
              <a:t>общеобразовательное</a:t>
            </a:r>
            <a:r>
              <a:rPr lang="ru-RU" altLang="ru-RU" sz="1600">
                <a:solidFill>
                  <a:srgbClr val="002060"/>
                </a:solidFill>
                <a:cs typeface="Arial" charset="0"/>
              </a:rPr>
              <a:t> учреждение</a:t>
            </a:r>
          </a:p>
          <a:p>
            <a:pPr algn="ctr"/>
            <a:r>
              <a:rPr lang="ru-RU" altLang="ru-RU" sz="1600">
                <a:solidFill>
                  <a:srgbClr val="002060"/>
                </a:solidFill>
                <a:cs typeface="Arial" charset="0"/>
              </a:rPr>
              <a:t>«Средняя школа № 68» г. Дзержинска</a:t>
            </a: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3203575" y="2152650"/>
            <a:ext cx="5472113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 i="1">
                <a:solidFill>
                  <a:srgbClr val="002060"/>
                </a:solidFill>
                <a:ea typeface="Calibri" pitchFamily="34" charset="0"/>
                <a:cs typeface="Arial" charset="0"/>
              </a:rPr>
              <a:t>Разработала:</a:t>
            </a:r>
          </a:p>
          <a:p>
            <a:r>
              <a:rPr lang="ru-RU" altLang="ru-RU">
                <a:solidFill>
                  <a:srgbClr val="002060"/>
                </a:solidFill>
                <a:ea typeface="Calibri" pitchFamily="34" charset="0"/>
                <a:cs typeface="Arial" charset="0"/>
              </a:rPr>
              <a:t>учитель начальных классов</a:t>
            </a:r>
          </a:p>
          <a:p>
            <a:r>
              <a:rPr lang="ru-RU" altLang="ru-RU">
                <a:solidFill>
                  <a:srgbClr val="002060"/>
                </a:solidFill>
                <a:ea typeface="Calibri" pitchFamily="34" charset="0"/>
                <a:cs typeface="Arial" charset="0"/>
              </a:rPr>
              <a:t>МБОУ «Средняя школа № 68»</a:t>
            </a:r>
          </a:p>
          <a:p>
            <a:r>
              <a:rPr lang="ru-RU" altLang="ru-RU">
                <a:solidFill>
                  <a:srgbClr val="002060"/>
                </a:solidFill>
                <a:ea typeface="Calibri" pitchFamily="34" charset="0"/>
                <a:cs typeface="Arial" charset="0"/>
              </a:rPr>
              <a:t>г. Дзержинска Нижегородской обл.</a:t>
            </a:r>
          </a:p>
          <a:p>
            <a:pPr algn="just"/>
            <a:r>
              <a:rPr lang="ru-RU" altLang="ru-RU" b="1">
                <a:solidFill>
                  <a:srgbClr val="002060"/>
                </a:solidFill>
                <a:ea typeface="Calibri" pitchFamily="34" charset="0"/>
                <a:cs typeface="Arial" charset="0"/>
              </a:rPr>
              <a:t>Филатова Валентина Николаевна</a:t>
            </a:r>
          </a:p>
          <a:p>
            <a:r>
              <a:rPr lang="ru-RU" altLang="ru-RU" b="1" i="1">
                <a:solidFill>
                  <a:srgbClr val="002060"/>
                </a:solidFill>
                <a:ea typeface="Calibri" pitchFamily="34" charset="0"/>
                <a:cs typeface="Arial" charset="0"/>
              </a:rPr>
              <a:t>Год рождения: </a:t>
            </a:r>
            <a:r>
              <a:rPr lang="ru-RU" altLang="ru-RU">
                <a:solidFill>
                  <a:srgbClr val="002060"/>
                </a:solidFill>
                <a:ea typeface="Calibri" pitchFamily="34" charset="0"/>
                <a:cs typeface="Arial" charset="0"/>
              </a:rPr>
              <a:t>1968г.</a:t>
            </a:r>
          </a:p>
          <a:p>
            <a:r>
              <a:rPr lang="ru-RU" altLang="ru-RU" b="1" i="1">
                <a:solidFill>
                  <a:srgbClr val="002060"/>
                </a:solidFill>
                <a:ea typeface="Calibri" pitchFamily="34" charset="0"/>
                <a:cs typeface="Arial" charset="0"/>
              </a:rPr>
              <a:t>Образование: </a:t>
            </a:r>
            <a:r>
              <a:rPr lang="ru-RU" altLang="ru-RU">
                <a:solidFill>
                  <a:srgbClr val="002060"/>
                </a:solidFill>
                <a:ea typeface="Calibri" pitchFamily="34" charset="0"/>
                <a:cs typeface="Arial" charset="0"/>
              </a:rPr>
              <a:t>высшее,</a:t>
            </a:r>
          </a:p>
          <a:p>
            <a:r>
              <a:rPr lang="ru-RU" altLang="ru-RU">
                <a:solidFill>
                  <a:srgbClr val="000066"/>
                </a:solidFill>
                <a:ea typeface="Calibri" pitchFamily="34" charset="0"/>
                <a:cs typeface="Arial" charset="0"/>
              </a:rPr>
              <a:t>Горьковский государственный педагогический университет</a:t>
            </a:r>
          </a:p>
          <a:p>
            <a:r>
              <a:rPr lang="ru-RU" altLang="ru-RU" b="1" i="1">
                <a:solidFill>
                  <a:srgbClr val="002060"/>
                </a:solidFill>
                <a:ea typeface="Calibri" pitchFamily="34" charset="0"/>
                <a:cs typeface="Arial" charset="0"/>
              </a:rPr>
              <a:t>Квалификационная категория: </a:t>
            </a:r>
            <a:r>
              <a:rPr lang="ru-RU" altLang="ru-RU">
                <a:solidFill>
                  <a:srgbClr val="002060"/>
                </a:solidFill>
                <a:ea typeface="Calibri" pitchFamily="34" charset="0"/>
                <a:cs typeface="Arial" charset="0"/>
              </a:rPr>
              <a:t>соответствие занимаемой должности </a:t>
            </a:r>
          </a:p>
          <a:p>
            <a:r>
              <a:rPr lang="ru-RU" altLang="ru-RU" b="1" i="1">
                <a:solidFill>
                  <a:srgbClr val="002060"/>
                </a:solidFill>
                <a:ea typeface="Calibri" pitchFamily="34" charset="0"/>
                <a:cs typeface="Arial" charset="0"/>
              </a:rPr>
              <a:t>Педагогический стаж: 27</a:t>
            </a:r>
            <a:r>
              <a:rPr lang="ru-RU" altLang="ru-RU">
                <a:solidFill>
                  <a:srgbClr val="002060"/>
                </a:solidFill>
                <a:ea typeface="Calibri" pitchFamily="34" charset="0"/>
                <a:cs typeface="Arial" charset="0"/>
              </a:rPr>
              <a:t> лет</a:t>
            </a:r>
          </a:p>
        </p:txBody>
      </p:sp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900113" y="5437188"/>
            <a:ext cx="76327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sz="2000" b="1" i="1">
              <a:solidFill>
                <a:srgbClr val="002060"/>
              </a:solidFill>
              <a:ea typeface="Calibri" pitchFamily="34" charset="0"/>
              <a:cs typeface="Arial" charset="0"/>
            </a:endParaRPr>
          </a:p>
          <a:p>
            <a:r>
              <a:rPr lang="ru-RU" altLang="ru-RU" sz="2000" b="1" i="1">
                <a:solidFill>
                  <a:srgbClr val="002060"/>
                </a:solidFill>
                <a:ea typeface="Calibri" pitchFamily="34" charset="0"/>
                <a:cs typeface="Arial" charset="0"/>
              </a:rPr>
              <a:t>Профессиональное кредо:</a:t>
            </a:r>
          </a:p>
          <a:p>
            <a:pPr>
              <a:buFont typeface="Wingdings 3" pitchFamily="18" charset="2"/>
              <a:buNone/>
            </a:pPr>
            <a:r>
              <a:rPr lang="ru-RU" altLang="ru-RU" sz="2000">
                <a:solidFill>
                  <a:srgbClr val="002060"/>
                </a:solidFill>
                <a:ea typeface="Calibri" pitchFamily="34" charset="0"/>
                <a:cs typeface="Arial" charset="0"/>
              </a:rPr>
              <a:t>«Учитель работает над самой ответственной задачей- он формирует человека».</a:t>
            </a:r>
          </a:p>
        </p:txBody>
      </p:sp>
      <p:pic>
        <p:nvPicPr>
          <p:cNvPr id="7" name="Рисунок 6" descr="C:\Users\Серый\AppData\Local\Microsoft\Windows\Temporary Internet Files\Content.Word\DSCN08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2520280" cy="302433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661988" y="396875"/>
            <a:ext cx="79740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Деятельностный аспект личного вклада </a:t>
            </a:r>
          </a:p>
          <a:p>
            <a:pPr algn="ctr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в развитие образования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49613" y="3001963"/>
            <a:ext cx="2797175" cy="14271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1750" cap="flat" cmpd="sng" algn="ctr">
            <a:solidFill>
              <a:sysClr val="window" lastClr="FFFFFF"/>
            </a:solidFill>
            <a:prstDash val="solid"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0" dirty="0">
                <a:solidFill>
                  <a:srgbClr val="002060"/>
                </a:solidFill>
                <a:latin typeface="+mn-lt"/>
                <a:cs typeface="Arial" pitchFamily="34" charset="0"/>
              </a:rPr>
              <a:t>Методы и приёмы развития познавательной  активности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60750" y="1350963"/>
            <a:ext cx="2376488" cy="1008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hlinkClick r:id="rId2" action="ppaction://hlinkfile"/>
              </a:rPr>
              <a:t>Метод проектов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6375" y="5229225"/>
            <a:ext cx="2384425" cy="10080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  <a:hlinkClick r:id="rId3" action="ppaction://hlinkfile"/>
              </a:rPr>
              <a:t>Межпредметный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hlinkClick r:id="rId3" action="ppaction://hlinkfile"/>
              </a:rPr>
              <a:t> подход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8625" y="5264150"/>
            <a:ext cx="2376488" cy="973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hlinkClick r:id="rId4" action="ppaction://hlinkfile"/>
              </a:rPr>
              <a:t>Логические задачи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hlinkClick r:id="rId5" action="ppaction://hlinkpres?slideindex=1&amp;slidetitle="/>
          </p:cNvPr>
          <p:cNvSpPr/>
          <p:nvPr/>
        </p:nvSpPr>
        <p:spPr>
          <a:xfrm>
            <a:off x="6715125" y="3211513"/>
            <a:ext cx="1909763" cy="1008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hlinkClick r:id="rId6" action="ppaction://hlinkfile"/>
              </a:rPr>
              <a:t>ИКТ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7">
            <a:hlinkClick r:id="rId7" action="ppaction://hlinkfile"/>
          </p:cNvPr>
          <p:cNvSpPr/>
          <p:nvPr/>
        </p:nvSpPr>
        <p:spPr>
          <a:xfrm>
            <a:off x="661988" y="3211513"/>
            <a:ext cx="1908175" cy="1008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hlinkClick r:id="rId7" action="ppaction://hlinkfile"/>
              </a:rPr>
              <a:t>Игра 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Двойная стрелка влево/вправо 14"/>
          <p:cNvSpPr/>
          <p:nvPr/>
        </p:nvSpPr>
        <p:spPr>
          <a:xfrm>
            <a:off x="6140450" y="3571875"/>
            <a:ext cx="517525" cy="28733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Двойная стрелка влево/вправо 18"/>
          <p:cNvSpPr/>
          <p:nvPr/>
        </p:nvSpPr>
        <p:spPr>
          <a:xfrm rot="5400000">
            <a:off x="3448844" y="4698207"/>
            <a:ext cx="517525" cy="287337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Двойная стрелка влево/вправо 19"/>
          <p:cNvSpPr/>
          <p:nvPr/>
        </p:nvSpPr>
        <p:spPr>
          <a:xfrm>
            <a:off x="2651125" y="3571875"/>
            <a:ext cx="517525" cy="28733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Двойная стрелка влево/вправо 20"/>
          <p:cNvSpPr/>
          <p:nvPr/>
        </p:nvSpPr>
        <p:spPr>
          <a:xfrm rot="5400000">
            <a:off x="5393531" y="4698207"/>
            <a:ext cx="517525" cy="28733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Двойная стрелка влево/вправо 21"/>
          <p:cNvSpPr/>
          <p:nvPr/>
        </p:nvSpPr>
        <p:spPr>
          <a:xfrm rot="5400000">
            <a:off x="4390231" y="2542382"/>
            <a:ext cx="517525" cy="28733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2586038" y="284163"/>
            <a:ext cx="4194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1" i="1" dirty="0">
                <a:solidFill>
                  <a:srgbClr val="000099"/>
                </a:solidFill>
                <a:latin typeface="+mj-lt"/>
                <a:ea typeface="+mj-ea"/>
                <a:cs typeface="Arial" panose="020B0604020202020204" pitchFamily="34" charset="0"/>
              </a:rPr>
              <a:t>Результативность</a:t>
            </a:r>
          </a:p>
        </p:txBody>
      </p:sp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4356100" y="1225550"/>
            <a:ext cx="436403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Динамика развития познавательных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действий по предмету (%)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74" name="Диаграмма 5"/>
          <p:cNvGraphicFramePr>
            <a:graphicFrameLocks/>
          </p:cNvGraphicFramePr>
          <p:nvPr/>
        </p:nvGraphicFramePr>
        <p:xfrm>
          <a:off x="344488" y="1174750"/>
          <a:ext cx="4057650" cy="4824413"/>
        </p:xfrm>
        <a:graphic>
          <a:graphicData uri="http://schemas.openxmlformats.org/presentationml/2006/ole">
            <p:oleObj spid="_x0000_s3074" name="Диаграмма" r:id="rId3" imgW="4066384" imgH="4834547" progId="Excel.Sheet.8">
              <p:embed/>
            </p:oleObj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288" y="1225550"/>
            <a:ext cx="3600450" cy="660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Качество обучения и успеваемости по предмету (%)</a:t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075" name="Диаграмма 9"/>
          <p:cNvGraphicFramePr>
            <a:graphicFrameLocks/>
          </p:cNvGraphicFramePr>
          <p:nvPr/>
        </p:nvGraphicFramePr>
        <p:xfrm>
          <a:off x="4521200" y="2225675"/>
          <a:ext cx="3559175" cy="3152775"/>
        </p:xfrm>
        <a:graphic>
          <a:graphicData uri="http://schemas.openxmlformats.org/presentationml/2006/ole">
            <p:oleObj spid="_x0000_s3075" name="Диаграмма" r:id="rId4" imgW="3566469" imgH="315800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7993063" cy="7064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i="1" smtClean="0">
                <a:solidFill>
                  <a:srgbClr val="000099"/>
                </a:solidFill>
                <a:cs typeface="Arial" charset="0"/>
              </a:rPr>
              <a:t>Выводы по результатам диагностик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012825"/>
            <a:ext cx="7888288" cy="5976938"/>
          </a:xfrm>
        </p:spPr>
        <p:txBody>
          <a:bodyPr>
            <a:normAutofit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altLang="ru-RU" sz="2400" dirty="0" smtClean="0">
                <a:solidFill>
                  <a:srgbClr val="000066"/>
                </a:solidFill>
              </a:rPr>
              <a:t>улучшились количественные и качественные показатели успеваемости учащихся по математике</a:t>
            </a: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altLang="ru-RU" sz="2400" dirty="0" smtClean="0">
                <a:solidFill>
                  <a:srgbClr val="000066"/>
                </a:solidFill>
              </a:rPr>
              <a:t>повысилась познавательная активность обучающихся на уроке</a:t>
            </a:r>
          </a:p>
          <a:p>
            <a:pPr marL="548640" indent="-411480" algn="just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altLang="ru-RU" sz="2400" dirty="0">
                <a:solidFill>
                  <a:srgbClr val="000066"/>
                </a:solidFill>
              </a:rPr>
              <a:t>по результатам обратной связи </a:t>
            </a:r>
            <a:r>
              <a:rPr lang="ru-RU" altLang="ru-RU" sz="2400" dirty="0" smtClean="0">
                <a:solidFill>
                  <a:srgbClr val="000066"/>
                </a:solidFill>
              </a:rPr>
              <a:t>можно сделать вывод, что урок, с использованием заданий на развитие                    познавательной активности, вызывает позитивное</a:t>
            </a: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pitchFamily="18" charset="2"/>
              <a:buNone/>
              <a:defRPr/>
            </a:pPr>
            <a:r>
              <a:rPr lang="ru-RU" altLang="ru-RU" sz="2400" dirty="0" smtClean="0">
                <a:solidFill>
                  <a:srgbClr val="000066"/>
                </a:solidFill>
              </a:rPr>
              <a:t>       отношение </a:t>
            </a:r>
            <a:r>
              <a:rPr lang="ru-RU" altLang="ru-RU" sz="2400" dirty="0">
                <a:solidFill>
                  <a:srgbClr val="000066"/>
                </a:solidFill>
              </a:rPr>
              <a:t>у детей.</a:t>
            </a:r>
          </a:p>
        </p:txBody>
      </p:sp>
      <p:sp>
        <p:nvSpPr>
          <p:cNvPr id="26627" name="AutoShape 4"/>
          <p:cNvSpPr>
            <a:spLocks noChangeArrowheads="1"/>
          </p:cNvSpPr>
          <p:nvPr/>
        </p:nvSpPr>
        <p:spPr bwMode="auto">
          <a:xfrm rot="5400000">
            <a:off x="4289425" y="4041775"/>
            <a:ext cx="433388" cy="5032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82563" y="4738688"/>
            <a:ext cx="2667000" cy="1038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Продолжить изучать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теоретический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материал по теме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982913" y="4738688"/>
            <a:ext cx="3178175" cy="15843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Осуществлять поиск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новых приёмов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и методов по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развитию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познавательной активности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6264275" y="4738688"/>
            <a:ext cx="2771775" cy="1038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Проводить диагностику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и анализ результатов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58775" y="74613"/>
            <a:ext cx="8172450" cy="581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i="1" smtClean="0">
                <a:solidFill>
                  <a:srgbClr val="000099"/>
                </a:solidFill>
                <a:cs typeface="Arial" panose="020B0604020202020204" pitchFamily="34" charset="0"/>
              </a:rPr>
              <a:t>Транслируемость </a:t>
            </a:r>
            <a:br>
              <a:rPr lang="ru-RU" altLang="ru-RU" sz="3200" i="1" smtClean="0">
                <a:solidFill>
                  <a:srgbClr val="000099"/>
                </a:solidFill>
                <a:cs typeface="Arial" panose="020B0604020202020204" pitchFamily="34" charset="0"/>
              </a:rPr>
            </a:br>
            <a:r>
              <a:rPr lang="ru-RU" altLang="ru-RU" sz="3200" i="1" smtClean="0">
                <a:solidFill>
                  <a:srgbClr val="000099"/>
                </a:solidFill>
                <a:cs typeface="Arial" panose="020B0604020202020204" pitchFamily="34" charset="0"/>
              </a:rPr>
              <a:t>практических достижений</a:t>
            </a:r>
          </a:p>
        </p:txBody>
      </p:sp>
      <p:sp>
        <p:nvSpPr>
          <p:cNvPr id="19459" name="AutoShape 13"/>
          <p:cNvSpPr>
            <a:spLocks noChangeArrowheads="1"/>
          </p:cNvSpPr>
          <p:nvPr/>
        </p:nvSpPr>
        <p:spPr bwMode="gray">
          <a:xfrm>
            <a:off x="238125" y="1562100"/>
            <a:ext cx="3979863" cy="2070100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>
              <a:cs typeface="Arial" charset="0"/>
            </a:endParaRPr>
          </a:p>
        </p:txBody>
      </p:sp>
      <p:sp>
        <p:nvSpPr>
          <p:cNvPr id="27651" name="Text Box 18"/>
          <p:cNvSpPr txBox="1">
            <a:spLocks noChangeArrowheads="1"/>
          </p:cNvSpPr>
          <p:nvPr/>
        </p:nvSpPr>
        <p:spPr bwMode="gray">
          <a:xfrm>
            <a:off x="322263" y="1481138"/>
            <a:ext cx="3805237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>
              <a:solidFill>
                <a:srgbClr val="0000FF"/>
              </a:solidFill>
              <a:cs typeface="Arial" charset="0"/>
            </a:endParaRPr>
          </a:p>
          <a:p>
            <a:pPr algn="ctr"/>
            <a:endParaRPr lang="ru-RU" altLang="ru-RU" b="1">
              <a:solidFill>
                <a:srgbClr val="0000FF"/>
              </a:solidFill>
              <a:cs typeface="Arial" charset="0"/>
            </a:endParaRPr>
          </a:p>
          <a:p>
            <a:pPr algn="ctr"/>
            <a:r>
              <a:rPr lang="ru-RU" altLang="ru-RU" b="1">
                <a:solidFill>
                  <a:srgbClr val="000099"/>
                </a:solidFill>
                <a:cs typeface="Arial" charset="0"/>
              </a:rPr>
              <a:t>ШМО учителей начальных классов:</a:t>
            </a:r>
          </a:p>
          <a:p>
            <a:pPr algn="ctr"/>
            <a:endParaRPr lang="ru-RU" altLang="ru-RU" b="1">
              <a:solidFill>
                <a:srgbClr val="0000FF"/>
              </a:solidFill>
              <a:cs typeface="Arial" charset="0"/>
            </a:endParaRPr>
          </a:p>
          <a:p>
            <a:pPr algn="ctr"/>
            <a:r>
              <a:rPr lang="ru-RU" altLang="ru-RU" b="1">
                <a:solidFill>
                  <a:srgbClr val="0000FF"/>
                </a:solidFill>
                <a:cs typeface="Arial" charset="0"/>
              </a:rPr>
              <a:t>  «Развитие познавательной активности на уроках математики», 2015г.</a:t>
            </a:r>
          </a:p>
          <a:p>
            <a:pPr algn="ctr"/>
            <a:endParaRPr lang="en-US" altLang="ru-RU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9461" name="AutoShape 3"/>
          <p:cNvSpPr>
            <a:spLocks noChangeArrowheads="1"/>
          </p:cNvSpPr>
          <p:nvPr/>
        </p:nvSpPr>
        <p:spPr bwMode="gray">
          <a:xfrm>
            <a:off x="358775" y="3870325"/>
            <a:ext cx="3962400" cy="2454275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>
              <a:cs typeface="Arial" charset="0"/>
            </a:endParaRPr>
          </a:p>
        </p:txBody>
      </p:sp>
      <p:sp>
        <p:nvSpPr>
          <p:cNvPr id="27653" name="Text Box 19"/>
          <p:cNvSpPr txBox="1">
            <a:spLocks noChangeArrowheads="1"/>
          </p:cNvSpPr>
          <p:nvPr/>
        </p:nvSpPr>
        <p:spPr bwMode="gray">
          <a:xfrm>
            <a:off x="601663" y="4208463"/>
            <a:ext cx="361156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cs typeface="Arial" charset="0"/>
              </a:rPr>
              <a:t>Педагогический совет</a:t>
            </a:r>
          </a:p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rgbClr val="0000FF"/>
                </a:solidFill>
                <a:cs typeface="Arial" charset="0"/>
              </a:rPr>
              <a:t>«Формирование общеучебных и логических действий у младших школьников», 2014г.</a:t>
            </a:r>
            <a:endParaRPr lang="en-US" altLang="ru-RU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9463" name="AutoShape 3"/>
          <p:cNvSpPr>
            <a:spLocks noChangeArrowheads="1"/>
          </p:cNvSpPr>
          <p:nvPr/>
        </p:nvSpPr>
        <p:spPr bwMode="gray">
          <a:xfrm>
            <a:off x="4757738" y="1544638"/>
            <a:ext cx="3675062" cy="2070100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>
              <a:cs typeface="Arial" charset="0"/>
            </a:endParaRPr>
          </a:p>
        </p:txBody>
      </p:sp>
      <p:grpSp>
        <p:nvGrpSpPr>
          <p:cNvPr id="27655" name="Group 5"/>
          <p:cNvGrpSpPr>
            <a:grpSpLocks/>
          </p:cNvGrpSpPr>
          <p:nvPr/>
        </p:nvGrpSpPr>
        <p:grpSpPr bwMode="auto">
          <a:xfrm>
            <a:off x="4673600" y="1158875"/>
            <a:ext cx="3800475" cy="796925"/>
            <a:chOff x="3964" y="2071"/>
            <a:chExt cx="1484" cy="330"/>
          </a:xfrm>
        </p:grpSpPr>
        <p:sp>
          <p:nvSpPr>
            <p:cNvPr id="27667" name="AutoShape 6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>
                <a:cs typeface="Arial" charset="0"/>
              </a:endParaRPr>
            </a:p>
          </p:txBody>
        </p:sp>
        <p:sp>
          <p:nvSpPr>
            <p:cNvPr id="27668" name="AutoShape 7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>
                <a:cs typeface="Arial" charset="0"/>
              </a:endParaRPr>
            </a:p>
          </p:txBody>
        </p:sp>
      </p:grpSp>
      <p:sp>
        <p:nvSpPr>
          <p:cNvPr id="27656" name="Rectangle 8"/>
          <p:cNvSpPr>
            <a:spLocks noChangeArrowheads="1"/>
          </p:cNvSpPr>
          <p:nvPr/>
        </p:nvSpPr>
        <p:spPr bwMode="black">
          <a:xfrm>
            <a:off x="5376863" y="996950"/>
            <a:ext cx="24701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20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en-US" altLang="ru-RU" b="1">
              <a:solidFill>
                <a:srgbClr val="FFFFFF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27657" name="Text Box 19"/>
          <p:cNvSpPr txBox="1">
            <a:spLocks noChangeArrowheads="1"/>
          </p:cNvSpPr>
          <p:nvPr/>
        </p:nvSpPr>
        <p:spPr bwMode="gray">
          <a:xfrm>
            <a:off x="4719638" y="2025650"/>
            <a:ext cx="3675062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 algn="ctr">
              <a:spcBef>
                <a:spcPct val="50000"/>
              </a:spcBef>
            </a:pPr>
            <a:r>
              <a:rPr lang="ru-RU" altLang="ru-RU" b="1">
                <a:solidFill>
                  <a:srgbClr val="000099"/>
                </a:solidFill>
                <a:cs typeface="Arial" charset="0"/>
              </a:rPr>
              <a:t>Родительское собрание </a:t>
            </a:r>
          </a:p>
          <a:p>
            <a:pPr lvl="1" algn="ctr">
              <a:spcBef>
                <a:spcPct val="50000"/>
              </a:spcBef>
            </a:pPr>
            <a:r>
              <a:rPr lang="ru-RU" altLang="ru-RU" b="1">
                <a:solidFill>
                  <a:srgbClr val="0000FF"/>
                </a:solidFill>
                <a:cs typeface="Arial" charset="0"/>
              </a:rPr>
              <a:t>«Формирование познавательных УУД в начальной школе», 2016г.</a:t>
            </a:r>
            <a:endParaRPr lang="en-US" altLang="ru-RU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9467" name="AutoShape 3"/>
          <p:cNvSpPr>
            <a:spLocks noChangeArrowheads="1"/>
          </p:cNvSpPr>
          <p:nvPr/>
        </p:nvSpPr>
        <p:spPr bwMode="gray">
          <a:xfrm>
            <a:off x="4660900" y="4251325"/>
            <a:ext cx="3841750" cy="2073275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b="1" dirty="0">
              <a:solidFill>
                <a:srgbClr val="000099"/>
              </a:solidFill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b="1" dirty="0">
              <a:solidFill>
                <a:srgbClr val="000099"/>
              </a:solidFill>
              <a:cs typeface="Arial" charset="0"/>
            </a:endParaRPr>
          </a:p>
        </p:txBody>
      </p:sp>
      <p:grpSp>
        <p:nvGrpSpPr>
          <p:cNvPr id="27659" name="Group 5"/>
          <p:cNvGrpSpPr>
            <a:grpSpLocks/>
          </p:cNvGrpSpPr>
          <p:nvPr/>
        </p:nvGrpSpPr>
        <p:grpSpPr bwMode="auto">
          <a:xfrm>
            <a:off x="4632325" y="3754438"/>
            <a:ext cx="3898900" cy="908050"/>
            <a:chOff x="3964" y="2019"/>
            <a:chExt cx="1484" cy="382"/>
          </a:xfrm>
        </p:grpSpPr>
        <p:sp>
          <p:nvSpPr>
            <p:cNvPr id="27665" name="AutoShape 6"/>
            <p:cNvSpPr>
              <a:spLocks noChangeArrowheads="1"/>
            </p:cNvSpPr>
            <p:nvPr/>
          </p:nvSpPr>
          <p:spPr bwMode="ltGray">
            <a:xfrm>
              <a:off x="3964" y="2019"/>
              <a:ext cx="1484" cy="382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>
                <a:cs typeface="Arial" charset="0"/>
              </a:endParaRPr>
            </a:p>
          </p:txBody>
        </p:sp>
        <p:sp>
          <p:nvSpPr>
            <p:cNvPr id="27666" name="AutoShape 7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>
                <a:cs typeface="Arial" charset="0"/>
              </a:endParaRPr>
            </a:p>
          </p:txBody>
        </p:sp>
      </p:grpSp>
      <p:sp>
        <p:nvSpPr>
          <p:cNvPr id="27660" name="Прямоугольник 1"/>
          <p:cNvSpPr>
            <a:spLocks noChangeArrowheads="1"/>
          </p:cNvSpPr>
          <p:nvPr/>
        </p:nvSpPr>
        <p:spPr bwMode="auto">
          <a:xfrm>
            <a:off x="5086350" y="3582988"/>
            <a:ext cx="27479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r>
              <a:rPr lang="ru-RU" altLang="ru-RU" b="1">
                <a:solidFill>
                  <a:srgbClr val="FFFFFF"/>
                </a:solidFill>
                <a:latin typeface="Times New Roman" pitchFamily="18" charset="0"/>
              </a:rPr>
              <a:t>В сети Интернет</a:t>
            </a:r>
            <a:endParaRPr lang="en-US" altLang="ru-RU" b="1">
              <a:solidFill>
                <a:srgbClr val="FFFFFF"/>
              </a:solidFill>
              <a:latin typeface="Book Antiqua" pitchFamily="18" charset="0"/>
            </a:endParaRPr>
          </a:p>
        </p:txBody>
      </p:sp>
      <p:grpSp>
        <p:nvGrpSpPr>
          <p:cNvPr id="27661" name="Group 5"/>
          <p:cNvGrpSpPr>
            <a:grpSpLocks/>
          </p:cNvGrpSpPr>
          <p:nvPr/>
        </p:nvGrpSpPr>
        <p:grpSpPr bwMode="auto">
          <a:xfrm>
            <a:off x="238125" y="1168400"/>
            <a:ext cx="4022725" cy="841375"/>
            <a:chOff x="3964" y="2071"/>
            <a:chExt cx="1484" cy="330"/>
          </a:xfrm>
        </p:grpSpPr>
        <p:sp>
          <p:nvSpPr>
            <p:cNvPr id="27663" name="AutoShape 6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>
                <a:cs typeface="Arial" charset="0"/>
              </a:endParaRPr>
            </a:p>
          </p:txBody>
        </p:sp>
        <p:sp>
          <p:nvSpPr>
            <p:cNvPr id="27664" name="AutoShape 7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>
                <a:cs typeface="Arial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-7938" y="1177925"/>
            <a:ext cx="4572001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+mn-lt"/>
                <a:cs typeface="Times New Roman" panose="02020603050405020304" pitchFamily="18" charset="0"/>
              </a:rPr>
              <a:t>Педагогический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+mn-lt"/>
                <a:cs typeface="Times New Roman" panose="02020603050405020304" pitchFamily="18" charset="0"/>
              </a:rPr>
              <a:t>коллектив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 будущее для меня будут актуальными такие задачи: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1.Поиск и накопление новых методов и приёмов по развитию познавательной активности. </a:t>
            </a:r>
          </a:p>
          <a:p>
            <a:r>
              <a:rPr lang="ru-RU" smtClean="0"/>
              <a:t>2. Продолжение теоретической подготовки данной темы. </a:t>
            </a:r>
          </a:p>
          <a:p>
            <a:r>
              <a:rPr lang="ru-RU" smtClean="0"/>
              <a:t>3. Систематизация и анализ результатов.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rgbClr val="0000FF"/>
                </a:solidFill>
              </a:rPr>
              <a:t> </a:t>
            </a:r>
            <a:r>
              <a:rPr lang="ru-RU" altLang="ru-RU" i="1" dirty="0" smtClean="0">
                <a:solidFill>
                  <a:srgbClr val="000099"/>
                </a:solidFill>
                <a:cs typeface="Arial" panose="020B0604020202020204" pitchFamily="34" charset="0"/>
              </a:rPr>
              <a:t>Литература:</a:t>
            </a:r>
            <a:endParaRPr lang="ru-RU" altLang="ru-RU" i="1" dirty="0">
              <a:solidFill>
                <a:srgbClr val="000099"/>
              </a:solidFill>
              <a:cs typeface="Arial" panose="020B0604020202020204" pitchFamily="34" charset="0"/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908050"/>
            <a:ext cx="8856663" cy="5834063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1.Агафонова И.Н. Учимся думать. Сборник занимательных логических задач, текстов, упражнений. Санкт –Петербург: МиМ – Экспресс, 1996.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2.Асмолов А.Г., Бурменская Г.В., Володарская И.А. Как проектировать универсальные учебные действия в начальной школе. От действия к мысли: пособие для учителя. М.: Просвещение, 2011.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3.Бакулина Г.А. Интеллектуальное развитие младших школьников. М., 2001.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4. Деменева Н.Н. Дифференциация учебной работы младших школьников на уроках математики: Методическое пособие. –М.:, 2005.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5.Зак А.З. Развитие умственных способностей младших школьников. М.: Просвещение,  Владос, 1994г.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6.Кайнова, А.Л. Особенности использования игровых технологий для активизации познавательной деятельности учащихся . Гродно: ГрГУ, 2008.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7.Демидова Т.Е. Рабочие программы 1-4 класс. Математика. 2013.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  <a:cs typeface="Arial" charset="0"/>
              </a:rPr>
              <a:t>8.Канакина В.П. Методическое пособие с поурочными разработками. – М.: Просвещение, 2013.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  <a:cs typeface="Arial" charset="0"/>
              </a:rPr>
              <a:t>9.Мельникова Е.Л. Проблемный урок, или как открывать знания с учениками. – М., 2011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10.Современные технологии проведения урока в начальной школе с учётом требований ФГОС: Методическое пособие/ Под редакцией Н.Н.Деменевой. – М.: АРКТИ, 2013.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11.Талызина Н.Ф. Формирование познавательной деятельности младших школьников. М., 1988.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12.Тихомирова Л.Ф. «Развитие интеллектуальных способностей    школьников»/ Тихомирова Л.Ф. -Академия развития, 1999г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13.Шинкарюк Р.П. Интеллектуальный базис социализации.- Н.Новгород, 2008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altLang="ru-RU" sz="1400" smtClean="0">
                <a:solidFill>
                  <a:srgbClr val="000066"/>
                </a:solidFill>
              </a:rPr>
              <a:t>14.Фентисова Л. А. « Развитие интеллектуальных умений младших школьников в системе развивающего обучения Л.В.Занкова на основе совершенствования технологии организации урока», из опыта работы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ru-RU" altLang="ru-RU" sz="140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92138"/>
            <a:ext cx="7920038" cy="777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i="1" dirty="0" smtClean="0">
                <a:solidFill>
                  <a:srgbClr val="000099"/>
                </a:solidFill>
                <a:cs typeface="Arial" panose="020B0604020202020204" pitchFamily="34" charset="0"/>
              </a:rPr>
              <a:t>Тема:</a:t>
            </a:r>
            <a:r>
              <a:rPr lang="ru-RU" altLang="ru-RU" sz="3200" dirty="0" smtClean="0">
                <a:solidFill>
                  <a:srgbClr val="000099"/>
                </a:solidFill>
              </a:rPr>
              <a:t/>
            </a:r>
            <a:br>
              <a:rPr lang="ru-RU" altLang="ru-RU" sz="3200" dirty="0" smtClean="0">
                <a:solidFill>
                  <a:srgbClr val="000099"/>
                </a:solidFill>
              </a:rPr>
            </a:br>
            <a:endParaRPr lang="ru-RU" altLang="ru-RU" sz="3200" dirty="0" smtClean="0">
              <a:solidFill>
                <a:srgbClr val="000099"/>
              </a:solidFill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81075"/>
            <a:ext cx="8002588" cy="5616575"/>
          </a:xfrm>
        </p:spPr>
        <p:txBody>
          <a:bodyPr/>
          <a:lstStyle/>
          <a:p>
            <a:pPr algn="ctr">
              <a:buFontTx/>
              <a:buNone/>
            </a:pPr>
            <a:endParaRPr lang="ru-RU" altLang="ru-RU" sz="1100" smtClean="0">
              <a:solidFill>
                <a:srgbClr val="000099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200" smtClean="0">
                <a:solidFill>
                  <a:srgbClr val="000099"/>
                </a:solidFill>
                <a:cs typeface="Arial" charset="0"/>
              </a:rPr>
              <a:t>«Развитие познавательной активности младших школьников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200" smtClean="0">
                <a:solidFill>
                  <a:srgbClr val="000099"/>
                </a:solidFill>
                <a:cs typeface="Arial" charset="0"/>
              </a:rPr>
              <a:t>на уроках математики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200" smtClean="0">
                <a:solidFill>
                  <a:srgbClr val="000099"/>
                </a:solidFill>
                <a:cs typeface="Arial" charset="0"/>
              </a:rPr>
              <a:t>в условиях реализации ФГОС»</a:t>
            </a:r>
          </a:p>
        </p:txBody>
      </p:sp>
      <p:pic>
        <p:nvPicPr>
          <p:cNvPr id="15363" name="Рисунок 6" descr="C:\Users\Серый\AppData\Local\Microsoft\Windows\Temporary Internet Files\Content.Word\DSCN07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3573463"/>
            <a:ext cx="3324225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7" descr="C:\Users\Серый\AppData\Local\Microsoft\Windows\Temporary Internet Files\Content.Word\DSCN08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3500438"/>
            <a:ext cx="259238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48680"/>
            <a:ext cx="8243888" cy="1584176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i="1" dirty="0" smtClean="0">
                <a:solidFill>
                  <a:srgbClr val="000099"/>
                </a:solidFill>
                <a:cs typeface="Arial" panose="020B0604020202020204" pitchFamily="34" charset="0"/>
              </a:rPr>
              <a:t>Условия </a:t>
            </a:r>
            <a:r>
              <a:rPr lang="ru-RU" altLang="ru-RU" i="1" dirty="0">
                <a:solidFill>
                  <a:srgbClr val="000099"/>
                </a:solidFill>
                <a:cs typeface="Arial" panose="020B0604020202020204" pitchFamily="34" charset="0"/>
              </a:rPr>
              <a:t>формирования личного вклада</a:t>
            </a:r>
            <a:br>
              <a:rPr lang="ru-RU" altLang="ru-RU" i="1" dirty="0">
                <a:solidFill>
                  <a:srgbClr val="000099"/>
                </a:solidFill>
                <a:cs typeface="Arial" panose="020B0604020202020204" pitchFamily="34" charset="0"/>
              </a:rPr>
            </a:br>
            <a:r>
              <a:rPr lang="ru-RU" altLang="ru-RU" i="1" dirty="0">
                <a:solidFill>
                  <a:srgbClr val="000099"/>
                </a:solidFill>
                <a:cs typeface="Arial" panose="020B0604020202020204" pitchFamily="34" charset="0"/>
              </a:rPr>
              <a:t> в развитие </a:t>
            </a:r>
            <a:r>
              <a:rPr lang="ru-RU" altLang="ru-RU" i="1" dirty="0" smtClean="0">
                <a:solidFill>
                  <a:srgbClr val="000099"/>
                </a:solidFill>
                <a:cs typeface="Arial" panose="020B0604020202020204" pitchFamily="34" charset="0"/>
              </a:rPr>
              <a:t>образования</a:t>
            </a:r>
            <a:r>
              <a:rPr lang="ru-RU" altLang="ru-RU" i="1" dirty="0">
                <a:solidFill>
                  <a:srgbClr val="000099"/>
                </a:solidFill>
                <a:cs typeface="Arial" panose="020B0604020202020204" pitchFamily="34" charset="0"/>
              </a:rPr>
              <a:t/>
            </a:r>
            <a:br>
              <a:rPr lang="ru-RU" altLang="ru-RU" i="1" dirty="0">
                <a:solidFill>
                  <a:srgbClr val="000099"/>
                </a:solidFill>
                <a:cs typeface="Arial" panose="020B0604020202020204" pitchFamily="34" charset="0"/>
              </a:rPr>
            </a:br>
            <a:endParaRPr lang="ru-RU" altLang="ru-RU" i="1" dirty="0">
              <a:solidFill>
                <a:srgbClr val="000099"/>
              </a:solidFill>
              <a:cs typeface="Arial" panose="020B0604020202020204" pitchFamily="34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41438"/>
            <a:ext cx="8785225" cy="5327650"/>
          </a:xfrm>
        </p:spPr>
        <p:txBody>
          <a:bodyPr/>
          <a:lstStyle/>
          <a:p>
            <a:pPr marL="533400" indent="-396875"/>
            <a:endParaRPr lang="ru-RU" altLang="ru-RU" smtClean="0"/>
          </a:p>
        </p:txBody>
      </p:sp>
      <p:sp>
        <p:nvSpPr>
          <p:cNvPr id="74763" name="AutoShape 11"/>
          <p:cNvSpPr>
            <a:spLocks noChangeArrowheads="1"/>
          </p:cNvSpPr>
          <p:nvPr/>
        </p:nvSpPr>
        <p:spPr bwMode="auto">
          <a:xfrm>
            <a:off x="179388" y="1844675"/>
            <a:ext cx="8640762" cy="1152525"/>
          </a:xfrm>
          <a:prstGeom prst="foldedCorner">
            <a:avLst>
              <a:gd name="adj" fmla="val 40406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2000" dirty="0" smtClean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Теоретический   анализ   научной,   педагогической  и 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методической литературы по теме: «Развитие познавательной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 активности младших школьников на уроках математики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в условиях реализации ФГОС», изучение педагогического опыта</a:t>
            </a:r>
          </a:p>
        </p:txBody>
      </p:sp>
      <p:sp>
        <p:nvSpPr>
          <p:cNvPr id="74764" name="AutoShape 12"/>
          <p:cNvSpPr>
            <a:spLocks noChangeArrowheads="1"/>
          </p:cNvSpPr>
          <p:nvPr/>
        </p:nvSpPr>
        <p:spPr bwMode="auto">
          <a:xfrm>
            <a:off x="203200" y="3059113"/>
            <a:ext cx="8616950" cy="1665287"/>
          </a:xfrm>
          <a:prstGeom prst="foldedCorner">
            <a:avLst>
              <a:gd name="adj" fmla="val 26629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2000" dirty="0" smtClean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2000" dirty="0" smtClean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Составление   учебных   планов  и  программ,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использование  ведущих форм,  методов и  средств  обучения,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направленных  на  активизацию познавательной    деятельности, 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изучение    психофизиологических условий развития младших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школьников, наблюдение за познавательной деятельностью   учащихся,  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err="1" smtClean="0">
                <a:solidFill>
                  <a:srgbClr val="000099"/>
                </a:solidFill>
                <a:latin typeface="Times New Roman" panose="02020603050405020304" pitchFamily="18" charset="0"/>
              </a:rPr>
              <a:t>психолого</a:t>
            </a: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 - педагогическая   диагностика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200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4765" name="AutoShape 13"/>
          <p:cNvSpPr>
            <a:spLocks noChangeArrowheads="1"/>
          </p:cNvSpPr>
          <p:nvPr/>
        </p:nvSpPr>
        <p:spPr bwMode="auto">
          <a:xfrm>
            <a:off x="250825" y="5013325"/>
            <a:ext cx="8605838" cy="1584325"/>
          </a:xfrm>
          <a:prstGeom prst="foldedCorner">
            <a:avLst>
              <a:gd name="adj" fmla="val 25005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1400" dirty="0" smtClean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1400" dirty="0" smtClean="0">
              <a:solidFill>
                <a:srgbClr val="000099"/>
              </a:solidFill>
              <a:latin typeface="Times New Roman" panose="02020603050405020304" pitchFamily="18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Выступление   на   педагогическом   совете   школы,  ШМО,  работа   в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проблемно-творческой  группе  по  теме:  «Развитие  познавательной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активности младших школьников», открытые уроки и мастер-классы для учителей  школы,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solidFill>
                  <a:srgbClr val="000099"/>
                </a:solidFill>
                <a:latin typeface="Times New Roman" panose="02020603050405020304" pitchFamily="18" charset="0"/>
              </a:rPr>
              <a:t>открытые уроки для воспитателей детского сада № 105.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altLang="ru-RU" sz="140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3" grpId="0" animBg="1"/>
      <p:bldP spid="74764" grpId="0" animBg="1"/>
      <p:bldP spid="747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33375"/>
            <a:ext cx="8151812" cy="7921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i="1" dirty="0" smtClean="0">
                <a:solidFill>
                  <a:srgbClr val="000099"/>
                </a:solidFill>
                <a:cs typeface="Arial" charset="0"/>
              </a:rPr>
              <a:t>Актуальность: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573088" y="1133475"/>
            <a:ext cx="7670800" cy="5319713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pitchFamily="18" charset="2"/>
              <a:buNone/>
              <a:defRPr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	Ученику 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необходимо не просто приобрести знания, умения, навыки, освоить сложившиеся способы человеческой деятельности, </a:t>
            </a:r>
            <a:r>
              <a:rPr lang="ru-RU" b="1" u="sng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но и овладеть творческим подходом к ее осуществлению, развить устойчивые познавательные интересы и мотивы учения, </a:t>
            </a: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потребность </a:t>
            </a:r>
            <a:r>
              <a:rPr lang="ru-RU" b="1" u="sng" dirty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в постоянном </a:t>
            </a: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самообразовании.</a:t>
            </a:r>
            <a:endParaRPr lang="ru-RU" b="1" u="sng" dirty="0">
              <a:solidFill>
                <a:schemeClr val="bg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altLang="ru-RU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778750" cy="1320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i="1" dirty="0" smtClean="0">
                <a:solidFill>
                  <a:srgbClr val="000099"/>
                </a:solidFill>
                <a:cs typeface="Arial" charset="0"/>
              </a:rPr>
              <a:t>Противоречия: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09600" y="1773238"/>
            <a:ext cx="3395663" cy="403225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dirty="0">
                <a:solidFill>
                  <a:srgbClr val="000099"/>
                </a:solidFill>
                <a:cs typeface="Times New Roman" panose="02020603050405020304" pitchFamily="18" charset="0"/>
              </a:rPr>
              <a:t>Обучение должно быть развивающим, обогащать ребёнка знаниями и способами умственной деятельности, формировать познавательные интересы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5237163" y="1717675"/>
            <a:ext cx="3168650" cy="403225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ru-RU" altLang="ru-RU" dirty="0">
                <a:solidFill>
                  <a:srgbClr val="000099"/>
                </a:solidFill>
                <a:cs typeface="Times New Roman" panose="02020603050405020304" pitchFamily="18" charset="0"/>
              </a:rPr>
              <a:t>Процесс познания у младших школьников  в основном неустойчив, эпизодичен</a:t>
            </a:r>
            <a:endParaRPr lang="ru-RU" altLang="ru-RU" b="1" dirty="0">
              <a:solidFill>
                <a:srgbClr val="000099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4003675" y="3490913"/>
            <a:ext cx="1216025" cy="48418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2889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i="1" dirty="0" smtClean="0">
                <a:solidFill>
                  <a:srgbClr val="000099"/>
                </a:solidFill>
                <a:cs typeface="Arial" panose="020B0604020202020204" pitchFamily="34" charset="0"/>
              </a:rPr>
              <a:t>Теоретическое обоснование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66950" y="681038"/>
            <a:ext cx="5545138" cy="4835525"/>
          </a:xfrm>
        </p:spPr>
        <p:txBody>
          <a:bodyPr>
            <a:normAutofit fontScale="62500" lnSpcReduction="20000"/>
          </a:bodyPr>
          <a:lstStyle/>
          <a:p>
            <a:pPr marL="548640" indent="-411480" fontAlgn="auto">
              <a:lnSpc>
                <a:spcPct val="2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Я.А.Коменскии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Великая дидактика». 1633 г.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К.Д. Ушинский «Педагогический сочинения» 1864г.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Л.С.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Выготский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«Мышление и речь», 1934 г.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Г.И.Щукина «Проблемы познавательного интереса в педагогике», 1971г.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П.Я.Гальперин «Развитие исследований по формированию умственных действий ребенка»,1985г.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Т.Н.Ф.Талызина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«Формирование познавательной  деятельности младших школьников», 19999г.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Г.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И.Щукина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«Проблемы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познава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​тельного интереса в педагогике». 1971.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Шинкарюк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Р.П. «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Интеллектуальный базис социализации», 2008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pitchFamily="18" charset="2"/>
              <a:buNone/>
              <a:defRPr/>
            </a:pPr>
            <a:endParaRPr lang="ru-RU" altLang="ru-RU" dirty="0">
              <a:latin typeface="Arial" pitchFamily="34" charset="0"/>
              <a:cs typeface="Arial" pitchFamily="34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3821113"/>
            <a:ext cx="78898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50" y="681038"/>
            <a:ext cx="8397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20800" y="2154238"/>
            <a:ext cx="806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5088" y="3822700"/>
            <a:ext cx="808037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0638" y="692150"/>
            <a:ext cx="8683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4625" y="2060575"/>
            <a:ext cx="100647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" descr="C:\Documents and Settings\1\Рабочий стол\реч\IMG_40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54138" y="5346700"/>
            <a:ext cx="914400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2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4625" y="5341938"/>
            <a:ext cx="1006475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7" descr="C:\Users\Семья\Downloads\img31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189913" y="4868863"/>
            <a:ext cx="954087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Заголовок 2"/>
          <p:cNvSpPr>
            <a:spLocks noGrp="1"/>
          </p:cNvSpPr>
          <p:nvPr>
            <p:ph type="title"/>
          </p:nvPr>
        </p:nvSpPr>
        <p:spPr>
          <a:xfrm>
            <a:off x="611188" y="260350"/>
            <a:ext cx="7993062" cy="482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i="1" dirty="0" smtClean="0">
                <a:solidFill>
                  <a:srgbClr val="000099"/>
                </a:solidFill>
              </a:rPr>
              <a:t>Цель: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742950"/>
            <a:ext cx="7669212" cy="2038350"/>
          </a:xfrm>
        </p:spPr>
        <p:txBody>
          <a:bodyPr rtlCol="0">
            <a:normAutofit fontScale="85000" lnSpcReduction="20000"/>
          </a:bodyPr>
          <a:lstStyle/>
          <a:p>
            <a:pPr marL="0" indent="0" algn="just" fontAlgn="auto">
              <a:spcBef>
                <a:spcPct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altLang="ru-RU" sz="2200" dirty="0" smtClean="0">
                <a:solidFill>
                  <a:srgbClr val="000066"/>
                </a:solidFill>
              </a:rPr>
              <a:t>	</a:t>
            </a:r>
          </a:p>
          <a:p>
            <a:pPr marL="0" indent="0" algn="just" fontAlgn="auto">
              <a:spcBef>
                <a:spcPct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altLang="ru-RU" dirty="0" smtClean="0">
                <a:solidFill>
                  <a:srgbClr val="000066"/>
                </a:solidFill>
              </a:rPr>
              <a:t>Создание условий для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  <a:r>
              <a:rPr lang="ru-RU" dirty="0">
                <a:solidFill>
                  <a:srgbClr val="000066"/>
                </a:solidFill>
              </a:rPr>
              <a:t>учебно-познавательной деятельности, повышение качества знаний  учащихся </a:t>
            </a:r>
            <a:r>
              <a:rPr lang="ru-RU" dirty="0" smtClean="0">
                <a:solidFill>
                  <a:srgbClr val="000066"/>
                </a:solidFill>
              </a:rPr>
              <a:t>по математике через </a:t>
            </a:r>
            <a:r>
              <a:rPr lang="ru-RU" dirty="0">
                <a:solidFill>
                  <a:srgbClr val="000066"/>
                </a:solidFill>
              </a:rPr>
              <a:t>использование на уроках  различных методов и приемов </a:t>
            </a:r>
            <a:r>
              <a:rPr lang="ru-RU" dirty="0" smtClean="0">
                <a:solidFill>
                  <a:srgbClr val="000066"/>
                </a:solidFill>
              </a:rPr>
              <a:t>обучения</a:t>
            </a:r>
            <a:endParaRPr lang="ru-RU" dirty="0">
              <a:solidFill>
                <a:srgbClr val="000066"/>
              </a:solidFill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altLang="ru-RU" sz="3200" b="1" i="1" dirty="0">
                <a:solidFill>
                  <a:srgbClr val="000099"/>
                </a:solidFill>
                <a:latin typeface="+mj-lt"/>
                <a:ea typeface="+mj-ea"/>
                <a:cs typeface="Arial" panose="020B0604020202020204" pitchFamily="34" charset="0"/>
              </a:rPr>
              <a:t>  </a:t>
            </a:r>
            <a:r>
              <a:rPr lang="ru-RU" altLang="ru-RU" sz="3800" b="1" i="1" dirty="0" smtClean="0">
                <a:solidFill>
                  <a:srgbClr val="000099"/>
                </a:solidFill>
                <a:latin typeface="+mj-lt"/>
                <a:ea typeface="+mj-ea"/>
                <a:cs typeface="Arial" panose="020B0604020202020204" pitchFamily="34" charset="0"/>
              </a:rPr>
              <a:t>Задачи:</a:t>
            </a:r>
            <a:endParaRPr lang="ru-RU" altLang="ru-RU" sz="3800" b="1" i="1" dirty="0">
              <a:solidFill>
                <a:srgbClr val="000099"/>
              </a:solidFill>
              <a:latin typeface="+mj-lt"/>
              <a:ea typeface="+mj-ea"/>
              <a:cs typeface="Arial" panose="020B0604020202020204" pitchFamily="34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68313" y="2492375"/>
            <a:ext cx="78486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endParaRPr lang="ru-RU" altLang="ru-RU" sz="2200" dirty="0" smtClean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ru-RU" altLang="ru-RU" sz="2000" i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Формировать у младших школьников  первоначальные представления о математике как науке; ее системе и структуре: арифметике, алгебре, геометрии, тригонометрии и т.д.</a:t>
            </a:r>
          </a:p>
          <a:p>
            <a:pPr marL="0" indent="0" algn="just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defRPr/>
            </a:pPr>
            <a:endParaRPr lang="ru-RU" altLang="ru-RU" sz="2000" i="1" dirty="0" smtClean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ru-RU" altLang="ru-RU" sz="2000" i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Развивать у учащихся познавательную активность, инициативу, логическое мышление, речь, внимание, память</a:t>
            </a:r>
          </a:p>
          <a:p>
            <a:pPr marL="0" indent="0" algn="just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defRPr/>
            </a:pPr>
            <a:endParaRPr lang="ru-RU" altLang="ru-RU" sz="2000" b="1" i="1" dirty="0" smtClean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ru-RU" altLang="ru-RU" sz="2000" i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Воспитывать интерес к учебной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283575" cy="1320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i="1" dirty="0" smtClean="0">
                <a:solidFill>
                  <a:srgbClr val="000099"/>
                </a:solidFill>
                <a:cs typeface="Arial" charset="0"/>
              </a:rPr>
              <a:t>Ведущая педагогическая идея:</a:t>
            </a:r>
            <a:br>
              <a:rPr lang="ru-RU" altLang="ru-RU" sz="3200" i="1" dirty="0" smtClean="0">
                <a:solidFill>
                  <a:srgbClr val="000099"/>
                </a:solidFill>
                <a:cs typeface="Arial" charset="0"/>
              </a:rPr>
            </a:br>
            <a:endParaRPr lang="ru-RU" altLang="ru-RU" sz="3200" i="1" dirty="0" smtClean="0">
              <a:solidFill>
                <a:srgbClr val="000099"/>
              </a:solidFill>
              <a:cs typeface="Arial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341438"/>
            <a:ext cx="8208962" cy="2735262"/>
          </a:xfrm>
        </p:spPr>
        <p:txBody>
          <a:bodyPr rtlCol="0">
            <a:normAutofit fontScale="92500"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alt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altLang="ru-RU" dirty="0" smtClean="0">
                <a:solidFill>
                  <a:srgbClr val="000099"/>
                </a:solidFill>
              </a:rPr>
              <a:t>Активизация познавательной деятельности учащихся на уроках математики через внедрение различных методов и средств обучения, обеспечение успешного учения без принуждения, развитие и саморазвитие каждого ученика на основе его индивидуальных способностей.</a:t>
            </a:r>
          </a:p>
        </p:txBody>
      </p:sp>
      <p:pic>
        <p:nvPicPr>
          <p:cNvPr id="2150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4581525"/>
            <a:ext cx="20637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9963" y="4870450"/>
            <a:ext cx="2409825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2"/>
          <p:cNvSpPr txBox="1">
            <a:spLocks noChangeArrowheads="1"/>
          </p:cNvSpPr>
          <p:nvPr/>
        </p:nvSpPr>
        <p:spPr bwMode="auto">
          <a:xfrm>
            <a:off x="661988" y="1593850"/>
            <a:ext cx="63373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>
              <a:buFont typeface="Wingdings" pitchFamily="2" charset="2"/>
              <a:buChar char="Ø"/>
            </a:pPr>
            <a:r>
              <a:rPr lang="ru-RU" altLang="ru-RU" sz="20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Информационно-коммуникативные</a:t>
            </a:r>
          </a:p>
          <a:p>
            <a:pPr indent="342900" algn="just">
              <a:buFont typeface="Wingdings" pitchFamily="2" charset="2"/>
              <a:buChar char="Ø"/>
            </a:pPr>
            <a:r>
              <a:rPr lang="ru-RU" altLang="ru-RU" sz="20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Игровые</a:t>
            </a:r>
          </a:p>
          <a:p>
            <a:pPr indent="342900" algn="just">
              <a:buFont typeface="Wingdings" pitchFamily="2" charset="2"/>
              <a:buChar char="Ø"/>
            </a:pPr>
            <a:r>
              <a:rPr lang="ru-RU" altLang="ru-RU" sz="20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Здоровьесберегающие</a:t>
            </a:r>
          </a:p>
          <a:p>
            <a:pPr indent="342900" algn="just">
              <a:buFont typeface="Wingdings" pitchFamily="2" charset="2"/>
              <a:buChar char="Ø"/>
            </a:pPr>
            <a:r>
              <a:rPr lang="ru-RU" altLang="ru-RU" sz="20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Технология обучения в сотрудничестве</a:t>
            </a:r>
          </a:p>
          <a:p>
            <a:pPr indent="342900" algn="just">
              <a:buFont typeface="Wingdings" pitchFamily="2" charset="2"/>
              <a:buChar char="Ø"/>
            </a:pPr>
            <a:r>
              <a:rPr lang="ru-RU" altLang="ru-RU" sz="20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Личностно- ориентированное    обучение</a:t>
            </a:r>
          </a:p>
          <a:p>
            <a:pPr indent="342900" algn="just">
              <a:buFont typeface="Wingdings" pitchFamily="2" charset="2"/>
              <a:buChar char="Ø"/>
            </a:pPr>
            <a:r>
              <a:rPr lang="ru-RU" altLang="ru-RU" sz="200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Проблемное обучение</a:t>
            </a:r>
          </a:p>
        </p:txBody>
      </p:sp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4284663" y="74613"/>
            <a:ext cx="574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.</a:t>
            </a:r>
            <a:endParaRPr lang="ru-RU" altLang="ru-RU">
              <a:latin typeface="Calibri" pitchFamily="34" charset="0"/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39688" y="3949700"/>
            <a:ext cx="2298700" cy="393700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фронтальная</a:t>
            </a:r>
          </a:p>
        </p:txBody>
      </p:sp>
      <p:sp>
        <p:nvSpPr>
          <p:cNvPr id="6" name="Загнутый угол 5"/>
          <p:cNvSpPr/>
          <p:nvPr/>
        </p:nvSpPr>
        <p:spPr>
          <a:xfrm>
            <a:off x="2422525" y="3956050"/>
            <a:ext cx="2089150" cy="360363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групповая</a:t>
            </a:r>
          </a:p>
        </p:txBody>
      </p:sp>
      <p:sp>
        <p:nvSpPr>
          <p:cNvPr id="7" name="Загнутый угол 6"/>
          <p:cNvSpPr/>
          <p:nvPr/>
        </p:nvSpPr>
        <p:spPr>
          <a:xfrm>
            <a:off x="4572000" y="3963988"/>
            <a:ext cx="1749425" cy="379412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парная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6454775" y="3975100"/>
            <a:ext cx="2689225" cy="315913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cs typeface="Arial" pitchFamily="34" charset="0"/>
              </a:rPr>
              <a:t>индивидуальная</a:t>
            </a:r>
          </a:p>
        </p:txBody>
      </p:sp>
      <p:sp>
        <p:nvSpPr>
          <p:cNvPr id="14" name="Штриховая стрелка вправо 13"/>
          <p:cNvSpPr/>
          <p:nvPr/>
        </p:nvSpPr>
        <p:spPr bwMode="auto">
          <a:xfrm rot="5400000">
            <a:off x="4223742" y="4531958"/>
            <a:ext cx="576064" cy="349920"/>
          </a:xfrm>
          <a:prstGeom prst="stripedRightArrow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8" name="TextBox 14"/>
          <p:cNvSpPr txBox="1">
            <a:spLocks noChangeArrowheads="1"/>
          </p:cNvSpPr>
          <p:nvPr/>
        </p:nvSpPr>
        <p:spPr bwMode="auto">
          <a:xfrm>
            <a:off x="2033588" y="1146175"/>
            <a:ext cx="5651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0070C0"/>
                </a:solidFill>
                <a:cs typeface="Arial" charset="0"/>
              </a:rPr>
              <a:t>Технологии организации деятельности</a:t>
            </a:r>
          </a:p>
        </p:txBody>
      </p:sp>
      <p:sp>
        <p:nvSpPr>
          <p:cNvPr id="22539" name="Прямоугольник 16"/>
          <p:cNvSpPr>
            <a:spLocks noChangeArrowheads="1"/>
          </p:cNvSpPr>
          <p:nvPr/>
        </p:nvSpPr>
        <p:spPr bwMode="auto">
          <a:xfrm>
            <a:off x="1770063" y="3505200"/>
            <a:ext cx="5756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/>
            <a:r>
              <a:rPr lang="ru-RU" altLang="ru-RU" sz="2000" b="1">
                <a:solidFill>
                  <a:srgbClr val="0070C0"/>
                </a:solidFill>
                <a:cs typeface="Arial" charset="0"/>
              </a:rPr>
              <a:t>Формы организации учебного процесса</a:t>
            </a:r>
          </a:p>
        </p:txBody>
      </p:sp>
      <p:sp>
        <p:nvSpPr>
          <p:cNvPr id="10253" name="Прямоугольник 17"/>
          <p:cNvSpPr>
            <a:spLocks noChangeArrowheads="1"/>
          </p:cNvSpPr>
          <p:nvPr/>
        </p:nvSpPr>
        <p:spPr bwMode="auto">
          <a:xfrm>
            <a:off x="179388" y="131763"/>
            <a:ext cx="871378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1" i="1" dirty="0" err="1">
                <a:solidFill>
                  <a:srgbClr val="000099"/>
                </a:solidFill>
                <a:latin typeface="+mj-lt"/>
                <a:ea typeface="+mj-ea"/>
                <a:cs typeface="Arial" panose="020B0604020202020204" pitchFamily="34" charset="0"/>
              </a:rPr>
              <a:t>Деятельностный</a:t>
            </a:r>
            <a:r>
              <a:rPr lang="ru-RU" altLang="ru-RU" sz="2800" b="1" i="1" dirty="0">
                <a:solidFill>
                  <a:srgbClr val="000099"/>
                </a:solidFill>
                <a:latin typeface="+mj-lt"/>
                <a:ea typeface="+mj-ea"/>
                <a:cs typeface="Arial" panose="020B0604020202020204" pitchFamily="34" charset="0"/>
              </a:rPr>
              <a:t> </a:t>
            </a:r>
            <a:r>
              <a:rPr lang="ru-RU" altLang="ru-RU" sz="3200" b="1" i="1" dirty="0">
                <a:solidFill>
                  <a:srgbClr val="000099"/>
                </a:solidFill>
                <a:latin typeface="+mj-lt"/>
                <a:ea typeface="+mj-ea"/>
                <a:cs typeface="Arial" panose="020B0604020202020204" pitchFamily="34" charset="0"/>
              </a:rPr>
              <a:t>аспект личного </a:t>
            </a:r>
            <a:endParaRPr lang="ru-RU" altLang="ru-RU" sz="3200" b="1" i="1" dirty="0" smtClean="0">
              <a:solidFill>
                <a:srgbClr val="000099"/>
              </a:solidFill>
              <a:latin typeface="+mj-lt"/>
              <a:ea typeface="+mj-ea"/>
              <a:cs typeface="Arial" panose="020B0604020202020204" pitchFamily="34" charset="0"/>
            </a:endParaRP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1" i="1" dirty="0" smtClean="0">
                <a:solidFill>
                  <a:srgbClr val="000099"/>
                </a:solidFill>
                <a:latin typeface="+mj-lt"/>
                <a:ea typeface="+mj-ea"/>
                <a:cs typeface="Arial" panose="020B0604020202020204" pitchFamily="34" charset="0"/>
              </a:rPr>
              <a:t>вклада в </a:t>
            </a:r>
            <a:r>
              <a:rPr lang="ru-RU" altLang="ru-RU" sz="3200" b="1" i="1" dirty="0">
                <a:solidFill>
                  <a:srgbClr val="000099"/>
                </a:solidFill>
                <a:latin typeface="+mj-lt"/>
                <a:ea typeface="+mj-ea"/>
                <a:cs typeface="Arial" panose="020B0604020202020204" pitchFamily="34" charset="0"/>
              </a:rPr>
              <a:t>развитие образования</a:t>
            </a:r>
          </a:p>
        </p:txBody>
      </p:sp>
      <p:sp>
        <p:nvSpPr>
          <p:cNvPr id="18446" name="TextBox 18"/>
          <p:cNvSpPr txBox="1">
            <a:spLocks noChangeArrowheads="1"/>
          </p:cNvSpPr>
          <p:nvPr/>
        </p:nvSpPr>
        <p:spPr bwMode="auto">
          <a:xfrm>
            <a:off x="808038" y="4994275"/>
            <a:ext cx="808513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(комбинированный, сообщения   новых знаний, формирования и закрепления умений и навыков, обобщающий)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– путешествие, урок – игра, урок-соревнование, </a:t>
            </a:r>
          </a:p>
          <a:p>
            <a:pPr marL="0" indent="0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defRPr/>
            </a:pPr>
            <a:r>
              <a:rPr lang="ru-RU" alt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урок – практикум, урок  творчества, интегрированный урок</a:t>
            </a:r>
          </a:p>
          <a:p>
            <a:pPr marL="0" indent="0" algn="just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Wingdings 3" panose="05040102010807070707" pitchFamily="18" charset="2"/>
              <a:buNone/>
              <a:defRPr/>
            </a:pPr>
            <a:endParaRPr lang="ru-RU" altLang="ru-RU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735</Words>
  <Application>Microsoft Office PowerPoint</Application>
  <PresentationFormat>Экран (4:3)</PresentationFormat>
  <Paragraphs>139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Times New Roman</vt:lpstr>
      <vt:lpstr>Arial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Серый</dc:creator>
  <cp:lastModifiedBy>User</cp:lastModifiedBy>
  <cp:revision>35</cp:revision>
  <dcterms:created xsi:type="dcterms:W3CDTF">2016-10-09T13:09:22Z</dcterms:created>
  <dcterms:modified xsi:type="dcterms:W3CDTF">2016-11-05T20:34:17Z</dcterms:modified>
</cp:coreProperties>
</file>