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89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1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1 вопрос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0.8</c:v>
                </c:pt>
                <c:pt idx="1">
                  <c:v>0.75000000000000056</c:v>
                </c:pt>
                <c:pt idx="2">
                  <c:v>0.5</c:v>
                </c:pt>
                <c:pt idx="3">
                  <c:v>0.5</c:v>
                </c:pt>
                <c:pt idx="4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вопрос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0.2</c:v>
                </c:pt>
                <c:pt idx="1">
                  <c:v>0.15000000000000013</c:v>
                </c:pt>
                <c:pt idx="2">
                  <c:v>0.5</c:v>
                </c:pt>
                <c:pt idx="3">
                  <c:v>0.5</c:v>
                </c:pt>
                <c:pt idx="4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вопрос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0.1</c:v>
                </c:pt>
                <c:pt idx="1">
                  <c:v>8.0000000000000085E-2</c:v>
                </c:pt>
                <c:pt idx="2">
                  <c:v>0.1</c:v>
                </c:pt>
                <c:pt idx="3">
                  <c:v>9.0000000000000066E-2</c:v>
                </c:pt>
                <c:pt idx="4">
                  <c:v>9.0000000000000066E-2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вопрос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5 класс</c:v>
                </c:pt>
                <c:pt idx="1">
                  <c:v>6 класс</c:v>
                </c:pt>
                <c:pt idx="2">
                  <c:v>7 класс</c:v>
                </c:pt>
                <c:pt idx="3">
                  <c:v>8 класс</c:v>
                </c:pt>
                <c:pt idx="4">
                  <c:v>9 класс</c:v>
                </c:pt>
              </c:strCache>
            </c:strRef>
          </c:cat>
          <c:val>
            <c:numRef>
              <c:f>Лист1!$E$2:$E$6</c:f>
              <c:numCache>
                <c:formatCode>0%</c:formatCode>
                <c:ptCount val="5"/>
                <c:pt idx="0">
                  <c:v>0.1</c:v>
                </c:pt>
                <c:pt idx="1">
                  <c:v>8.0000000000000085E-2</c:v>
                </c:pt>
                <c:pt idx="2">
                  <c:v>0.1</c:v>
                </c:pt>
                <c:pt idx="3">
                  <c:v>9.0000000000000066E-2</c:v>
                </c:pt>
                <c:pt idx="4">
                  <c:v>0.1</c:v>
                </c:pt>
              </c:numCache>
            </c:numRef>
          </c:val>
        </c:ser>
        <c:overlap val="100"/>
        <c:axId val="83063168"/>
        <c:axId val="83064704"/>
      </c:barChart>
      <c:catAx>
        <c:axId val="83063168"/>
        <c:scaling>
          <c:orientation val="minMax"/>
        </c:scaling>
        <c:axPos val="l"/>
        <c:tickLblPos val="nextTo"/>
        <c:crossAx val="83064704"/>
        <c:crosses val="autoZero"/>
        <c:auto val="1"/>
        <c:lblAlgn val="ctr"/>
        <c:lblOffset val="100"/>
      </c:catAx>
      <c:valAx>
        <c:axId val="83064704"/>
        <c:scaling>
          <c:orientation val="minMax"/>
        </c:scaling>
        <c:axPos val="b"/>
        <c:majorGridlines/>
        <c:numFmt formatCode="0%" sourceLinked="1"/>
        <c:tickLblPos val="nextTo"/>
        <c:crossAx val="83063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067493315672059"/>
          <c:y val="0.48964641212301291"/>
          <c:w val="0.14498908430838683"/>
          <c:h val="0.35404050908730778"/>
        </c:manualLayout>
      </c:layout>
      <c:txPr>
        <a:bodyPr/>
        <a:lstStyle/>
        <a:p>
          <a:pPr rtl="0">
            <a:defRPr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3733800" cy="25908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«Правильное питание в наших руках»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09600" y="2895600"/>
            <a:ext cx="4343400" cy="3276600"/>
          </a:xfrm>
        </p:spPr>
        <p:txBody>
          <a:bodyPr>
            <a:normAutofit fontScale="25000" lnSpcReduction="20000"/>
          </a:bodyPr>
          <a:lstStyle/>
          <a:p>
            <a:r>
              <a:rPr lang="ru-RU" sz="2400" dirty="0" smtClean="0"/>
              <a:t>                              </a:t>
            </a:r>
            <a:endParaRPr lang="ru-RU" sz="28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9600" dirty="0" smtClean="0"/>
              <a:t>Выполнила работу обучающаяся </a:t>
            </a:r>
          </a:p>
          <a:p>
            <a:r>
              <a:rPr lang="ru-RU" sz="9600" dirty="0" smtClean="0"/>
              <a:t>7 класса  МБОУ</a:t>
            </a:r>
          </a:p>
          <a:p>
            <a:r>
              <a:rPr lang="ru-RU" sz="9600" dirty="0" smtClean="0"/>
              <a:t>«ООШ села Бобровка» </a:t>
            </a:r>
            <a:r>
              <a:rPr lang="ru-RU" sz="9600" dirty="0" err="1" smtClean="0"/>
              <a:t>Лободенко</a:t>
            </a:r>
            <a:r>
              <a:rPr lang="ru-RU" sz="9600" dirty="0" smtClean="0"/>
              <a:t> Мария</a:t>
            </a:r>
          </a:p>
          <a:p>
            <a:r>
              <a:rPr lang="ru-RU" sz="9600" dirty="0" smtClean="0"/>
              <a:t>Руководитель: учитель технологии первой квалификационной категории </a:t>
            </a:r>
          </a:p>
          <a:p>
            <a:r>
              <a:rPr lang="ru-RU" sz="9600" dirty="0" err="1" smtClean="0"/>
              <a:t>Канцымалова</a:t>
            </a:r>
            <a:r>
              <a:rPr lang="ru-RU" sz="9600" dirty="0" smtClean="0"/>
              <a:t> А.Г.</a:t>
            </a:r>
          </a:p>
          <a:p>
            <a:r>
              <a:rPr lang="ru-RU" sz="9600" dirty="0" smtClean="0"/>
              <a:t>  2016 учебный  год</a:t>
            </a:r>
          </a:p>
          <a:p>
            <a:endParaRPr lang="ru-RU" sz="12800" dirty="0"/>
          </a:p>
        </p:txBody>
      </p:sp>
      <p:pic>
        <p:nvPicPr>
          <p:cNvPr id="5" name="Содержимое 4" descr="DSC0065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181600" y="273050"/>
            <a:ext cx="3657600" cy="620395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Избыток животных жиров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к ожирению внутренних и внешних </a:t>
            </a:r>
            <a:r>
              <a:rPr lang="ru-RU" sz="3600" dirty="0" smtClean="0">
                <a:solidFill>
                  <a:srgbClr val="FF0000"/>
                </a:solidFill>
              </a:rPr>
              <a:t>органов</a:t>
            </a:r>
            <a:r>
              <a:rPr lang="ru-RU" sz="3200" dirty="0" smtClean="0">
                <a:solidFill>
                  <a:srgbClr val="FF0000"/>
                </a:solidFill>
              </a:rPr>
              <a:t>, развитию атеросклероза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comida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62200"/>
            <a:ext cx="3962400" cy="4114800"/>
          </a:xfrm>
        </p:spPr>
      </p:pic>
      <p:pic>
        <p:nvPicPr>
          <p:cNvPr id="6" name="Содержимое 5" descr="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362200"/>
            <a:ext cx="3962400" cy="4038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витамина С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 к </a:t>
            </a:r>
            <a:r>
              <a:rPr lang="ru-RU" sz="3600" dirty="0" smtClean="0">
                <a:solidFill>
                  <a:srgbClr val="FF0000"/>
                </a:solidFill>
              </a:rPr>
              <a:t>снижению</a:t>
            </a:r>
            <a:r>
              <a:rPr lang="ru-RU" sz="3200" dirty="0" smtClean="0">
                <a:solidFill>
                  <a:srgbClr val="FF0000"/>
                </a:solidFill>
              </a:rPr>
              <a:t> иммунитета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b2e1241901a525ea314b28b071db3bb21efda0e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2438400"/>
            <a:ext cx="4191000" cy="4114800"/>
          </a:xfrm>
        </p:spPr>
      </p:pic>
      <p:pic>
        <p:nvPicPr>
          <p:cNvPr id="6" name="Содержимое 5" descr="i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438400"/>
            <a:ext cx="4267200" cy="4114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Дефицит витамина А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к снижению зрения,   иммунитета,  к сухости кожи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55c84018bc0c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1981200"/>
            <a:ext cx="4267200" cy="3886200"/>
          </a:xfrm>
        </p:spPr>
      </p:pic>
      <p:pic>
        <p:nvPicPr>
          <p:cNvPr id="6" name="Содержимое 5" descr="1354242272_vit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981200"/>
            <a:ext cx="4267200" cy="3886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828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витамина Д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к неправильному развитию костей в раннем детстве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2667000"/>
            <a:ext cx="3771900" cy="3733800"/>
          </a:xfrm>
        </p:spPr>
      </p:pic>
      <p:pic>
        <p:nvPicPr>
          <p:cNvPr id="6" name="Содержимое 5" descr="vitamin-D3 продукты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43400" y="2667134"/>
            <a:ext cx="4572000" cy="373366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витамина группы 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способствует  повышению раздражительности, снижению памяти, различных кожных заболеваний, заболевания нервной системы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819400"/>
            <a:ext cx="4191000" cy="3886200"/>
          </a:xfrm>
        </p:spPr>
      </p:pic>
      <p:pic>
        <p:nvPicPr>
          <p:cNvPr id="6" name="Содержимое 5" descr="fff4548682445ceca36c12620f894d26_XL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24400" y="2819400"/>
            <a:ext cx="4191000" cy="388619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Дефицит кальция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к ослаблению костей, слабые ногти и волосы, плохие зубы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776-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14600"/>
            <a:ext cx="4038600" cy="4038599"/>
          </a:xfrm>
        </p:spPr>
      </p:pic>
      <p:pic>
        <p:nvPicPr>
          <p:cNvPr id="6" name="Содержимое 5" descr="i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14600"/>
            <a:ext cx="4267200" cy="40386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286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 йода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приводит к снижению умственного развития и интеллекта, нарушению физического  развития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2839244"/>
            <a:ext cx="4343400" cy="3713956"/>
          </a:xfrm>
        </p:spPr>
      </p:pic>
      <p:pic>
        <p:nvPicPr>
          <p:cNvPr id="6" name="Содержимое 5" descr="Morskaya-kapust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819400"/>
            <a:ext cx="4114800" cy="373379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574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Мы проанализировали меню для школьника в нашей школьной столовой и выяснили, что энергетическая ценность одного обеда составляет от 600–до 931 ккал – это составляет норму для подростков. Блюда  предлагаемые для ребят – вкусные и полезные.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04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133600"/>
            <a:ext cx="8229600" cy="4572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04800"/>
            <a:ext cx="8229600" cy="990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Д</a:t>
            </a:r>
            <a:r>
              <a:rPr lang="ru-RU" sz="2000" smtClean="0">
                <a:solidFill>
                  <a:srgbClr val="FF0000"/>
                </a:solidFill>
              </a:rPr>
              <a:t>ля </a:t>
            </a:r>
            <a:r>
              <a:rPr lang="ru-RU" sz="2000" dirty="0" smtClean="0">
                <a:solidFill>
                  <a:srgbClr val="FF0000"/>
                </a:solidFill>
              </a:rPr>
              <a:t>того чтобы  выяснить, как влияет на здоровье школьников горячее питание, мы провели анкетирование учащихся, опросили взрослых.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400800" cy="39624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Анкета для школьников.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Какой пище Вы отдаёте предпочтение?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2. Вкусно ли Вас кормят дома?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3. Питаетесь ли Вы в школьной столовой ?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4. Как Вы питаетесь в школе:</a:t>
            </a:r>
          </a:p>
          <a:p>
            <a:pPr marL="342900" indent="-342900" algn="l"/>
            <a:r>
              <a:rPr lang="ru-RU" sz="2000" dirty="0" smtClean="0"/>
              <a:t>          А- платите за обеды ?</a:t>
            </a:r>
          </a:p>
          <a:p>
            <a:pPr marL="342900" indent="-342900" algn="l"/>
            <a:r>
              <a:rPr lang="ru-RU" sz="2000" dirty="0" smtClean="0"/>
              <a:t>          Б- у Вас льготное питание ?</a:t>
            </a:r>
          </a:p>
          <a:p>
            <a:pPr marL="342900" indent="-342900" algn="l"/>
            <a:r>
              <a:rPr lang="ru-RU" sz="2000" dirty="0" smtClean="0"/>
              <a:t>          В- приносите перекусить с собой ?</a:t>
            </a:r>
          </a:p>
          <a:p>
            <a:pPr marL="342900" indent="-342900" algn="l"/>
            <a:r>
              <a:rPr lang="ru-RU" sz="2000" dirty="0" smtClean="0"/>
              <a:t>          Г- в школе не питаюсь вообще</a:t>
            </a:r>
          </a:p>
          <a:p>
            <a:pPr marL="342900" indent="-342900" algn="l"/>
            <a:r>
              <a:rPr lang="ru-RU" sz="2000" dirty="0" smtClean="0"/>
              <a:t>5. Нравятся ли вам блюда в школьной столовой ? Если нет , то, что вы хотели бы изменить ?</a:t>
            </a:r>
          </a:p>
          <a:p>
            <a:pPr marL="342900" indent="-342900" algn="l"/>
            <a:r>
              <a:rPr lang="ru-RU" sz="2000" dirty="0" smtClean="0"/>
              <a:t>6. Есть ли  у Вас проблемы со здоровьем ? Какие ?</a:t>
            </a: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16535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Предпочтение   в еде у подростков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362200"/>
            <a:ext cx="4191000" cy="3763963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endParaRPr lang="ru-RU" sz="2600" dirty="0" smtClean="0"/>
          </a:p>
          <a:p>
            <a:r>
              <a:rPr lang="ru-RU" sz="2600" dirty="0" smtClean="0"/>
              <a:t>Каши…….…………………8%</a:t>
            </a:r>
          </a:p>
          <a:p>
            <a:r>
              <a:rPr lang="ru-RU" sz="2600" dirty="0" smtClean="0"/>
              <a:t>Овощи…………………….15%</a:t>
            </a:r>
          </a:p>
          <a:p>
            <a:r>
              <a:rPr lang="ru-RU" sz="2600" dirty="0" smtClean="0"/>
              <a:t>Фрукты…………………...29%</a:t>
            </a:r>
          </a:p>
          <a:p>
            <a:r>
              <a:rPr lang="ru-RU" sz="2600" dirty="0" smtClean="0"/>
              <a:t>Молочные продукты.........34%</a:t>
            </a:r>
          </a:p>
          <a:p>
            <a:r>
              <a:rPr lang="ru-RU" sz="2600" dirty="0" smtClean="0"/>
              <a:t>Горячее питание…………34%</a:t>
            </a:r>
          </a:p>
          <a:p>
            <a:r>
              <a:rPr lang="ru-RU" sz="2600" dirty="0" smtClean="0"/>
              <a:t>Сухарики, чипсы………...80%</a:t>
            </a:r>
          </a:p>
          <a:p>
            <a:r>
              <a:rPr lang="ru-RU" sz="2600" dirty="0" smtClean="0"/>
              <a:t>Мучные изделия…………86%</a:t>
            </a:r>
          </a:p>
          <a:p>
            <a:r>
              <a:rPr lang="ru-RU" sz="2600" dirty="0" smtClean="0"/>
              <a:t>Сладкое………..…………90%</a:t>
            </a:r>
            <a:endParaRPr lang="ru-RU" sz="2600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64087" y="1142999"/>
            <a:ext cx="4075113" cy="350520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Если у вас есть здоровье,         у вас есть всё.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iet-foods-that-taste-go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2371" y="1600200"/>
            <a:ext cx="7059258" cy="470852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Зависимость здоровья школьников от приёма горячей пищи в школе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6"/>
            <a:ext cx="5486400" cy="1424014"/>
          </a:xfrm>
        </p:spPr>
        <p:txBody>
          <a:bodyPr>
            <a:normAutofit lnSpcReduction="10000"/>
          </a:bodyPr>
          <a:lstStyle/>
          <a:p>
            <a:pPr marL="342900" indent="-342900" algn="l">
              <a:buAutoNum type="arabicPeriod"/>
            </a:pPr>
            <a:r>
              <a:rPr lang="ru-RU" sz="2000" dirty="0" smtClean="0"/>
              <a:t>Обедают в школьной столовой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Перекусывают в сухомятку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Имеют заболевание ЖКТ</a:t>
            </a:r>
          </a:p>
          <a:p>
            <a:pPr marL="342900" indent="-342900" algn="l">
              <a:buAutoNum type="arabicPeriod"/>
            </a:pPr>
            <a:r>
              <a:rPr lang="ru-RU" sz="2000" dirty="0" smtClean="0"/>
              <a:t>Обостряются заболевания ЖКТ</a:t>
            </a:r>
          </a:p>
          <a:p>
            <a:pPr marL="342900" indent="-342900" algn="l">
              <a:buAutoNum type="arabicPeriod"/>
            </a:pPr>
            <a:endParaRPr lang="ru-RU" dirty="0" smtClean="0"/>
          </a:p>
          <a:p>
            <a:pPr marL="342900" indent="-342900" algn="l">
              <a:buAutoNum type="arabicPeriod"/>
            </a:pPr>
            <a:endParaRPr lang="ru-RU" dirty="0" smtClean="0"/>
          </a:p>
          <a:p>
            <a:pPr marL="342900" indent="-342900" algn="l">
              <a:buAutoNum type="arabicPeriod"/>
            </a:pPr>
            <a:endParaRPr lang="ru-RU" dirty="0"/>
          </a:p>
        </p:txBody>
      </p:sp>
      <p:graphicFrame>
        <p:nvGraphicFramePr>
          <p:cNvPr id="9" name="Рисунок 8"/>
          <p:cNvGraphicFramePr>
            <a:graphicFrameLocks noGrp="1"/>
          </p:cNvGraphicFramePr>
          <p:nvPr>
            <p:ph type="pic" idx="1"/>
          </p:nvPr>
        </p:nvGraphicFramePr>
        <p:xfrm>
          <a:off x="533400" y="2590800"/>
          <a:ext cx="8153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458200" cy="68580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Интервью со старшим     поколением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1828800"/>
            <a:ext cx="7086600" cy="4876800"/>
          </a:xfrm>
        </p:spPr>
        <p:txBody>
          <a:bodyPr>
            <a:noAutofit/>
          </a:bodyPr>
          <a:lstStyle/>
          <a:p>
            <a:pPr marL="530352" indent="-457200">
              <a:buAutoNum type="arabicPeriod"/>
            </a:pPr>
            <a:r>
              <a:rPr lang="ru-RU" sz="2800" dirty="0" smtClean="0"/>
              <a:t>Связано ли здоровье человека с его питанием?</a:t>
            </a:r>
          </a:p>
          <a:p>
            <a:pPr marL="530352" indent="-457200">
              <a:buAutoNum type="arabicPeriod"/>
            </a:pPr>
            <a:r>
              <a:rPr lang="ru-RU" sz="2800" dirty="0" smtClean="0"/>
              <a:t>Должны ли дети питаться в школе?</a:t>
            </a:r>
          </a:p>
          <a:p>
            <a:pPr marL="530352" indent="-457200">
              <a:buAutoNum type="arabicPeriod"/>
            </a:pPr>
            <a:r>
              <a:rPr lang="ru-RU" sz="2800" dirty="0" smtClean="0"/>
              <a:t>Как, на ваш взгляд, должны питаться школьники?</a:t>
            </a:r>
          </a:p>
          <a:p>
            <a:pPr marL="530352" indent="-457200">
              <a:buFontTx/>
              <a:buChar char="-"/>
            </a:pPr>
            <a:r>
              <a:rPr lang="ru-RU" sz="2800" dirty="0" smtClean="0"/>
              <a:t>Горячее питание</a:t>
            </a:r>
          </a:p>
          <a:p>
            <a:pPr marL="530352" indent="-457200">
              <a:buFontTx/>
              <a:buChar char="-"/>
            </a:pPr>
            <a:r>
              <a:rPr lang="ru-RU" sz="2800" dirty="0" smtClean="0"/>
              <a:t>Сухой перекус</a:t>
            </a:r>
          </a:p>
          <a:p>
            <a:pPr marL="530352" indent="-457200">
              <a:buFontTx/>
              <a:buChar char="-"/>
            </a:pPr>
            <a:r>
              <a:rPr lang="ru-RU" sz="2800" dirty="0" smtClean="0">
                <a:solidFill>
                  <a:srgbClr val="FF0000"/>
                </a:solidFill>
              </a:rPr>
              <a:t>Взрослые считают, что горячий обед необходим. Голосуют за него и не хотят, чтобы дети питались в сухую.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391400" cy="533400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Принятие решения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24000"/>
            <a:ext cx="8305800" cy="5029200"/>
          </a:xfrm>
        </p:spPr>
        <p:txBody>
          <a:bodyPr/>
          <a:lstStyle/>
          <a:p>
            <a:pPr marL="530352" indent="-457200">
              <a:buAutoNum type="arabicPeriod"/>
            </a:pPr>
            <a:r>
              <a:rPr lang="ru-RU" sz="3200" dirty="0" smtClean="0"/>
              <a:t>Пройти по классам, в которых мало детей охвачено, горячим питанием, с беседами «О влиянии питания на здоровье школьников».</a:t>
            </a:r>
          </a:p>
          <a:p>
            <a:pPr marL="530352" indent="-457200">
              <a:buAutoNum type="arabicPeriod"/>
            </a:pPr>
            <a:r>
              <a:rPr lang="ru-RU" sz="3200" dirty="0" smtClean="0"/>
              <a:t>Приготовить презентацию по данной теме.</a:t>
            </a:r>
          </a:p>
          <a:p>
            <a:pPr marL="530352" indent="-457200">
              <a:buAutoNum type="arabicPeriod"/>
            </a:pPr>
            <a:r>
              <a:rPr lang="ru-RU" sz="3200" dirty="0" smtClean="0"/>
              <a:t>Выпустить плакаты «О здоровом питании» и « О вредных продуктах». Разместить их в школьной столовой.</a:t>
            </a:r>
          </a:p>
          <a:p>
            <a:pPr marL="530352" indent="-457200">
              <a:buAutoNum type="arabicPeriod"/>
            </a:pPr>
            <a:endParaRPr lang="ru-RU" dirty="0" smtClean="0"/>
          </a:p>
          <a:p>
            <a:pPr marL="530352" indent="-457200"/>
            <a:endParaRPr lang="ru-RU" dirty="0" smtClean="0"/>
          </a:p>
          <a:p>
            <a:pPr marL="530352" indent="-457200"/>
            <a:endParaRPr lang="ru-RU" dirty="0" smtClean="0"/>
          </a:p>
          <a:p>
            <a:pPr marL="530352" indent="-457200"/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Гипотеза подтвердилась: </a:t>
            </a:r>
            <a:r>
              <a:rPr lang="ru-RU" sz="4000" dirty="0" smtClean="0">
                <a:solidFill>
                  <a:srgbClr val="FF0000"/>
                </a:solidFill>
              </a:rPr>
              <a:t>Если  школьники не будут пропускать школьные обеды, то у них будет меньше проблем со здоровьем !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x_bbf0ef0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599" y="2882900"/>
            <a:ext cx="5715001" cy="3746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Цель работы:</a:t>
            </a:r>
            <a:r>
              <a:rPr lang="ru-RU" sz="3200" dirty="0" smtClean="0">
                <a:solidFill>
                  <a:srgbClr val="FF0000"/>
                </a:solidFill>
              </a:rPr>
              <a:t> исследование влияния школьного питания на здоровье учеников.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8801"/>
            <a:ext cx="7696200" cy="4800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382000" cy="193516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Задачи: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1. Изучить литературу по теме.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2. Провести исследование как влияет школьное питание на здоровье учеников, и сделать выводы.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3. Выпустить агитационные плакаты о правильном, здоровом питании.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main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3429000"/>
            <a:ext cx="7010400" cy="3429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18288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Питание </a:t>
            </a:r>
            <a:r>
              <a:rPr lang="ru-RU" sz="2000" dirty="0" smtClean="0">
                <a:solidFill>
                  <a:schemeClr val="bg1"/>
                </a:solidFill>
              </a:rPr>
              <a:t>– физическая потребность человека. Сократу принадлежит известный афоризм: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3100" dirty="0" smtClean="0">
                <a:solidFill>
                  <a:srgbClr val="FF0000"/>
                </a:solidFill>
              </a:rPr>
              <a:t>« Мы живём не для того, </a:t>
            </a:r>
            <a:r>
              <a:rPr lang="ru-RU" sz="3200" dirty="0" smtClean="0">
                <a:solidFill>
                  <a:srgbClr val="FF0000"/>
                </a:solidFill>
              </a:rPr>
              <a:t>чтобы есть, а </a:t>
            </a:r>
            <a:r>
              <a:rPr lang="ru-RU" sz="3100" dirty="0" smtClean="0">
                <a:solidFill>
                  <a:srgbClr val="FF0000"/>
                </a:solidFill>
              </a:rPr>
              <a:t>едим</a:t>
            </a:r>
            <a:r>
              <a:rPr lang="ru-RU" sz="3200" dirty="0" smtClean="0">
                <a:solidFill>
                  <a:srgbClr val="FF0000"/>
                </a:solidFill>
              </a:rPr>
              <a:t> для того чтобы жить».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85750155_96694ea9cc_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2514600"/>
            <a:ext cx="3143249" cy="419099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Термин «</a:t>
            </a:r>
            <a:r>
              <a:rPr lang="ru-RU" sz="2400" dirty="0" err="1" smtClean="0">
                <a:solidFill>
                  <a:srgbClr val="FF0000"/>
                </a:solidFill>
              </a:rPr>
              <a:t>фастфуд</a:t>
            </a:r>
            <a:r>
              <a:rPr lang="ru-RU" sz="2400" dirty="0" smtClean="0">
                <a:solidFill>
                  <a:srgbClr val="FF0000"/>
                </a:solidFill>
              </a:rPr>
              <a:t>» был впервые введён в 1951 году. Диетологи обвиняют такую пищу в большом количестве калорий, жиров, холестерина, углеводов и солей.  </a:t>
            </a:r>
            <a:r>
              <a:rPr lang="ru-RU" sz="2400" dirty="0" err="1" smtClean="0">
                <a:solidFill>
                  <a:srgbClr val="FF0000"/>
                </a:solidFill>
              </a:rPr>
              <a:t>Фастфуд</a:t>
            </a:r>
            <a:r>
              <a:rPr lang="ru-RU" sz="2400" dirty="0" smtClean="0">
                <a:solidFill>
                  <a:srgbClr val="FF0000"/>
                </a:solidFill>
              </a:rPr>
              <a:t> и любая перекуска в сухомятку недопустима в детском и подростковом возрасте.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4112712-appetizing-hamburger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2286000"/>
            <a:ext cx="4267200" cy="4615982"/>
          </a:xfrm>
        </p:spPr>
      </p:pic>
      <p:pic>
        <p:nvPicPr>
          <p:cNvPr id="6" name="Содержимое 5" descr="50ed9fc3e0d2f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286000"/>
            <a:ext cx="4452002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63547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Такое </a:t>
            </a:r>
            <a:r>
              <a:rPr lang="ru-RU" sz="5400" dirty="0" err="1" smtClean="0">
                <a:solidFill>
                  <a:srgbClr val="FF0000"/>
                </a:solidFill>
              </a:rPr>
              <a:t>неправельное</a:t>
            </a:r>
            <a:r>
              <a:rPr lang="ru-RU" sz="5400" dirty="0" smtClean="0">
                <a:solidFill>
                  <a:srgbClr val="FF0000"/>
                </a:solidFill>
              </a:rPr>
              <a:t> питание может вызвать множество болезней, за счёт недостатка или избытка питательных веществ.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905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Дефицит белка</a:t>
            </a:r>
            <a:r>
              <a:rPr lang="ru-RU" sz="2000" dirty="0" smtClean="0">
                <a:solidFill>
                  <a:srgbClr val="FF0000"/>
                </a:solidFill>
              </a:rPr>
              <a:t> 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Это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частые простудные заболевания из-за снижения иммунитета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0aa6eb7cdbc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2362200"/>
            <a:ext cx="8305799" cy="4114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Избыток углеводов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способствует </a:t>
            </a:r>
            <a:r>
              <a:rPr lang="ru-RU" sz="3600" dirty="0" smtClean="0">
                <a:solidFill>
                  <a:srgbClr val="FF0000"/>
                </a:solidFill>
              </a:rPr>
              <a:t>ожирению</a:t>
            </a:r>
            <a:r>
              <a:rPr lang="ru-RU" sz="3100" dirty="0" smtClean="0">
                <a:solidFill>
                  <a:srgbClr val="FF0000"/>
                </a:solidFill>
              </a:rPr>
              <a:t>, развитию сахарного диабета, разрушению зубов (кариес) </a:t>
            </a:r>
            <a:endParaRPr lang="ru-RU" sz="31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80453415_carbohydrates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2819400"/>
            <a:ext cx="4038600" cy="3775128"/>
          </a:xfrm>
        </p:spPr>
      </p:pic>
      <p:pic>
        <p:nvPicPr>
          <p:cNvPr id="6" name="Содержимое 5" descr="medlennye-uglevod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819400"/>
            <a:ext cx="4038600" cy="381000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333</TotalTime>
  <Words>511</Words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«Правильное питание в наших руках»</vt:lpstr>
      <vt:lpstr>Если у вас есть здоровье,         у вас есть всё.</vt:lpstr>
      <vt:lpstr>Цель работы: исследование влияния школьного питания на здоровье учеников.</vt:lpstr>
      <vt:lpstr>Задачи: 1. Изучить литературу по теме. 2. Провести исследование как влияет школьное питание на здоровье учеников, и сделать выводы. 3. Выпустить агитационные плакаты о правильном, здоровом питании. </vt:lpstr>
      <vt:lpstr>Питание – физическая потребность человека. Сократу принадлежит известный афоризм: « Мы живём не для того, чтобы есть, а едим для того чтобы жить».</vt:lpstr>
      <vt:lpstr>Термин «фастфуд» был впервые введён в 1951 году. Диетологи обвиняют такую пищу в большом количестве калорий, жиров, холестерина, углеводов и солей.  Фастфуд и любая перекуска в сухомятку недопустима в детском и подростковом возрасте.</vt:lpstr>
      <vt:lpstr>Такое неправельное питание может вызвать множество болезней, за счёт недостатка или избытка питательных веществ.</vt:lpstr>
      <vt:lpstr>Дефицит белка . Это частые простудные заболевания из-за снижения иммунитета</vt:lpstr>
      <vt:lpstr>Избыток углеводов способствует ожирению, развитию сахарного диабета, разрушению зубов (кариес) </vt:lpstr>
      <vt:lpstr>Избыток животных жиров  приводит к ожирению внутренних и внешних органов, развитию атеросклероза</vt:lpstr>
      <vt:lpstr>Дефицит витамина С приводит  к снижению иммунитета </vt:lpstr>
      <vt:lpstr>Дефицит витамина А приводит к снижению зрения,   иммунитета,  к сухости кожи</vt:lpstr>
      <vt:lpstr>Дефицит витамина Д приводит к неправильному развитию костей в раннем детстве</vt:lpstr>
      <vt:lpstr>Дефицит витамина группы В способствует  повышению раздражительности, снижению памяти, различных кожных заболеваний, заболевания нервной системы</vt:lpstr>
      <vt:lpstr>Дефицит кальция приводит к ослаблению костей, слабые ногти и волосы, плохие зубы</vt:lpstr>
      <vt:lpstr>Дефицит  йода приводит к снижению умственного развития и интеллекта, нарушению физического  развития</vt:lpstr>
      <vt:lpstr>Мы проанализировали меню для школьника в нашей школьной столовой и выяснили, что энергетическая ценность одного обеда составляет от 600–до 931 ккал – это составляет норму для подростков. Блюда  предлагаемые для ребят – вкусные и полезные.</vt:lpstr>
      <vt:lpstr>Для того чтобы  выяснить, как влияет на здоровье школьников горячее питание, мы провели анкетирование учащихся, опросили взрослых.</vt:lpstr>
      <vt:lpstr>Предпочтение   в еде у подростков</vt:lpstr>
      <vt:lpstr>Зависимость здоровья школьников от приёма горячей пищи в школе</vt:lpstr>
      <vt:lpstr>Интервью со старшим     поколением</vt:lpstr>
      <vt:lpstr>Принятие решения</vt:lpstr>
      <vt:lpstr>Гипотеза подтвердилась: Если  школьники не будут пропускать школьные обеды, то у них будет меньше проблем со здоровьем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Win7x64</dc:creator>
  <cp:lastModifiedBy>Win7x64</cp:lastModifiedBy>
  <cp:revision>40</cp:revision>
  <dcterms:created xsi:type="dcterms:W3CDTF">2016-04-03T19:57:02Z</dcterms:created>
  <dcterms:modified xsi:type="dcterms:W3CDTF">2016-12-04T13:23:03Z</dcterms:modified>
</cp:coreProperties>
</file>