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sldIdLst>
    <p:sldId id="256" r:id="rId2"/>
    <p:sldId id="257" r:id="rId3"/>
    <p:sldId id="258" r:id="rId4"/>
    <p:sldId id="259" r:id="rId5"/>
    <p:sldId id="260" r:id="rId6"/>
    <p:sldId id="261" r:id="rId7"/>
    <p:sldId id="262" r:id="rId8"/>
    <p:sldId id="263" r:id="rId9"/>
    <p:sldId id="268" r:id="rId10"/>
    <p:sldId id="277" r:id="rId11"/>
    <p:sldId id="266" r:id="rId12"/>
    <p:sldId id="270" r:id="rId13"/>
    <p:sldId id="269" r:id="rId14"/>
    <p:sldId id="271" r:id="rId15"/>
    <p:sldId id="272" r:id="rId16"/>
    <p:sldId id="273" r:id="rId17"/>
    <p:sldId id="274" r:id="rId18"/>
    <p:sldId id="276" r:id="rId19"/>
    <p:sldId id="278" r:id="rId20"/>
    <p:sldId id="267" r:id="rId21"/>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009999"/>
    <a:srgbClr val="CCECFF"/>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24087" autoAdjust="0"/>
    <p:restoredTop sz="94660"/>
  </p:normalViewPr>
  <p:slideViewPr>
    <p:cSldViewPr snapToGrid="0">
      <p:cViewPr varScale="1">
        <p:scale>
          <a:sx n="67" d="100"/>
          <a:sy n="67" d="100"/>
        </p:scale>
        <p:origin x="-108" y="-9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5"/>
            <a:ext cx="10363200" cy="1470025"/>
          </a:xfrm>
        </p:spPr>
        <p:txBody>
          <a:bodyPr/>
          <a:lstStyle/>
          <a:p>
            <a:r>
              <a:rPr lang="en-US"/>
              <a:t>Образец заголовка</a:t>
            </a:r>
            <a:endParaRPr lang="ru-RU"/>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7835739-1A7E-4F2A-8FDF-B7B5F50C9061}" type="datetimeFigureOut">
              <a:rPr lang="ru-RU"/>
              <a:pPr>
                <a:defRPr/>
              </a:pPr>
              <a:t>04.12.2016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F3D8432-6373-4DCF-AB9E-04664458EBE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81DC58C-D47E-425E-B14E-A6C242E874A0}" type="datetimeFigureOut">
              <a:rPr lang="ru-RU"/>
              <a:pPr>
                <a:defRPr/>
              </a:pPr>
              <a:t>04.12.2016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32CB5C6-FC2F-4F18-B669-F88878EA0AC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46A8E30-72A0-45B3-8908-C99E12068C1E}" type="datetimeFigureOut">
              <a:rPr lang="ru-RU"/>
              <a:pPr>
                <a:defRPr/>
              </a:pPr>
              <a:t>04.12.2016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D222BBE-B301-4476-B57C-D50194253A3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855314B-D77D-4EDC-A9B6-C0AE3C09720F}" type="datetimeFigureOut">
              <a:rPr lang="ru-RU"/>
              <a:pPr>
                <a:defRPr/>
              </a:pPr>
              <a:t>04.12.2016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3DA6A58-7813-4E08-A157-8CA42763415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613" y="4406900"/>
            <a:ext cx="103632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Дата 3"/>
          <p:cNvSpPr>
            <a:spLocks noGrp="1"/>
          </p:cNvSpPr>
          <p:nvPr>
            <p:ph type="dt" sz="half" idx="10"/>
          </p:nvPr>
        </p:nvSpPr>
        <p:spPr/>
        <p:txBody>
          <a:bodyPr/>
          <a:lstStyle>
            <a:lvl1pPr>
              <a:defRPr/>
            </a:lvl1pPr>
          </a:lstStyle>
          <a:p>
            <a:pPr>
              <a:defRPr/>
            </a:pPr>
            <a:fld id="{7A4986C7-1E76-40C7-9A2E-70C305C6F239}" type="datetimeFigureOut">
              <a:rPr lang="ru-RU"/>
              <a:pPr>
                <a:defRPr/>
              </a:pPr>
              <a:t>04.12.2016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3E5DA7F-139A-4903-BCEF-CD15E0C7B62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45C000C-9F6B-479F-9AF3-DF3D15AA8086}" type="datetimeFigureOut">
              <a:rPr lang="ru-RU"/>
              <a:pPr>
                <a:defRPr/>
              </a:pPr>
              <a:t>04.12.2016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CD5A25D-5BCE-469D-97CE-24381743DFB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92B997B-5E3E-4900-9CF8-35AE124673EF}" type="datetimeFigureOut">
              <a:rPr lang="ru-RU"/>
              <a:pPr>
                <a:defRPr/>
              </a:pPr>
              <a:t>04.12.2016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6D9E2A4-099C-4938-A2D2-A585651D194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7FA2C57-FBDA-4344-AB92-326CAFA51B1D}" type="datetimeFigureOut">
              <a:rPr lang="ru-RU"/>
              <a:pPr>
                <a:defRPr/>
              </a:pPr>
              <a:t>04.12.2016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2F8F764-462C-4B20-852C-A03FB7B63A9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360FD70-264B-4802-B6D3-17FDC37792D5}" type="datetimeFigureOut">
              <a:rPr lang="ru-RU"/>
              <a:pPr>
                <a:defRPr/>
              </a:pPr>
              <a:t>04.12.2016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F4C920B-C9AC-4C99-AA77-DA9DBDDD7E9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40116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3"/>
          <p:cNvSpPr>
            <a:spLocks noGrp="1"/>
          </p:cNvSpPr>
          <p:nvPr>
            <p:ph type="dt" sz="half" idx="10"/>
          </p:nvPr>
        </p:nvSpPr>
        <p:spPr/>
        <p:txBody>
          <a:bodyPr/>
          <a:lstStyle>
            <a:lvl1pPr>
              <a:defRPr/>
            </a:lvl1pPr>
          </a:lstStyle>
          <a:p>
            <a:pPr>
              <a:defRPr/>
            </a:pPr>
            <a:fld id="{B9AE6031-6F1F-4D9F-8A06-AFDA44432325}" type="datetimeFigureOut">
              <a:rPr lang="ru-RU"/>
              <a:pPr>
                <a:defRPr/>
              </a:pPr>
              <a:t>04.12.2016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A9AC0E0-A875-44ED-B8F2-C4BD6454B24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188" y="4800600"/>
            <a:ext cx="73152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3"/>
          <p:cNvSpPr>
            <a:spLocks noGrp="1"/>
          </p:cNvSpPr>
          <p:nvPr>
            <p:ph type="dt" sz="half" idx="10"/>
          </p:nvPr>
        </p:nvSpPr>
        <p:spPr/>
        <p:txBody>
          <a:bodyPr/>
          <a:lstStyle>
            <a:lvl1pPr>
              <a:defRPr/>
            </a:lvl1pPr>
          </a:lstStyle>
          <a:p>
            <a:pPr>
              <a:defRPr/>
            </a:pPr>
            <a:fld id="{85A8F06A-637C-45E4-86E7-8342FE334540}" type="datetimeFigureOut">
              <a:rPr lang="ru-RU"/>
              <a:pPr>
                <a:defRPr/>
              </a:pPr>
              <a:t>04.12.2016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C3C4107-DF7F-423D-AA82-E1FEEFD3C75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99"/>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727AFEB-496C-48E3-AE87-4EB657DB5D8F}" type="datetimeFigureOut">
              <a:rPr lang="ru-RU"/>
              <a:pPr>
                <a:defRPr/>
              </a:pPr>
              <a:t>04.12.2016</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cs typeface="+mn-cs"/>
              </a:defRPr>
            </a:lvl1pPr>
          </a:lstStyle>
          <a:p>
            <a:pPr>
              <a:defRPr/>
            </a:pPr>
            <a:fld id="{0FAB9AE4-B8DE-47EB-BB0B-B5A4B321663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0" r:id="rId1"/>
    <p:sldLayoutId id="2147483669" r:id="rId2"/>
    <p:sldLayoutId id="2147483668" r:id="rId3"/>
    <p:sldLayoutId id="2147483667" r:id="rId4"/>
    <p:sldLayoutId id="2147483666" r:id="rId5"/>
    <p:sldLayoutId id="2147483665" r:id="rId6"/>
    <p:sldLayoutId id="2147483664" r:id="rId7"/>
    <p:sldLayoutId id="2147483663" r:id="rId8"/>
    <p:sldLayoutId id="2147483662" r:id="rId9"/>
    <p:sldLayoutId id="2147483661" r:id="rId10"/>
    <p:sldLayoutId id="2147483660"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a:solidFill>
            <a:schemeClr val="tx1"/>
          </a:solidFill>
          <a:latin typeface="+mn-lt"/>
        </a:defRPr>
      </a:lvl2pPr>
      <a:lvl3pPr marL="1143000" indent="-228600" algn="l" rtl="0" eaLnBrk="0" fontAlgn="base" hangingPunct="0">
        <a:lnSpc>
          <a:spcPct val="90000"/>
        </a:lnSpc>
        <a:spcBef>
          <a:spcPts val="500"/>
        </a:spcBef>
        <a:spcAft>
          <a:spcPct val="0"/>
        </a:spcAft>
        <a:buFont typeface="Arial" charset="0"/>
        <a:buChar char="•"/>
        <a:defRPr sz="2000">
          <a:solidFill>
            <a:schemeClr val="tx1"/>
          </a:solidFill>
          <a:latin typeface="+mn-lt"/>
        </a:defRPr>
      </a:lvl3pPr>
      <a:lvl4pPr marL="1600200" indent="-228600" algn="l" rtl="0" eaLnBrk="0" fontAlgn="base" hangingPunct="0">
        <a:lnSpc>
          <a:spcPct val="90000"/>
        </a:lnSpc>
        <a:spcBef>
          <a:spcPts val="500"/>
        </a:spcBef>
        <a:spcAft>
          <a:spcPct val="0"/>
        </a:spcAft>
        <a:buFont typeface="Arial" charset="0"/>
        <a:buChar char="•"/>
        <a:defRPr>
          <a:solidFill>
            <a:schemeClr val="tx1"/>
          </a:solidFill>
          <a:latin typeface="+mn-lt"/>
        </a:defRPr>
      </a:lvl4pPr>
      <a:lvl5pPr marL="2057400" indent="-228600" algn="l" rtl="0" eaLnBrk="0" fontAlgn="base" hangingPunct="0">
        <a:lnSpc>
          <a:spcPct val="90000"/>
        </a:lnSpc>
        <a:spcBef>
          <a:spcPts val="500"/>
        </a:spcBef>
        <a:spcAft>
          <a:spcPct val="0"/>
        </a:spcAft>
        <a:buFont typeface="Arial" charset="0"/>
        <a:buChar char="•"/>
        <a:defRPr>
          <a:solidFill>
            <a:schemeClr val="tx1"/>
          </a:solidFill>
          <a:latin typeface="+mn-lt"/>
        </a:defRPr>
      </a:lvl5pPr>
      <a:lvl6pPr marL="2514600" indent="-228600" algn="l" rtl="0" eaLnBrk="0" fontAlgn="base" hangingPunct="0">
        <a:lnSpc>
          <a:spcPct val="90000"/>
        </a:lnSpc>
        <a:spcBef>
          <a:spcPts val="500"/>
        </a:spcBef>
        <a:spcAft>
          <a:spcPct val="0"/>
        </a:spcAft>
        <a:buFont typeface="Arial" charset="0"/>
        <a:buChar char="•"/>
        <a:defRPr>
          <a:solidFill>
            <a:schemeClr val="tx1"/>
          </a:solidFill>
          <a:latin typeface="+mn-lt"/>
        </a:defRPr>
      </a:lvl6pPr>
      <a:lvl7pPr marL="2971800" indent="-228600" algn="l" rtl="0" eaLnBrk="0" fontAlgn="base" hangingPunct="0">
        <a:lnSpc>
          <a:spcPct val="90000"/>
        </a:lnSpc>
        <a:spcBef>
          <a:spcPts val="500"/>
        </a:spcBef>
        <a:spcAft>
          <a:spcPct val="0"/>
        </a:spcAft>
        <a:buFont typeface="Arial" charset="0"/>
        <a:buChar char="•"/>
        <a:defRPr>
          <a:solidFill>
            <a:schemeClr val="tx1"/>
          </a:solidFill>
          <a:latin typeface="+mn-lt"/>
        </a:defRPr>
      </a:lvl7pPr>
      <a:lvl8pPr marL="3429000" indent="-228600" algn="l" rtl="0" eaLnBrk="0" fontAlgn="base" hangingPunct="0">
        <a:lnSpc>
          <a:spcPct val="90000"/>
        </a:lnSpc>
        <a:spcBef>
          <a:spcPts val="500"/>
        </a:spcBef>
        <a:spcAft>
          <a:spcPct val="0"/>
        </a:spcAft>
        <a:buFont typeface="Arial" charset="0"/>
        <a:buChar char="•"/>
        <a:defRPr>
          <a:solidFill>
            <a:schemeClr val="tx1"/>
          </a:solidFill>
          <a:latin typeface="+mn-lt"/>
        </a:defRPr>
      </a:lvl8pPr>
      <a:lvl9pPr marL="3886200" indent="-228600" algn="l" rtl="0" eaLnBrk="0" fontAlgn="base" hangingPunct="0">
        <a:lnSpc>
          <a:spcPct val="90000"/>
        </a:lnSpc>
        <a:spcBef>
          <a:spcPts val="500"/>
        </a:spcBef>
        <a:spcAft>
          <a:spcPct val="0"/>
        </a:spcAft>
        <a:buFont typeface="Arial" charset="0"/>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s://ru.wikipedia.org/wiki/%D0%91%D1%83%D1%80%D0%B4%D0%B6-%D0%A5%D0%B0%D0%BB%D0%B8%D1%84%D0%B0" TargetMode="External"/><Relationship Id="rId13" Type="http://schemas.openxmlformats.org/officeDocument/2006/relationships/hyperlink" Target="https://ru.wikipedia.org/wiki/%D0%90%D0%B1%D1%80%D0%B0%D0%B4%D0%B6_%D0%B0%D0%BB%D1%8C-%D0%91%D0%B5%D0%B9%D1%82" TargetMode="External"/><Relationship Id="rId18" Type="http://schemas.openxmlformats.org/officeDocument/2006/relationships/hyperlink" Target="https://ru.wikipedia.org/wiki/%D0%91%D0%B0%D1%88%D0%BD%D1%8F_%D0%A1%D0%B2%D0%BE%D0%B1%D0%BE%D0%B4%D1%8B" TargetMode="External"/><Relationship Id="rId3" Type="http://schemas.openxmlformats.org/officeDocument/2006/relationships/hyperlink" Target="https://ru.wikipedia.org/wiki/%D0%A2%D0%B5%D0%BB%D0%B5%D1%80%D0%B0%D0%B4%D0%B8%D0%BE%D0%B2%D0%B5%D1%89%D0%B0%D0%BD%D0%B8%D0%B5" TargetMode="External"/><Relationship Id="rId7" Type="http://schemas.openxmlformats.org/officeDocument/2006/relationships/hyperlink" Target="https://ru.wikipedia.org/wiki/%D0%9C%D0%BE%D1%81%D0%BA%D0%B2%D0%B0" TargetMode="External"/><Relationship Id="rId12" Type="http://schemas.openxmlformats.org/officeDocument/2006/relationships/hyperlink" Target="https://ru.wikipedia.org/wiki/%D0%A8%D0%B0%D0%BD%D1%85%D0%B0%D0%B9" TargetMode="External"/><Relationship Id="rId17" Type="http://schemas.openxmlformats.org/officeDocument/2006/relationships/hyperlink" Target="https://ru.wikipedia.org/wiki/%D0%A2%D0%BE%D1%80%D0%BE%D0%BD%D1%82%D0%BE" TargetMode="External"/><Relationship Id="rId2" Type="http://schemas.openxmlformats.org/officeDocument/2006/relationships/hyperlink" Target="https://ru.wikipedia.org/wiki/%D0%A2%D0%B5%D0%BB%D0%B5%D0%B1%D0%B0%D1%88%D0%BD%D1%8F" TargetMode="External"/><Relationship Id="rId16" Type="http://schemas.openxmlformats.org/officeDocument/2006/relationships/hyperlink" Target="https://ru.wikipedia.org/wiki/%D0%A1%D0%B8-%D0%AD%D0%BD_%D0%A2%D0%B0%D1%83%D1%8D%D1%80" TargetMode="External"/><Relationship Id="rId20"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https://ru.wikipedia.org/wiki/%D0%9E%D1%81%D1%82%D0%B0%D0%BD%D0%BA%D0%B8%D0%BD%D1%81%D0%BA%D0%B8%D0%B9_%D1%80%D0%B0%D0%B9%D0%BE%D0%BD" TargetMode="External"/><Relationship Id="rId11" Type="http://schemas.openxmlformats.org/officeDocument/2006/relationships/hyperlink" Target="https://ru.wikipedia.org/wiki/%D0%A8%D0%B0%D0%BD%D1%85%D0%B0%D0%B9%D1%81%D0%BA%D0%B0%D1%8F_%D0%B1%D0%B0%D1%88%D0%BD%D1%8F" TargetMode="External"/><Relationship Id="rId5" Type="http://schemas.openxmlformats.org/officeDocument/2006/relationships/hyperlink" Target="https://ru.wikipedia.org/wiki/%D0%91%D0%B0%D1%88%D0%BD%D1%8F" TargetMode="External"/><Relationship Id="rId15" Type="http://schemas.openxmlformats.org/officeDocument/2006/relationships/hyperlink" Target="https://ru.wikipedia.org/wiki/%D0%A2%D0%B5%D0%BB%D0%B5%D0%B1%D0%B0%D1%88%D0%BD%D1%8F_%D0%93%D1%83%D0%B0%D0%BD%D1%87%D0%B6%D0%BE%D1%83" TargetMode="External"/><Relationship Id="rId10" Type="http://schemas.openxmlformats.org/officeDocument/2006/relationships/hyperlink" Target="https://ru.wikipedia.org/wiki/%D0%9D%D0%B5%D0%B1%D0%B5%D1%81%D0%BD%D0%BE%D0%B5_%D0%B4%D0%B5%D1%80%D0%B5%D0%B2%D0%BE_%D0%A2%D0%BE%D0%BA%D0%B8%D0%BE" TargetMode="External"/><Relationship Id="rId19" Type="http://schemas.openxmlformats.org/officeDocument/2006/relationships/hyperlink" Target="https://ru.wikipedia.org/wiki/%D0%9D%D1%8C%D1%8E-%D0%99%D0%BE%D1%80%D0%BA" TargetMode="External"/><Relationship Id="rId4" Type="http://schemas.openxmlformats.org/officeDocument/2006/relationships/hyperlink" Target="https://ru.wikipedia.org/wiki/%D0%A0%D0%B0%D0%B4%D0%B8%D0%BE%D0%B2%D0%B5%D1%89%D0%B0%D0%BD%D0%B8%D0%B5" TargetMode="External"/><Relationship Id="rId9" Type="http://schemas.openxmlformats.org/officeDocument/2006/relationships/hyperlink" Target="https://ru.wikipedia.org/wiki/%D0%94%D1%83%D0%B1%D0%B0%D0%B9_(%D0%B3%D0%BE%D1%80%D0%BE%D0%B4)" TargetMode="External"/><Relationship Id="rId14" Type="http://schemas.openxmlformats.org/officeDocument/2006/relationships/hyperlink" Target="https://ru.wikipedia.org/wiki/%D0%9C%D0%B5%D0%BA%D0%BA%D0%B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ru.wikipedia.org/wiki/%D0%9C%D0%BE%D1%81%D0%BA%D0%B2%D0%B0" TargetMode="External"/><Relationship Id="rId2" Type="http://schemas.openxmlformats.org/officeDocument/2006/relationships/hyperlink" Target="https://ru.wikipedia.org/wiki/2015_%D0%B3%D0%BE%D0%B4" TargetMode="Externa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ru.wikipedia.org/wiki/%D0%A1%D0%B5%D0%B2%D0%B5%D1%80%D0%BE-%D0%92%D0%BE%D1%81%D1%82%D0%BE%D1%87%D0%BD%D1%8B%D0%B9_%D0%B0%D0%B4%D0%BC%D0%B8%D0%BD%D0%B8%D1%81%D1%82%D1%80%D0%B0%D1%82%D0%B8%D0%B2%D0%BD%D1%8B%D0%B9_%D0%BE%D0%BA%D1%80%D1%83%D0%B3"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ru.wikipedia.org/wiki/%D0%9C%D0%BE%D1%81%D0%BA%D0%B2%D0%B0" TargetMode="External"/><Relationship Id="rId2" Type="http://schemas.openxmlformats.org/officeDocument/2006/relationships/hyperlink" Target="https://ru.wikipedia.org/wiki/%D0%A1%D0%B5%D0%B2%D0%B5%D1%80%D0%BE-%D0%92%D0%BE%D1%81%D1%82%D0%BE%D1%87%D0%BD%D1%8B%D0%B9_%D0%B0%D0%B4%D0%BC%D0%B8%D0%BD%D0%B8%D1%81%D1%82%D1%80%D0%B0%D1%82%D0%B8%D0%B2%D0%BD%D1%8B%D0%B9_%D0%BE%D0%BA%D1%80%D1%83%D0%B3" TargetMode="Externa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8" Type="http://schemas.openxmlformats.org/officeDocument/2006/relationships/hyperlink" Target="https://ru.wikipedia.org/wiki/%D0%A6%D0%B8%D1%86%D0%B8%D0%BD,_%D0%9D%D0%B8%D0%BA%D0%BE%D0%BB%D0%B0%D0%B9_%D0%92%D0%B0%D1%81%D0%B8%D0%BB%D1%8C%D0%B5%D0%B2%D0%B8%D1%87" TargetMode="External"/><Relationship Id="rId13" Type="http://schemas.openxmlformats.org/officeDocument/2006/relationships/hyperlink" Target="https://ru.wikipedia.org/wiki/%D0%94%D0%B5%D0%BD%D0%B4%D1%80%D0%B0%D1%80%D0%B8%D0%B9" TargetMode="External"/><Relationship Id="rId3" Type="http://schemas.openxmlformats.org/officeDocument/2006/relationships/hyperlink" Target="https://ru.wikipedia.org/wiki/%D0%9C%D0%BE%D1%81%D0%BA%D0%B2%D0%B0" TargetMode="External"/><Relationship Id="rId7" Type="http://schemas.openxmlformats.org/officeDocument/2006/relationships/hyperlink" Target="https://ru.wikipedia.org/wiki/%D0%9A%D0%BE%D0%BD%D1%82%D0%B8%D0%BD%D0%B5%D0%BD%D1%82" TargetMode="External"/><Relationship Id="rId12" Type="http://schemas.openxmlformats.org/officeDocument/2006/relationships/hyperlink" Target="https://ru.wikipedia.org/wiki/%D0%A1%D0%A1%D0%A1%D0%A0" TargetMode="External"/><Relationship Id="rId2" Type="http://schemas.openxmlformats.org/officeDocument/2006/relationships/hyperlink" Target="https://ru.wikipedia.org/wiki/%D0%A0%D0%90%D0%9D" TargetMode="External"/><Relationship Id="rId1" Type="http://schemas.openxmlformats.org/officeDocument/2006/relationships/slideLayout" Target="../slideLayouts/slideLayout7.xml"/><Relationship Id="rId6" Type="http://schemas.openxmlformats.org/officeDocument/2006/relationships/hyperlink" Target="https://ru.wikipedia.org/wiki/%D0%93%D0%BB%D0%B0%D0%B2%D0%BD%D1%8B%D0%B9_%D0%B1%D0%BE%D1%82%D0%B0%D0%BD%D0%B8%D1%87%D0%B5%D1%81%D0%BA%D0%B8%D0%B9_%D1%81%D0%B0%D0%B4_%D0%B8%D0%BC%D0%B5%D0%BD%D0%B8_%D0%9D._%D0%92._%D0%A6%D0%B8%D1%86%D0%B8%D0%BD%D0%B0_%D0%A0%D0%90%D0%9D" TargetMode="External"/><Relationship Id="rId11" Type="http://schemas.openxmlformats.org/officeDocument/2006/relationships/hyperlink" Target="https://ru.wikipedia.org/wiki/%D0%A4%D0%BB%D0%BE%D1%80%D0%B0_(%D0%BF%D1%80%D0%B8%D1%80%D0%BE%D0%B4%D0%B0)" TargetMode="External"/><Relationship Id="rId5" Type="http://schemas.openxmlformats.org/officeDocument/2006/relationships/hyperlink" Target="https://ru.wikipedia.org/wiki/%D0%95%D0%B2%D1%80%D0%BE%D0%BF%D0%B0" TargetMode="External"/><Relationship Id="rId10" Type="http://schemas.openxmlformats.org/officeDocument/2006/relationships/hyperlink" Target="https://ru.wikipedia.org/wiki/%D0%A2%D0%B0%D0%BA%D1%81%D0%BE%D0%BD" TargetMode="External"/><Relationship Id="rId4" Type="http://schemas.openxmlformats.org/officeDocument/2006/relationships/hyperlink" Target="https://ru.wikipedia.org/wiki/%D0%91%D0%BE%D1%82%D0%B0%D0%BD%D0%B8%D1%87%D0%B5%D1%81%D0%BA%D0%B8%D0%B9_%D1%81%D0%B0%D0%B4" TargetMode="External"/><Relationship Id="rId9" Type="http://schemas.openxmlformats.org/officeDocument/2006/relationships/hyperlink" Target="https://ru.wikipedia.org/wiki/%D0%92%D0%B8%D0%B4_(%D0%B1%D0%B8%D0%BE%D0%BB%D0%BE%D0%B3%D0%B8%D1%8F)" TargetMode="External"/><Relationship Id="rId14" Type="http://schemas.openxmlformats.org/officeDocument/2006/relationships/image" Target="../media/image7.jpeg"/></Relationships>
</file>

<file path=ppt/slides/_rels/slide16.xml.rels><?xml version="1.0" encoding="UTF-8" standalone="yes"?>
<Relationships xmlns="http://schemas.openxmlformats.org/package/2006/relationships"><Relationship Id="rId8" Type="http://schemas.openxmlformats.org/officeDocument/2006/relationships/hyperlink" Target="https://ru.wikipedia.org/wiki/1975_%D0%B3%D0%BE%D0%B4" TargetMode="External"/><Relationship Id="rId3" Type="http://schemas.openxmlformats.org/officeDocument/2006/relationships/hyperlink" Target="https://ru.wikipedia.org/wiki/%D0%9C%D0%BE%D1%81%D0%BA%D0%B2%D0%B0" TargetMode="External"/><Relationship Id="rId7" Type="http://schemas.openxmlformats.org/officeDocument/2006/relationships/hyperlink" Target="https://ru.wikipedia.org/wiki/1-%D1%8F_%D0%9E%D1%81%D1%82%D0%B0%D0%BD%D0%BA%D0%B8%D0%BD%D1%81%D0%BA%D0%B0%D1%8F_%D1%83%D0%BB%D0%B8%D1%86%D0%B0" TargetMode="External"/><Relationship Id="rId2" Type="http://schemas.openxmlformats.org/officeDocument/2006/relationships/hyperlink" Target="https://ru.wikipedia.org/wiki/%D0%9A%D0%BE%D1%80%D0%BE%D0%BB%D1%91%D0%B2,_%D0%A1%D0%B5%D1%80%D0%B3%D0%B5%D0%B9_%D0%9F%D0%B0%D0%B2%D0%BB%D0%BE%D0%B2%D0%B8%D1%87" TargetMode="External"/><Relationship Id="rId1" Type="http://schemas.openxmlformats.org/officeDocument/2006/relationships/slideLayout" Target="../slideLayouts/slideLayout7.xml"/><Relationship Id="rId6" Type="http://schemas.openxmlformats.org/officeDocument/2006/relationships/hyperlink" Target="https://ru.wikipedia.org/wiki/%D0%A3%D0%BB%D0%B8%D1%86%D0%B0_%D0%90%D0%BA%D0%B0%D0%B4%D0%B5%D0%BC%D0%B8%D0%BA%D0%B0_%D0%9A%D0%BE%D1%80%D0%BE%D0%BB%D1%91%D0%B2%D0%B0_(%D0%9C%D0%BE%D1%81%D0%BA%D0%B2%D0%B0)" TargetMode="External"/><Relationship Id="rId5" Type="http://schemas.openxmlformats.org/officeDocument/2006/relationships/hyperlink" Target="https://ru.wikipedia.org/wiki/%D0%A1%D0%92%D0%90%D0%9E" TargetMode="External"/><Relationship Id="rId4" Type="http://schemas.openxmlformats.org/officeDocument/2006/relationships/hyperlink" Target="https://ru.wikipedia.org/wiki/%D0%9E%D1%81%D1%82%D0%B0%D0%BD%D0%BA%D0%B8%D0%BD%D1%81%D0%BA%D0%B8%D0%B9_(%D1%80%D0%B0%D0%B9%D0%BE%D0%BD_%D0%9C%D0%BE%D1%81%D0%BA%D0%B2%D1%8B)" TargetMode="External"/><Relationship Id="rId9" Type="http://schemas.openxmlformats.org/officeDocument/2006/relationships/image" Target="../media/image8.jpeg"/></Relationships>
</file>

<file path=ppt/slides/_rels/slide17.xml.rels><?xml version="1.0" encoding="UTF-8" standalone="yes"?>
<Relationships xmlns="http://schemas.openxmlformats.org/package/2006/relationships"><Relationship Id="rId8" Type="http://schemas.openxmlformats.org/officeDocument/2006/relationships/hyperlink" Target="https://ru.wikipedia.org/wiki/%D0%9A%D0%BE%D1%81%D0%BC%D0%BE%D0%BD%D0%B0%D0%B2%D1%82" TargetMode="External"/><Relationship Id="rId3" Type="http://schemas.openxmlformats.org/officeDocument/2006/relationships/hyperlink" Target="https://ru.wikipedia.org/wiki/%D0%9F%D0%BE%D0%BA%D0%BE%D1%80%D0%B8%D1%82%D0%B5%D0%BB%D1%8F%D0%BC_%D0%BA%D0%BE%D1%81%D0%BC%D0%BE%D1%81%D0%B0" TargetMode="External"/><Relationship Id="rId7" Type="http://schemas.openxmlformats.org/officeDocument/2006/relationships/hyperlink" Target="https://ru.wikipedia.org/wiki/%D0%93%D0%B0%D0%B3%D0%B0%D1%80%D0%B8%D0%BD,_%D0%AE%D1%80%D0%B8%D0%B9_%D0%90%D0%BB%D0%B5%D0%BA%D1%81%D0%B5%D0%B5%D0%B2%D0%B8%D1%87" TargetMode="External"/><Relationship Id="rId2" Type="http://schemas.openxmlformats.org/officeDocument/2006/relationships/hyperlink" Target="https://ru.wikipedia.org/wiki/%D0%9C%D0%BE%D1%81%D0%BA%D0%B2%D0%B0" TargetMode="External"/><Relationship Id="rId1" Type="http://schemas.openxmlformats.org/officeDocument/2006/relationships/slideLayout" Target="../slideLayouts/slideLayout7.xml"/><Relationship Id="rId6" Type="http://schemas.openxmlformats.org/officeDocument/2006/relationships/hyperlink" Target="https://ru.wikipedia.org/wiki/1981_%D0%B3%D0%BE%D0%B4" TargetMode="External"/><Relationship Id="rId5" Type="http://schemas.openxmlformats.org/officeDocument/2006/relationships/hyperlink" Target="https://ru.wikipedia.org/wiki/10_%D0%B0%D0%BF%D1%80%D0%B5%D0%BB%D1%8F" TargetMode="External"/><Relationship Id="rId4" Type="http://schemas.openxmlformats.org/officeDocument/2006/relationships/hyperlink" Target="https://ru.wikipedia.org/wiki/%D0%90%D0%BB%D0%BB%D0%B5%D1%8F_%D0%9A%D0%BE%D1%81%D0%BC%D0%BE%D0%BD%D0%B0%D0%B2%D1%82%D0%BE%D0%B2" TargetMode="External"/><Relationship Id="rId9"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hyperlink" Target="https://ru.wikipedia.org/wiki/%D0%9C%D1%83%D1%85%D0%B8%D0%BD%D0%B0,_%D0%92%D0%B5%D1%80%D0%B0_%D0%98%D0%B3%D0%BD%D0%B0%D1%82%D1%8C%D0%B5%D0%B2%D0%BD%D0%B0" TargetMode="External"/><Relationship Id="rId7" Type="http://schemas.openxmlformats.org/officeDocument/2006/relationships/image" Target="../media/image10.jpeg"/><Relationship Id="rId2" Type="http://schemas.openxmlformats.org/officeDocument/2006/relationships/hyperlink" Target="https://ru.wikipedia.org/wiki/%D0%A1%D0%B5%D1%80%D0%BF_%D0%B8_%D0%BC%D0%BE%D0%BB%D0%BE%D1%82" TargetMode="External"/><Relationship Id="rId1" Type="http://schemas.openxmlformats.org/officeDocument/2006/relationships/slideLayout" Target="../slideLayouts/slideLayout7.xml"/><Relationship Id="rId6" Type="http://schemas.openxmlformats.org/officeDocument/2006/relationships/hyperlink" Target="https://ru.wikipedia.org/wiki/%D0%A0%D0%B0%D0%B1%D0%BE%D1%87%D0%B8%D0%B9_%D0%B8_%D0%BA%D0%BE%D0%BB%D1%85%D0%BE%D0%B7%D0%BD%D0%B8%D1%86%D0%B0" TargetMode="External"/><Relationship Id="rId5" Type="http://schemas.openxmlformats.org/officeDocument/2006/relationships/hyperlink" Target="https://ru.wikipedia.org/wiki/%D0%A1%D1%82%D0%B0%D0%BB%D1%8C" TargetMode="External"/><Relationship Id="rId4" Type="http://schemas.openxmlformats.org/officeDocument/2006/relationships/hyperlink" Target="https://ru.wikipedia.org/wiki/%D0%98%D0%BE%D1%84%D0%B0%D0%BD,_%D0%91%D0%BE%D1%80%D0%B8%D1%81_%D0%9C%D0%B8%D1%85%D0%B0%D0%B9%D0%BB%D0%BE%D0%B2%D0%B8%D1%87"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vdnh.ru/" TargetMode="External"/><Relationship Id="rId3" Type="http://schemas.openxmlformats.org/officeDocument/2006/relationships/hyperlink" Target="http://mosopen.ru/region/ostankinskij/history" TargetMode="External"/><Relationship Id="rId7" Type="http://schemas.openxmlformats.org/officeDocument/2006/relationships/hyperlink" Target="http://www.gbsad.ru/" TargetMode="External"/><Relationship Id="rId2" Type="http://schemas.openxmlformats.org/officeDocument/2006/relationships/hyperlink" Target="https://ru.wikipedia.org/" TargetMode="External"/><Relationship Id="rId1" Type="http://schemas.openxmlformats.org/officeDocument/2006/relationships/slideLayout" Target="../slideLayouts/slideLayout7.xml"/><Relationship Id="rId6" Type="http://schemas.openxmlformats.org/officeDocument/2006/relationships/hyperlink" Target="http://ostankino.ru/" TargetMode="External"/><Relationship Id="rId5" Type="http://schemas.openxmlformats.org/officeDocument/2006/relationships/hyperlink" Target="http://gorod-moskva.ru/rayon/ostankinskiy" TargetMode="External"/><Relationship Id="rId4" Type="http://schemas.openxmlformats.org/officeDocument/2006/relationships/hyperlink" Target="http://stringer-news.com/publication.mhtml?Part=37&amp;PubID=458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title"/>
          </p:nvPr>
        </p:nvSpPr>
        <p:spPr/>
        <p:txBody>
          <a:bodyPr anchor="b"/>
          <a:lstStyle/>
          <a:p>
            <a:pPr algn="ctr" eaLnBrk="1" hangingPunct="1"/>
            <a:r>
              <a:rPr lang="ru-RU" sz="6000" b="1" dirty="0" smtClean="0"/>
              <a:t>Останкино</a:t>
            </a:r>
            <a:r>
              <a:rPr lang="ru-RU" sz="6000" b="1" dirty="0" smtClean="0">
                <a:latin typeface="Arial" charset="0"/>
              </a:rPr>
              <a:t/>
            </a:r>
            <a:br>
              <a:rPr lang="ru-RU" sz="6000" b="1" dirty="0" smtClean="0">
                <a:latin typeface="Arial" charset="0"/>
              </a:rPr>
            </a:br>
            <a:r>
              <a:rPr lang="ru-RU" sz="3200" b="1" dirty="0" smtClean="0">
                <a:latin typeface="Arial" charset="0"/>
              </a:rPr>
              <a:t>Культурное и историческое </a:t>
            </a:r>
            <a:r>
              <a:rPr lang="ru-RU" sz="3200" b="1" dirty="0" smtClean="0">
                <a:latin typeface="Arial" charset="0"/>
              </a:rPr>
              <a:t>наследие </a:t>
            </a:r>
            <a:r>
              <a:rPr lang="ru-RU" sz="3200" b="1" dirty="0" smtClean="0">
                <a:latin typeface="Arial" charset="0"/>
              </a:rPr>
              <a:t>Москвы</a:t>
            </a:r>
          </a:p>
        </p:txBody>
      </p:sp>
      <p:sp useBgFill="1">
        <p:nvSpPr>
          <p:cNvPr id="13314" name="Подзаголовок 2"/>
          <p:cNvSpPr>
            <a:spLocks noGrp="1"/>
          </p:cNvSpPr>
          <p:nvPr>
            <p:ph type="body" sz="half" idx="1"/>
          </p:nvPr>
        </p:nvSpPr>
        <p:spPr>
          <a:xfrm>
            <a:off x="1073150" y="1757363"/>
            <a:ext cx="5443538" cy="3709987"/>
          </a:xfrm>
        </p:spPr>
        <p:txBody>
          <a:bodyPr/>
          <a:lstStyle/>
          <a:p>
            <a:pPr algn="r" eaLnBrk="1" hangingPunct="1"/>
            <a:endParaRPr lang="ru-RU" sz="2000" smtClean="0"/>
          </a:p>
        </p:txBody>
      </p:sp>
      <p:sp>
        <p:nvSpPr>
          <p:cNvPr id="13315" name="Rectangle 9"/>
          <p:cNvSpPr>
            <a:spLocks noGrp="1"/>
          </p:cNvSpPr>
          <p:nvPr>
            <p:ph type="body" sz="half" idx="2"/>
          </p:nvPr>
        </p:nvSpPr>
        <p:spPr>
          <a:xfrm>
            <a:off x="3571875" y="5629275"/>
            <a:ext cx="8620125" cy="996950"/>
          </a:xfrm>
        </p:spPr>
        <p:txBody>
          <a:bodyPr/>
          <a:lstStyle/>
          <a:p>
            <a:pPr algn="r" eaLnBrk="1" hangingPunct="1">
              <a:lnSpc>
                <a:spcPct val="70000"/>
              </a:lnSpc>
            </a:pPr>
            <a:r>
              <a:rPr lang="ru-RU" i="1" dirty="0" smtClean="0"/>
              <a:t>ученица 10 класса Корнеева Юлия</a:t>
            </a:r>
          </a:p>
          <a:p>
            <a:pPr>
              <a:lnSpc>
                <a:spcPct val="70000"/>
              </a:lnSpc>
            </a:pPr>
            <a:endParaRPr lang="ru-RU" sz="2000" i="1"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idx="4294967295"/>
          </p:nvPr>
        </p:nvSpPr>
        <p:spPr/>
        <p:txBody>
          <a:bodyPr/>
          <a:lstStyle/>
          <a:p>
            <a:pPr algn="ctr" eaLnBrk="1" hangingPunct="1"/>
            <a:r>
              <a:rPr lang="ru-RU" b="1" smtClean="0"/>
              <a:t>Проблемы в Останкино</a:t>
            </a:r>
          </a:p>
        </p:txBody>
      </p:sp>
      <p:sp>
        <p:nvSpPr>
          <p:cNvPr id="23554" name="Rectangle 3"/>
          <p:cNvSpPr>
            <a:spLocks noGrp="1"/>
          </p:cNvSpPr>
          <p:nvPr>
            <p:ph type="body" idx="4294967295"/>
          </p:nvPr>
        </p:nvSpPr>
        <p:spPr/>
        <p:txBody>
          <a:bodyPr/>
          <a:lstStyle/>
          <a:p>
            <a:pPr algn="ctr" eaLnBrk="1" hangingPunct="1"/>
            <a:r>
              <a:rPr lang="ru-RU" sz="3600" smtClean="0"/>
              <a:t>Основная проблем в том, что на район покушаются в плане застройек. Пример: недавный конфликт между застройщиком «Дон-Строй» и останкинской общественностью, которая выступила категорически против строительства высотки в охраняемой зоне Дворца и Паркового ансамбля. Судебные тяжбы продолжаются. Сокращение границ охранной зоны историко-культурных памятников </a:t>
            </a:r>
            <a:r>
              <a:rPr lang="ru-RU" sz="3600" b="1" smtClean="0"/>
              <a:t>НЕДОПУСТИМО!!!</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4578" name="Рисунок 1"/>
          <p:cNvPicPr>
            <a:picLocks noChangeAspect="1"/>
          </p:cNvPicPr>
          <p:nvPr/>
        </p:nvPicPr>
        <p:blipFill>
          <a:blip r:embed="rId2" cstate="print"/>
          <a:srcRect/>
          <a:stretch>
            <a:fillRect/>
          </a:stretch>
        </p:blipFill>
        <p:spPr bwMode="auto">
          <a:xfrm>
            <a:off x="1476375" y="239713"/>
            <a:ext cx="8880475" cy="6618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4"/>
          <p:cNvSpPr>
            <a:spLocks noGrp="1"/>
          </p:cNvSpPr>
          <p:nvPr>
            <p:ph type="title" idx="4294967295"/>
          </p:nvPr>
        </p:nvSpPr>
        <p:spPr/>
        <p:txBody>
          <a:bodyPr/>
          <a:lstStyle/>
          <a:p>
            <a:pPr algn="ctr" eaLnBrk="1" hangingPunct="1"/>
            <a:r>
              <a:rPr lang="ru-RU" b="1" smtClean="0"/>
              <a:t>Основные </a:t>
            </a:r>
            <a:r>
              <a:rPr lang="ru-RU" sz="3600" b="1" smtClean="0"/>
              <a:t>достопримечательности</a:t>
            </a:r>
            <a:r>
              <a:rPr lang="ru-RU" b="1" smtClean="0"/>
              <a:t> Останкино</a:t>
            </a:r>
          </a:p>
        </p:txBody>
      </p:sp>
      <p:sp>
        <p:nvSpPr>
          <p:cNvPr id="25602" name="Rectangle 5"/>
          <p:cNvSpPr>
            <a:spLocks noGrp="1"/>
          </p:cNvSpPr>
          <p:nvPr>
            <p:ph type="body" sz="half" idx="4294967295"/>
          </p:nvPr>
        </p:nvSpPr>
        <p:spPr>
          <a:xfrm>
            <a:off x="838200" y="1825625"/>
            <a:ext cx="5181600" cy="4351338"/>
          </a:xfrm>
        </p:spPr>
        <p:txBody>
          <a:bodyPr/>
          <a:lstStyle/>
          <a:p>
            <a:pPr eaLnBrk="1" hangingPunct="1">
              <a:buFont typeface="Arial" charset="0"/>
              <a:buNone/>
            </a:pPr>
            <a:endParaRPr lang="ru-RU" sz="2400" smtClean="0"/>
          </a:p>
        </p:txBody>
      </p:sp>
      <p:sp>
        <p:nvSpPr>
          <p:cNvPr id="25603" name="Rectangle 6"/>
          <p:cNvSpPr>
            <a:spLocks noGrp="1"/>
          </p:cNvSpPr>
          <p:nvPr>
            <p:ph type="body" sz="half" idx="4294967295"/>
          </p:nvPr>
        </p:nvSpPr>
        <p:spPr>
          <a:xfrm>
            <a:off x="6172200" y="1782763"/>
            <a:ext cx="5181600" cy="4394200"/>
          </a:xfrm>
        </p:spPr>
        <p:txBody>
          <a:bodyPr/>
          <a:lstStyle/>
          <a:p>
            <a:pPr eaLnBrk="1" hangingPunct="1"/>
            <a:r>
              <a:rPr lang="ru-RU" sz="2400" b="1" dirty="0" smtClean="0"/>
              <a:t>Останкинская </a:t>
            </a:r>
            <a:r>
              <a:rPr lang="ru-RU" sz="2400" b="1" dirty="0" smtClean="0">
                <a:hlinkClick r:id="rId2" tooltip="Телебашня"/>
              </a:rPr>
              <a:t>телебашня</a:t>
            </a:r>
            <a:r>
              <a:rPr lang="ru-RU" sz="2400" dirty="0" smtClean="0"/>
              <a:t> — </a:t>
            </a:r>
            <a:r>
              <a:rPr lang="ru-RU" sz="2400" dirty="0" smtClean="0">
                <a:hlinkClick r:id="rId3" tooltip="Телерадиовещание"/>
              </a:rPr>
              <a:t>телевизионная</a:t>
            </a:r>
            <a:r>
              <a:rPr lang="ru-RU" sz="2400" dirty="0" smtClean="0"/>
              <a:t> и </a:t>
            </a:r>
            <a:r>
              <a:rPr lang="ru-RU" sz="2400" dirty="0" smtClean="0">
                <a:hlinkClick r:id="rId4" tooltip="Радиовещание"/>
              </a:rPr>
              <a:t>радиовещательная</a:t>
            </a:r>
            <a:r>
              <a:rPr lang="ru-RU" sz="2400" dirty="0" smtClean="0"/>
              <a:t> </a:t>
            </a:r>
            <a:r>
              <a:rPr lang="ru-RU" sz="2400" dirty="0" smtClean="0">
                <a:hlinkClick r:id="rId5" tooltip="Башня"/>
              </a:rPr>
              <a:t>башня</a:t>
            </a:r>
            <a:r>
              <a:rPr lang="ru-RU" sz="2400" dirty="0" smtClean="0"/>
              <a:t>, расположенная в </a:t>
            </a:r>
            <a:r>
              <a:rPr lang="ru-RU" sz="2400" dirty="0" smtClean="0">
                <a:hlinkClick r:id="rId6" tooltip="Останкинский район"/>
              </a:rPr>
              <a:t>Останкинском районе</a:t>
            </a:r>
            <a:r>
              <a:rPr lang="ru-RU" sz="2400" dirty="0" smtClean="0"/>
              <a:t> </a:t>
            </a:r>
            <a:r>
              <a:rPr lang="ru-RU" sz="2400" dirty="0" smtClean="0">
                <a:hlinkClick r:id="rId7" tooltip="Москва"/>
              </a:rPr>
              <a:t>Москвы</a:t>
            </a:r>
            <a:r>
              <a:rPr lang="ru-RU" sz="2400" dirty="0" smtClean="0"/>
              <a:t>. Высота — 540,1 , 8-е в мире по высоте свободно стоящее сооружение после небоскрёба </a:t>
            </a:r>
            <a:r>
              <a:rPr lang="ru-RU" sz="2400" dirty="0" err="1" smtClean="0">
                <a:hlinkClick r:id="rId8" tooltip="Бурдж-Халифа"/>
              </a:rPr>
              <a:t>Бурдж-Халифа</a:t>
            </a:r>
            <a:r>
              <a:rPr lang="ru-RU" sz="2400" dirty="0" smtClean="0"/>
              <a:t> (</a:t>
            </a:r>
            <a:r>
              <a:rPr lang="ru-RU" sz="2400" i="1" dirty="0" err="1" smtClean="0">
                <a:hlinkClick r:id="rId9" tooltip="Дубай (город)"/>
              </a:rPr>
              <a:t>Дубай</a:t>
            </a:r>
            <a:r>
              <a:rPr lang="ru-RU" sz="2400" dirty="0" smtClean="0"/>
              <a:t>), </a:t>
            </a:r>
            <a:r>
              <a:rPr lang="ru-RU" sz="2400" i="1" dirty="0" smtClean="0">
                <a:hlinkClick r:id="rId10" tooltip="Небесное дерево Токио"/>
              </a:rPr>
              <a:t>Небесного дерева Токио</a:t>
            </a:r>
            <a:r>
              <a:rPr lang="ru-RU" sz="2400" dirty="0" smtClean="0"/>
              <a:t>, </a:t>
            </a:r>
            <a:r>
              <a:rPr lang="ru-RU" sz="2400" dirty="0" smtClean="0">
                <a:hlinkClick r:id="rId11"/>
              </a:rPr>
              <a:t>Шанхайской башни</a:t>
            </a:r>
            <a:r>
              <a:rPr lang="ru-RU" sz="2400" dirty="0" smtClean="0"/>
              <a:t> (</a:t>
            </a:r>
            <a:r>
              <a:rPr lang="ru-RU" sz="2400" dirty="0" smtClean="0">
                <a:hlinkClick r:id="rId12" tooltip="Шанхай"/>
              </a:rPr>
              <a:t>Шанхай</a:t>
            </a:r>
            <a:r>
              <a:rPr lang="ru-RU" sz="2400" dirty="0" smtClean="0"/>
              <a:t>), </a:t>
            </a:r>
            <a:r>
              <a:rPr lang="ru-RU" sz="2400" dirty="0" err="1" smtClean="0">
                <a:hlinkClick r:id="rId13" tooltip="Абрадж аль-Бейт"/>
              </a:rPr>
              <a:t>Абрадж</a:t>
            </a:r>
            <a:r>
              <a:rPr lang="ru-RU" sz="2400" dirty="0" smtClean="0">
                <a:hlinkClick r:id="rId13" tooltip="Абрадж аль-Бейт"/>
              </a:rPr>
              <a:t> </a:t>
            </a:r>
            <a:r>
              <a:rPr lang="ru-RU" sz="2400" dirty="0" err="1" smtClean="0">
                <a:hlinkClick r:id="rId13" tooltip="Абрадж аль-Бейт"/>
              </a:rPr>
              <a:t>аль-Бейт</a:t>
            </a:r>
            <a:r>
              <a:rPr lang="ru-RU" sz="2400" dirty="0" smtClean="0"/>
              <a:t> (</a:t>
            </a:r>
            <a:r>
              <a:rPr lang="ru-RU" sz="2400" dirty="0" smtClean="0">
                <a:hlinkClick r:id="rId14" tooltip="Мекка"/>
              </a:rPr>
              <a:t>Мекка</a:t>
            </a:r>
            <a:r>
              <a:rPr lang="ru-RU" sz="2400" dirty="0" smtClean="0"/>
              <a:t>), </a:t>
            </a:r>
            <a:r>
              <a:rPr lang="ru-RU" sz="2400" dirty="0" smtClean="0">
                <a:hlinkClick r:id="rId15" tooltip="Телебашня Гуанчжоу"/>
              </a:rPr>
              <a:t>телебашни Гуанчжоу</a:t>
            </a:r>
            <a:r>
              <a:rPr lang="ru-RU" sz="2400" dirty="0" smtClean="0"/>
              <a:t>, телебашни </a:t>
            </a:r>
            <a:r>
              <a:rPr lang="ru-RU" sz="2400" dirty="0" err="1" smtClean="0">
                <a:hlinkClick r:id="rId16" tooltip="Си-Эн Тауэр"/>
              </a:rPr>
              <a:t>Си-Эн</a:t>
            </a:r>
            <a:r>
              <a:rPr lang="ru-RU" sz="2400" dirty="0" smtClean="0">
                <a:hlinkClick r:id="rId16" tooltip="Си-Эн Тауэр"/>
              </a:rPr>
              <a:t> Тауэр</a:t>
            </a:r>
            <a:r>
              <a:rPr lang="ru-RU" sz="2400" dirty="0" smtClean="0"/>
              <a:t> (</a:t>
            </a:r>
            <a:r>
              <a:rPr lang="ru-RU" sz="2400" dirty="0" smtClean="0">
                <a:hlinkClick r:id="rId17" tooltip="Торонто"/>
              </a:rPr>
              <a:t>Торонто</a:t>
            </a:r>
            <a:r>
              <a:rPr lang="ru-RU" sz="2400" dirty="0" smtClean="0"/>
              <a:t>) и </a:t>
            </a:r>
            <a:r>
              <a:rPr lang="ru-RU" sz="2400" i="1" dirty="0" smtClean="0">
                <a:hlinkClick r:id="rId18" tooltip="Башня Свободы"/>
              </a:rPr>
              <a:t>Башни Свободы</a:t>
            </a:r>
            <a:r>
              <a:rPr lang="ru-RU" sz="2400" dirty="0" smtClean="0"/>
              <a:t> (</a:t>
            </a:r>
            <a:r>
              <a:rPr lang="ru-RU" sz="2400" dirty="0" smtClean="0">
                <a:hlinkClick r:id="rId19" tooltip="Нью-Йорк"/>
              </a:rPr>
              <a:t>Нью-Йорк</a:t>
            </a:r>
            <a:r>
              <a:rPr lang="ru-RU" sz="2400" dirty="0" smtClean="0"/>
              <a:t>). </a:t>
            </a:r>
          </a:p>
        </p:txBody>
      </p:sp>
      <p:pic>
        <p:nvPicPr>
          <p:cNvPr id="25604" name="Picture 8" descr="Ostankino_Tower%2C_2015"/>
          <p:cNvPicPr>
            <a:picLocks noChangeAspect="1" noChangeArrowheads="1"/>
          </p:cNvPicPr>
          <p:nvPr/>
        </p:nvPicPr>
        <p:blipFill>
          <a:blip r:embed="rId20" cstate="print"/>
          <a:srcRect/>
          <a:stretch>
            <a:fillRect/>
          </a:stretch>
        </p:blipFill>
        <p:spPr bwMode="auto">
          <a:xfrm>
            <a:off x="863600" y="1784350"/>
            <a:ext cx="5141913" cy="44751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p:txBody>
          <a:bodyPr/>
          <a:lstStyle/>
          <a:p>
            <a:pPr algn="ctr" eaLnBrk="1" hangingPunct="1"/>
            <a:r>
              <a:rPr lang="ru-RU" b="1" smtClean="0"/>
              <a:t>Основные </a:t>
            </a:r>
            <a:r>
              <a:rPr lang="ru-RU" sz="3600" b="1" smtClean="0"/>
              <a:t>достопримечательности</a:t>
            </a:r>
            <a:r>
              <a:rPr lang="ru-RU" b="1" smtClean="0"/>
              <a:t> Останкино</a:t>
            </a:r>
          </a:p>
        </p:txBody>
      </p:sp>
      <p:sp>
        <p:nvSpPr>
          <p:cNvPr id="26626" name="Rectangle 4"/>
          <p:cNvSpPr>
            <a:spLocks noGrp="1"/>
          </p:cNvSpPr>
          <p:nvPr>
            <p:ph type="body" sz="half" idx="4294967295"/>
          </p:nvPr>
        </p:nvSpPr>
        <p:spPr>
          <a:xfrm>
            <a:off x="838200" y="1825625"/>
            <a:ext cx="5181600" cy="4351338"/>
          </a:xfrm>
        </p:spPr>
        <p:txBody>
          <a:bodyPr/>
          <a:lstStyle/>
          <a:p>
            <a:pPr eaLnBrk="1" hangingPunct="1"/>
            <a:endParaRPr lang="ru-RU" sz="2400" smtClean="0"/>
          </a:p>
        </p:txBody>
      </p:sp>
      <p:sp>
        <p:nvSpPr>
          <p:cNvPr id="26627" name="Rectangle 5"/>
          <p:cNvSpPr>
            <a:spLocks noGrp="1"/>
          </p:cNvSpPr>
          <p:nvPr>
            <p:ph type="body" sz="half" idx="4294967295"/>
          </p:nvPr>
        </p:nvSpPr>
        <p:spPr>
          <a:xfrm>
            <a:off x="6172200" y="1825625"/>
            <a:ext cx="5181600" cy="4351338"/>
          </a:xfrm>
        </p:spPr>
        <p:txBody>
          <a:bodyPr/>
          <a:lstStyle/>
          <a:p>
            <a:pPr eaLnBrk="1" hangingPunct="1"/>
            <a:r>
              <a:rPr lang="ru-RU" sz="2400" b="1" smtClean="0"/>
              <a:t>Московский монорельс</a:t>
            </a:r>
            <a:r>
              <a:rPr lang="ru-RU" sz="2400" smtClean="0"/>
              <a:t> (до </a:t>
            </a:r>
            <a:r>
              <a:rPr lang="ru-RU" sz="2400" smtClean="0">
                <a:hlinkClick r:id="rId2" tooltip="2015 год"/>
              </a:rPr>
              <a:t>2015 года</a:t>
            </a:r>
            <a:r>
              <a:rPr lang="ru-RU" sz="2400" smtClean="0"/>
              <a:t> — </a:t>
            </a:r>
            <a:r>
              <a:rPr lang="ru-RU" sz="2400" b="1" smtClean="0"/>
              <a:t>Московская монорельсовая транспортная система</a:t>
            </a:r>
            <a:r>
              <a:rPr lang="ru-RU" sz="2400" smtClean="0"/>
              <a:t>) — вид общественного транспорта в </a:t>
            </a:r>
            <a:r>
              <a:rPr lang="ru-RU" sz="2400" smtClean="0">
                <a:hlinkClick r:id="rId3" tooltip="Москва"/>
              </a:rPr>
              <a:t>Москве</a:t>
            </a:r>
            <a:r>
              <a:rPr lang="ru-RU" sz="2400" smtClean="0"/>
              <a:t>, состоит из единственной линии, расположенной в </a:t>
            </a:r>
            <a:r>
              <a:rPr lang="ru-RU" sz="2400" smtClean="0">
                <a:hlinkClick r:id="rId4" tooltip="Северо-Восточный административный округ"/>
              </a:rPr>
              <a:t>Северо-Восточном административном округе</a:t>
            </a:r>
            <a:r>
              <a:rPr lang="ru-RU" sz="2400" smtClean="0"/>
              <a:t> Москвы. Полностью проходит по эстакаде над землёй</a:t>
            </a:r>
          </a:p>
        </p:txBody>
      </p:sp>
      <p:pic>
        <p:nvPicPr>
          <p:cNvPr id="26628" name="Picture 7" descr="Монорельсовый поезд ЭПС 08 на перегоне между станциями Тимирязевская  — Улица Милашенкова"/>
          <p:cNvPicPr>
            <a:picLocks noChangeAspect="1" noChangeArrowheads="1"/>
          </p:cNvPicPr>
          <p:nvPr/>
        </p:nvPicPr>
        <p:blipFill>
          <a:blip r:embed="rId5" cstate="print"/>
          <a:srcRect/>
          <a:stretch>
            <a:fillRect/>
          </a:stretch>
        </p:blipFill>
        <p:spPr bwMode="auto">
          <a:xfrm>
            <a:off x="833438" y="1836738"/>
            <a:ext cx="5180012" cy="447516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4"/>
          <p:cNvSpPr>
            <a:spLocks noGrp="1"/>
          </p:cNvSpPr>
          <p:nvPr>
            <p:ph type="title" idx="4294967295"/>
          </p:nvPr>
        </p:nvSpPr>
        <p:spPr/>
        <p:txBody>
          <a:bodyPr/>
          <a:lstStyle/>
          <a:p>
            <a:pPr algn="ctr" eaLnBrk="1" hangingPunct="1"/>
            <a:r>
              <a:rPr lang="ru-RU" sz="3600" b="1" smtClean="0"/>
              <a:t>Выставка достижений народного хозяйства (ВДНХ)</a:t>
            </a:r>
          </a:p>
        </p:txBody>
      </p:sp>
      <p:sp>
        <p:nvSpPr>
          <p:cNvPr id="27650" name="Rectangle 5"/>
          <p:cNvSpPr>
            <a:spLocks noGrp="1"/>
          </p:cNvSpPr>
          <p:nvPr>
            <p:ph type="body" sz="half" idx="4294967295"/>
          </p:nvPr>
        </p:nvSpPr>
        <p:spPr>
          <a:xfrm>
            <a:off x="838200" y="1825625"/>
            <a:ext cx="5181600" cy="4351338"/>
          </a:xfrm>
        </p:spPr>
        <p:txBody>
          <a:bodyPr/>
          <a:lstStyle/>
          <a:p>
            <a:pPr eaLnBrk="1" hangingPunct="1">
              <a:lnSpc>
                <a:spcPct val="70000"/>
              </a:lnSpc>
            </a:pPr>
            <a:r>
              <a:rPr lang="ru-RU" sz="2000" smtClean="0"/>
              <a:t>Выставка достижений народного хозяйства</a:t>
            </a:r>
          </a:p>
        </p:txBody>
      </p:sp>
      <p:sp>
        <p:nvSpPr>
          <p:cNvPr id="27651" name="Rectangle 6"/>
          <p:cNvSpPr>
            <a:spLocks noGrp="1"/>
          </p:cNvSpPr>
          <p:nvPr>
            <p:ph type="body" sz="half" idx="4294967295"/>
          </p:nvPr>
        </p:nvSpPr>
        <p:spPr>
          <a:xfrm>
            <a:off x="6172200" y="1825625"/>
            <a:ext cx="5181600" cy="4351338"/>
          </a:xfrm>
        </p:spPr>
        <p:txBody>
          <a:bodyPr/>
          <a:lstStyle/>
          <a:p>
            <a:pPr eaLnBrk="1" hangingPunct="1">
              <a:lnSpc>
                <a:spcPct val="70000"/>
              </a:lnSpc>
            </a:pPr>
            <a:r>
              <a:rPr lang="ru-RU" sz="2000" b="1" dirty="0" smtClean="0"/>
              <a:t>Выставка достижений народного хозяйства (ВДНХ)</a:t>
            </a:r>
            <a:r>
              <a:rPr lang="ru-RU" sz="2000" dirty="0" smtClean="0"/>
              <a:t> (в 1939—1959 годах Всесоюзная сельскохозяйственная выставка (ВСХВ), в 1959—1991 — Выставка достижений народного хозяйства СССР (ВДНХ СССР), в 1992—2014 — Всероссийский выставочный центр (ВВЦ)) — выставочный комплекс в </a:t>
            </a:r>
            <a:r>
              <a:rPr lang="ru-RU" sz="2000" dirty="0" smtClean="0">
                <a:hlinkClick r:id="rId2" tooltip="Северо-Восточный административный округ"/>
              </a:rPr>
              <a:t>Северо-Восточном округе</a:t>
            </a:r>
            <a:r>
              <a:rPr lang="ru-RU" sz="2000" dirty="0" smtClean="0"/>
              <a:t> </a:t>
            </a:r>
            <a:r>
              <a:rPr lang="ru-RU" sz="2000" dirty="0" smtClean="0">
                <a:hlinkClick r:id="rId3" tooltip="Москва"/>
              </a:rPr>
              <a:t>Москвы</a:t>
            </a:r>
            <a:r>
              <a:rPr lang="ru-RU" sz="2000" dirty="0" smtClean="0"/>
              <a:t>— второй по величине выставочный комплекс в Москве. Входит в 50 крупнейших выставочных центров мира</a:t>
            </a:r>
          </a:p>
          <a:p>
            <a:pPr eaLnBrk="1" hangingPunct="1">
              <a:lnSpc>
                <a:spcPct val="70000"/>
              </a:lnSpc>
            </a:pPr>
            <a:r>
              <a:rPr lang="ru-RU" sz="2000" dirty="0" smtClean="0"/>
              <a:t>Общая площадь территории ВДНХ после объединения весной 2014 года территории ВДНХ с Ботаническим садом и парком «Останкино» составляет более 520 га площадь павильонов — 134 тыс. м2.</a:t>
            </a:r>
          </a:p>
        </p:txBody>
      </p:sp>
      <p:pic>
        <p:nvPicPr>
          <p:cNvPr id="27652" name="Picture 10" descr="Главный вход"/>
          <p:cNvPicPr>
            <a:picLocks noChangeAspect="1" noChangeArrowheads="1"/>
          </p:cNvPicPr>
          <p:nvPr/>
        </p:nvPicPr>
        <p:blipFill>
          <a:blip r:embed="rId4" cstate="print"/>
          <a:srcRect/>
          <a:stretch>
            <a:fillRect/>
          </a:stretch>
        </p:blipFill>
        <p:spPr bwMode="auto">
          <a:xfrm>
            <a:off x="750888" y="1747838"/>
            <a:ext cx="5307012" cy="413226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4"/>
          <p:cNvSpPr>
            <a:spLocks noGrp="1"/>
          </p:cNvSpPr>
          <p:nvPr>
            <p:ph type="title" idx="4294967295"/>
          </p:nvPr>
        </p:nvSpPr>
        <p:spPr/>
        <p:txBody>
          <a:bodyPr/>
          <a:lstStyle/>
          <a:p>
            <a:pPr algn="ctr" eaLnBrk="1" hangingPunct="1"/>
            <a:r>
              <a:rPr lang="ru-RU" sz="3600" b="1" smtClean="0"/>
              <a:t>Главный ботанический сад имени Н. В. Цицина РАН</a:t>
            </a:r>
          </a:p>
        </p:txBody>
      </p:sp>
      <p:sp>
        <p:nvSpPr>
          <p:cNvPr id="28674" name="Rectangle 5"/>
          <p:cNvSpPr>
            <a:spLocks noGrp="1"/>
          </p:cNvSpPr>
          <p:nvPr>
            <p:ph type="body" sz="half" idx="4294967295"/>
          </p:nvPr>
        </p:nvSpPr>
        <p:spPr>
          <a:xfrm>
            <a:off x="838200" y="1825625"/>
            <a:ext cx="5181600" cy="4351338"/>
          </a:xfrm>
        </p:spPr>
        <p:txBody>
          <a:bodyPr/>
          <a:lstStyle/>
          <a:p>
            <a:pPr eaLnBrk="1" hangingPunct="1">
              <a:lnSpc>
                <a:spcPct val="70000"/>
              </a:lnSpc>
            </a:pPr>
            <a:endParaRPr lang="ru-RU" sz="2000" smtClean="0"/>
          </a:p>
        </p:txBody>
      </p:sp>
      <p:sp>
        <p:nvSpPr>
          <p:cNvPr id="28675" name="Rectangle 6"/>
          <p:cNvSpPr>
            <a:spLocks noGrp="1"/>
          </p:cNvSpPr>
          <p:nvPr>
            <p:ph type="body" sz="half" idx="4294967295"/>
          </p:nvPr>
        </p:nvSpPr>
        <p:spPr>
          <a:xfrm>
            <a:off x="6172200" y="1825625"/>
            <a:ext cx="5181600" cy="4351338"/>
          </a:xfrm>
        </p:spPr>
        <p:txBody>
          <a:bodyPr/>
          <a:lstStyle/>
          <a:p>
            <a:pPr eaLnBrk="1" hangingPunct="1">
              <a:lnSpc>
                <a:spcPct val="70000"/>
              </a:lnSpc>
            </a:pPr>
            <a:r>
              <a:rPr lang="ru-RU" sz="2000" b="1" smtClean="0"/>
              <a:t>Гла́вный ботани́ческий сад и́мени Н. В. Ци́цина </a:t>
            </a:r>
            <a:r>
              <a:rPr lang="ru-RU" sz="2000" b="1" i="1" smtClean="0">
                <a:hlinkClick r:id="rId2" tooltip="РАН"/>
              </a:rPr>
              <a:t>РАН</a:t>
            </a:r>
            <a:r>
              <a:rPr lang="ru-RU" sz="2000" b="1" smtClean="0"/>
              <a:t> (</a:t>
            </a:r>
            <a:r>
              <a:rPr lang="ru-RU" sz="2000" b="1" smtClean="0">
                <a:hlinkClick r:id="rId3" tooltip="Москва"/>
              </a:rPr>
              <a:t>Москва</a:t>
            </a:r>
            <a:r>
              <a:rPr lang="ru-RU" sz="2000" b="1" smtClean="0"/>
              <a:t>)</a:t>
            </a:r>
            <a:r>
              <a:rPr lang="ru-RU" sz="2000" smtClean="0"/>
              <a:t> — крупнейший </a:t>
            </a:r>
            <a:r>
              <a:rPr lang="ru-RU" sz="2000" smtClean="0">
                <a:hlinkClick r:id="rId4" tooltip="Ботанический сад"/>
              </a:rPr>
              <a:t>ботанический сад</a:t>
            </a:r>
            <a:r>
              <a:rPr lang="ru-RU" sz="2000" smtClean="0"/>
              <a:t> </a:t>
            </a:r>
            <a:r>
              <a:rPr lang="ru-RU" sz="2000" smtClean="0">
                <a:hlinkClick r:id="rId5" tooltip="Европа"/>
              </a:rPr>
              <a:t>Европы</a:t>
            </a:r>
            <a:r>
              <a:rPr lang="ru-RU" sz="2000" smtClean="0">
                <a:hlinkClick r:id="rId6"/>
              </a:rPr>
              <a:t>[2]</a:t>
            </a:r>
            <a:r>
              <a:rPr lang="ru-RU" sz="2000" smtClean="0"/>
              <a:t>, располагает богатейшими коллекциями растений, представляющих разнообразный растительный мир практически всех </a:t>
            </a:r>
            <a:r>
              <a:rPr lang="ru-RU" sz="2000" smtClean="0">
                <a:hlinkClick r:id="rId7" tooltip="Континент"/>
              </a:rPr>
              <a:t>континентов</a:t>
            </a:r>
            <a:r>
              <a:rPr lang="ru-RU" sz="2000" smtClean="0"/>
              <a:t> и климатических зон земного шара. Основан 14 апреля 1945 г., первым директором стал </a:t>
            </a:r>
            <a:r>
              <a:rPr lang="ru-RU" sz="2000" smtClean="0">
                <a:hlinkClick r:id="rId8"/>
              </a:rPr>
              <a:t>Николай Васильевич Цицин</a:t>
            </a:r>
            <a:r>
              <a:rPr lang="ru-RU" sz="2000" smtClean="0"/>
              <a:t>. Живые коллекции насчитывают 8220 </a:t>
            </a:r>
            <a:r>
              <a:rPr lang="ru-RU" sz="2000" i="1" smtClean="0">
                <a:hlinkClick r:id="rId9" tooltip="Вид (биология)"/>
              </a:rPr>
              <a:t>видов</a:t>
            </a:r>
            <a:r>
              <a:rPr lang="ru-RU" sz="2000" smtClean="0"/>
              <a:t> и 8110 форм и сортов растений — всего 16 330 </a:t>
            </a:r>
            <a:r>
              <a:rPr lang="ru-RU" sz="2000" smtClean="0">
                <a:hlinkClick r:id="rId10" tooltip="Таксон"/>
              </a:rPr>
              <a:t>таксонов</a:t>
            </a:r>
            <a:r>
              <a:rPr lang="ru-RU" sz="2000" smtClean="0"/>
              <a:t>. На основе коллекций с использованием современных приёмов ландшафтной архитектуры созданы ботанические экспозиции растений: природной </a:t>
            </a:r>
            <a:r>
              <a:rPr lang="ru-RU" sz="2000" i="1" smtClean="0">
                <a:hlinkClick r:id="rId11" tooltip="Флора (природа)"/>
              </a:rPr>
              <a:t>флоры</a:t>
            </a:r>
            <a:r>
              <a:rPr lang="ru-RU" sz="2000" smtClean="0"/>
              <a:t> России, бывшего </a:t>
            </a:r>
            <a:r>
              <a:rPr lang="ru-RU" sz="2000" i="1" smtClean="0">
                <a:hlinkClick r:id="rId12" tooltip="СССР"/>
              </a:rPr>
              <a:t>СССР</a:t>
            </a:r>
            <a:r>
              <a:rPr lang="ru-RU" sz="2000" smtClean="0"/>
              <a:t>, </a:t>
            </a:r>
            <a:r>
              <a:rPr lang="ru-RU" sz="2000" smtClean="0">
                <a:hlinkClick r:id="rId13" tooltip="Дендрарий"/>
              </a:rPr>
              <a:t>дендрарий</a:t>
            </a:r>
            <a:r>
              <a:rPr lang="ru-RU" sz="2000" smtClean="0"/>
              <a:t>, экспозиция тропических и субтропических растений, цветочно-декоративных и культурных растений.</a:t>
            </a:r>
          </a:p>
        </p:txBody>
      </p:sp>
      <p:pic>
        <p:nvPicPr>
          <p:cNvPr id="28676" name="Picture 8" descr="Главный корпус"/>
          <p:cNvPicPr>
            <a:picLocks noChangeAspect="1" noChangeArrowheads="1"/>
          </p:cNvPicPr>
          <p:nvPr/>
        </p:nvPicPr>
        <p:blipFill>
          <a:blip r:embed="rId14" cstate="print"/>
          <a:srcRect/>
          <a:stretch>
            <a:fillRect/>
          </a:stretch>
        </p:blipFill>
        <p:spPr bwMode="auto">
          <a:xfrm>
            <a:off x="801688" y="1858963"/>
            <a:ext cx="5157787" cy="42894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p:cNvSpPr>
          <p:nvPr>
            <p:ph type="title" idx="4294967295"/>
          </p:nvPr>
        </p:nvSpPr>
        <p:spPr/>
        <p:txBody>
          <a:bodyPr/>
          <a:lstStyle/>
          <a:p>
            <a:pPr algn="ctr" eaLnBrk="1" hangingPunct="1"/>
            <a:r>
              <a:rPr lang="ru-RU" sz="3600" b="1" smtClean="0"/>
              <a:t>Мемориальный дом-музей академика С. П. Королёва</a:t>
            </a:r>
          </a:p>
        </p:txBody>
      </p:sp>
      <p:sp>
        <p:nvSpPr>
          <p:cNvPr id="29698" name="Rectangle 5"/>
          <p:cNvSpPr>
            <a:spLocks noGrp="1"/>
          </p:cNvSpPr>
          <p:nvPr>
            <p:ph type="body" sz="half" idx="4294967295"/>
          </p:nvPr>
        </p:nvSpPr>
        <p:spPr>
          <a:xfrm>
            <a:off x="838200" y="1825625"/>
            <a:ext cx="5181600" cy="4351338"/>
          </a:xfrm>
        </p:spPr>
        <p:txBody>
          <a:bodyPr/>
          <a:lstStyle/>
          <a:p>
            <a:pPr eaLnBrk="1" hangingPunct="1"/>
            <a:endParaRPr lang="ru-RU" sz="2400" b="1" smtClean="0"/>
          </a:p>
        </p:txBody>
      </p:sp>
      <p:sp>
        <p:nvSpPr>
          <p:cNvPr id="29699" name="Rectangle 6"/>
          <p:cNvSpPr>
            <a:spLocks noGrp="1"/>
          </p:cNvSpPr>
          <p:nvPr>
            <p:ph type="body" sz="half" idx="4294967295"/>
          </p:nvPr>
        </p:nvSpPr>
        <p:spPr>
          <a:xfrm>
            <a:off x="6172200" y="1825625"/>
            <a:ext cx="5181600" cy="4351338"/>
          </a:xfrm>
        </p:spPr>
        <p:txBody>
          <a:bodyPr/>
          <a:lstStyle/>
          <a:p>
            <a:pPr eaLnBrk="1" hangingPunct="1"/>
            <a:r>
              <a:rPr lang="ru-RU" sz="2400" b="1" smtClean="0"/>
              <a:t>Мемориальный дом-музей академика С. П. Королева</a:t>
            </a:r>
            <a:r>
              <a:rPr lang="ru-RU" sz="2400" smtClean="0"/>
              <a:t> — дом-музей </a:t>
            </a:r>
            <a:r>
              <a:rPr lang="ru-RU" sz="2400" smtClean="0">
                <a:hlinkClick r:id="rId2" tooltip="Королёв, Сергей Павлович"/>
              </a:rPr>
              <a:t>Сергея Павловича Королёва</a:t>
            </a:r>
            <a:r>
              <a:rPr lang="ru-RU" sz="2400" smtClean="0"/>
              <a:t> на севере </a:t>
            </a:r>
            <a:r>
              <a:rPr lang="ru-RU" sz="2400" smtClean="0">
                <a:hlinkClick r:id="rId3" tooltip="Москва"/>
              </a:rPr>
              <a:t>Москвы</a:t>
            </a:r>
            <a:r>
              <a:rPr lang="ru-RU" sz="2400" smtClean="0"/>
              <a:t>, в </a:t>
            </a:r>
            <a:r>
              <a:rPr lang="ru-RU" sz="2400" i="1" smtClean="0">
                <a:hlinkClick r:id="rId4" tooltip="Останкинский (район Москвы)"/>
              </a:rPr>
              <a:t>Останкинском районе</a:t>
            </a:r>
            <a:r>
              <a:rPr lang="ru-RU" sz="2400" smtClean="0"/>
              <a:t> </a:t>
            </a:r>
            <a:r>
              <a:rPr lang="ru-RU" sz="2400" i="1" smtClean="0">
                <a:hlinkClick r:id="rId5" tooltip="СВАО"/>
              </a:rPr>
              <a:t>Северо-восточного административного округа</a:t>
            </a:r>
            <a:r>
              <a:rPr lang="ru-RU" sz="2400" smtClean="0"/>
              <a:t>. Расположен в парковой зоне между </a:t>
            </a:r>
            <a:r>
              <a:rPr lang="ru-RU" sz="2400" smtClean="0">
                <a:hlinkClick r:id="rId6" tooltip="Улица Академика Королёва (Москва)"/>
              </a:rPr>
              <a:t>улицей Академика Королёва</a:t>
            </a:r>
            <a:r>
              <a:rPr lang="ru-RU" sz="2400" smtClean="0"/>
              <a:t> и </a:t>
            </a:r>
            <a:r>
              <a:rPr lang="ru-RU" sz="2400" smtClean="0">
                <a:hlinkClick r:id="rId7" tooltip="1-я Останкинская улица"/>
              </a:rPr>
              <a:t>1-й Останкинской улицей</a:t>
            </a:r>
            <a:r>
              <a:rPr lang="ru-RU" sz="2400" smtClean="0"/>
              <a:t>. Открыт в </a:t>
            </a:r>
            <a:r>
              <a:rPr lang="ru-RU" sz="2400" smtClean="0">
                <a:hlinkClick r:id="rId8" tooltip="1975 год"/>
              </a:rPr>
              <a:t>1975 году</a:t>
            </a:r>
            <a:r>
              <a:rPr lang="ru-RU" sz="2400" smtClean="0"/>
              <a:t> в доме, где Королёв жил и работал последние годы жизни.</a:t>
            </a:r>
          </a:p>
        </p:txBody>
      </p:sp>
      <p:pic>
        <p:nvPicPr>
          <p:cNvPr id="29700" name="Picture 8" descr="Sergei_Korolyov_Museum_%28Moscow%29_-6"/>
          <p:cNvPicPr>
            <a:picLocks noChangeAspect="1" noChangeArrowheads="1"/>
          </p:cNvPicPr>
          <p:nvPr/>
        </p:nvPicPr>
        <p:blipFill>
          <a:blip r:embed="rId9" cstate="print"/>
          <a:srcRect/>
          <a:stretch>
            <a:fillRect/>
          </a:stretch>
        </p:blipFill>
        <p:spPr bwMode="auto">
          <a:xfrm>
            <a:off x="847725" y="1846263"/>
            <a:ext cx="5154613" cy="43624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Grp="1"/>
          </p:cNvSpPr>
          <p:nvPr>
            <p:ph type="title" idx="4294967295"/>
          </p:nvPr>
        </p:nvSpPr>
        <p:spPr/>
        <p:txBody>
          <a:bodyPr/>
          <a:lstStyle/>
          <a:p>
            <a:pPr algn="ctr" eaLnBrk="1" hangingPunct="1"/>
            <a:r>
              <a:rPr lang="ru-RU" b="1" smtClean="0"/>
              <a:t>Музей космонавтики</a:t>
            </a:r>
          </a:p>
        </p:txBody>
      </p:sp>
      <p:sp>
        <p:nvSpPr>
          <p:cNvPr id="30722" name="Rectangle 5"/>
          <p:cNvSpPr>
            <a:spLocks noGrp="1"/>
          </p:cNvSpPr>
          <p:nvPr>
            <p:ph type="body" sz="half" idx="4294967295"/>
          </p:nvPr>
        </p:nvSpPr>
        <p:spPr>
          <a:xfrm>
            <a:off x="838200" y="1825625"/>
            <a:ext cx="5181600" cy="4351338"/>
          </a:xfrm>
        </p:spPr>
        <p:txBody>
          <a:bodyPr/>
          <a:lstStyle/>
          <a:p>
            <a:pPr eaLnBrk="1" hangingPunct="1"/>
            <a:endParaRPr lang="ru-RU" sz="2000" smtClean="0"/>
          </a:p>
        </p:txBody>
      </p:sp>
      <p:sp>
        <p:nvSpPr>
          <p:cNvPr id="30723" name="Rectangle 6"/>
          <p:cNvSpPr>
            <a:spLocks noGrp="1"/>
          </p:cNvSpPr>
          <p:nvPr>
            <p:ph type="body" sz="half" idx="4294967295"/>
          </p:nvPr>
        </p:nvSpPr>
        <p:spPr>
          <a:xfrm>
            <a:off x="6565900" y="1825625"/>
            <a:ext cx="4787900" cy="4351338"/>
          </a:xfrm>
        </p:spPr>
        <p:txBody>
          <a:bodyPr/>
          <a:lstStyle/>
          <a:p>
            <a:pPr eaLnBrk="1" hangingPunct="1"/>
            <a:r>
              <a:rPr lang="ru-RU" sz="2000" b="1" smtClean="0"/>
              <a:t>Музей космонавтики</a:t>
            </a:r>
            <a:r>
              <a:rPr lang="ru-RU" sz="2000" smtClean="0"/>
              <a:t> в </a:t>
            </a:r>
            <a:r>
              <a:rPr lang="ru-RU" sz="2000" smtClean="0">
                <a:hlinkClick r:id="rId2" tooltip="Москва"/>
              </a:rPr>
              <a:t>Москве</a:t>
            </a:r>
            <a:r>
              <a:rPr lang="ru-RU" sz="2000" smtClean="0"/>
              <a:t> — музей космической тематики, расположенный в цокольной части </a:t>
            </a:r>
            <a:r>
              <a:rPr lang="ru-RU" sz="2000" smtClean="0">
                <a:hlinkClick r:id="rId3" tooltip="Покорителям космоса"/>
              </a:rPr>
              <a:t>монумента «Покорителям космоса»</a:t>
            </a:r>
            <a:r>
              <a:rPr lang="ru-RU" sz="2000" smtClean="0"/>
              <a:t> на </a:t>
            </a:r>
            <a:r>
              <a:rPr lang="ru-RU" sz="2000" smtClean="0">
                <a:hlinkClick r:id="rId4" tooltip="Аллея Космонавтов"/>
              </a:rPr>
              <a:t>аллее Космонавтов</a:t>
            </a:r>
            <a:r>
              <a:rPr lang="ru-RU" sz="2000" smtClean="0"/>
              <a:t>.</a:t>
            </a:r>
          </a:p>
          <a:p>
            <a:pPr eaLnBrk="1" hangingPunct="1"/>
            <a:r>
              <a:rPr lang="ru-RU" sz="2000" smtClean="0"/>
              <a:t>Музей был открыт </a:t>
            </a:r>
            <a:r>
              <a:rPr lang="ru-RU" sz="2000" smtClean="0">
                <a:hlinkClick r:id="rId5" tooltip="10 апреля"/>
              </a:rPr>
              <a:t>10 апреля</a:t>
            </a:r>
            <a:r>
              <a:rPr lang="ru-RU" sz="2000" smtClean="0"/>
              <a:t> </a:t>
            </a:r>
            <a:r>
              <a:rPr lang="ru-RU" sz="2000" smtClean="0">
                <a:hlinkClick r:id="rId6" tooltip="1981 год"/>
              </a:rPr>
              <a:t>1981 года</a:t>
            </a:r>
            <a:r>
              <a:rPr lang="ru-RU" sz="2000" smtClean="0"/>
              <a:t> к 20-летию полета в космос </a:t>
            </a:r>
            <a:r>
              <a:rPr lang="ru-RU" sz="2000" smtClean="0">
                <a:hlinkClick r:id="rId7" tooltip="Гагарин, Юрий Алексеевич"/>
              </a:rPr>
              <a:t>Ю. А. Гагарина</a:t>
            </a:r>
            <a:r>
              <a:rPr lang="ru-RU" sz="2000" smtClean="0"/>
              <a:t>. Экспонатами музея являются образцы ракетно-космический техники, личные вещи </a:t>
            </a:r>
            <a:r>
              <a:rPr lang="ru-RU" sz="2000" smtClean="0">
                <a:hlinkClick r:id="rId8" tooltip="Космонавт"/>
              </a:rPr>
              <a:t>космонавтов</a:t>
            </a:r>
            <a:r>
              <a:rPr lang="ru-RU" sz="2000" smtClean="0"/>
              <a:t> и конструкторов, архивные документы и предметы .</a:t>
            </a:r>
          </a:p>
        </p:txBody>
      </p:sp>
      <p:pic>
        <p:nvPicPr>
          <p:cNvPr id="30724" name="Picture 8" descr="%D0%9C%D1%83%D0%B7%D0%B5%D0%B9_%D0%BA%D0%BE%D1%81%D0%BC%D0%BE%D0%BD%D0%B0%D0%B2%D1%82%D0%B8%D0%BA%D0%B8_%D0%B2_%D0%9C%D0%BE%D1%81%D0%BA%D0%B2%D0%B5"/>
          <p:cNvPicPr>
            <a:picLocks noChangeAspect="1" noChangeArrowheads="1"/>
          </p:cNvPicPr>
          <p:nvPr/>
        </p:nvPicPr>
        <p:blipFill>
          <a:blip r:embed="rId9" cstate="print"/>
          <a:srcRect/>
          <a:stretch>
            <a:fillRect/>
          </a:stretch>
        </p:blipFill>
        <p:spPr bwMode="auto">
          <a:xfrm>
            <a:off x="844550" y="1776413"/>
            <a:ext cx="5202238" cy="43243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p:cNvSpPr>
          <p:nvPr>
            <p:ph type="title" idx="4294967295"/>
          </p:nvPr>
        </p:nvSpPr>
        <p:spPr/>
        <p:txBody>
          <a:bodyPr/>
          <a:lstStyle/>
          <a:p>
            <a:pPr algn="ctr" eaLnBrk="1" hangingPunct="1"/>
            <a:r>
              <a:rPr lang="ru-RU" b="1" smtClean="0"/>
              <a:t>«Рабо́чий и колхо́зница»</a:t>
            </a:r>
            <a:r>
              <a:rPr lang="ru-RU" smtClean="0"/>
              <a:t> </a:t>
            </a:r>
          </a:p>
        </p:txBody>
      </p:sp>
      <p:sp>
        <p:nvSpPr>
          <p:cNvPr id="31746" name="Rectangle 6"/>
          <p:cNvSpPr>
            <a:spLocks noGrp="1"/>
          </p:cNvSpPr>
          <p:nvPr>
            <p:ph type="body" sz="half" idx="4294967295"/>
          </p:nvPr>
        </p:nvSpPr>
        <p:spPr>
          <a:xfrm>
            <a:off x="6172200" y="1825625"/>
            <a:ext cx="5181600" cy="4351338"/>
          </a:xfrm>
        </p:spPr>
        <p:txBody>
          <a:bodyPr/>
          <a:lstStyle/>
          <a:p>
            <a:pPr eaLnBrk="1" hangingPunct="1"/>
            <a:r>
              <a:rPr lang="ru-RU" sz="2000" b="1" dirty="0" err="1" smtClean="0"/>
              <a:t>Рабо́чий</a:t>
            </a:r>
            <a:r>
              <a:rPr lang="ru-RU" sz="2000" b="1" dirty="0" smtClean="0"/>
              <a:t> и </a:t>
            </a:r>
            <a:r>
              <a:rPr lang="ru-RU" sz="2000" b="1" dirty="0" err="1" smtClean="0"/>
              <a:t>колхо́зница</a:t>
            </a:r>
            <a:r>
              <a:rPr lang="ru-RU" sz="2000" b="1" dirty="0" smtClean="0"/>
              <a:t>»</a:t>
            </a:r>
            <a:r>
              <a:rPr lang="ru-RU" sz="2000" dirty="0" smtClean="0"/>
              <a:t> — памятник монументального искусства, «идеал и символ советской эпохи» представляющий собой динамичную скульптурную группу из двух фигур с поднятыми над головами </a:t>
            </a:r>
            <a:r>
              <a:rPr lang="ru-RU" sz="2000" dirty="0" smtClean="0">
                <a:hlinkClick r:id="rId2" tooltip="Серп и молот"/>
              </a:rPr>
              <a:t>серпом и молотом</a:t>
            </a:r>
            <a:r>
              <a:rPr lang="ru-RU" sz="2000" dirty="0" smtClean="0"/>
              <a:t>. Автор — </a:t>
            </a:r>
            <a:r>
              <a:rPr lang="ru-RU" sz="2000" dirty="0" smtClean="0">
                <a:hlinkClick r:id="rId3" tooltip="Мухина, Вера Игнатьевна"/>
              </a:rPr>
              <a:t>Вера Мухина</a:t>
            </a:r>
            <a:r>
              <a:rPr lang="ru-RU" sz="2000" dirty="0" smtClean="0"/>
              <a:t>; концепция и композиционный замысел архитектора </a:t>
            </a:r>
            <a:r>
              <a:rPr lang="ru-RU" sz="2000" dirty="0" smtClean="0">
                <a:hlinkClick r:id="rId4"/>
              </a:rPr>
              <a:t>Бориса </a:t>
            </a:r>
            <a:r>
              <a:rPr lang="ru-RU" sz="2000" dirty="0" err="1" smtClean="0">
                <a:hlinkClick r:id="rId4"/>
              </a:rPr>
              <a:t>Иофана</a:t>
            </a:r>
            <a:r>
              <a:rPr lang="ru-RU" sz="2000" dirty="0" smtClean="0"/>
              <a:t>. Монумент выполнен из нержавеющей хромоникелевой </a:t>
            </a:r>
            <a:r>
              <a:rPr lang="ru-RU" sz="2000" dirty="0" smtClean="0">
                <a:hlinkClick r:id="rId5" tooltip="Сталь"/>
              </a:rPr>
              <a:t>стали</a:t>
            </a:r>
            <a:r>
              <a:rPr lang="ru-RU" sz="2000" dirty="0" smtClean="0"/>
              <a:t>. Высота около 25 м (высота павильона-постамента — 33 м). Общий вес — 185 тонн.</a:t>
            </a:r>
            <a:r>
              <a:rPr lang="ru-RU" sz="2000" dirty="0" smtClean="0">
                <a:hlinkClick r:id="rId6"/>
              </a:rPr>
              <a:t>[2]</a:t>
            </a:r>
            <a:endParaRPr lang="ru-RU" sz="2000" dirty="0" smtClean="0"/>
          </a:p>
          <a:p>
            <a:pPr eaLnBrk="1" hangingPunct="1"/>
            <a:endParaRPr lang="ru-RU" sz="2000" dirty="0" smtClean="0"/>
          </a:p>
        </p:txBody>
      </p:sp>
      <p:pic>
        <p:nvPicPr>
          <p:cNvPr id="31747" name="Picture 7" descr="WorkerAndKolkhozWoman 20100322.jpg"/>
          <p:cNvPicPr>
            <a:picLocks noGrp="1" noChangeAspect="1" noChangeArrowheads="1"/>
          </p:cNvPicPr>
          <p:nvPr>
            <p:ph type="body" sz="half" idx="4294967295"/>
          </p:nvPr>
        </p:nvPicPr>
        <p:blipFill>
          <a:blip r:embed="rId7" cstate="print"/>
          <a:srcRect/>
          <a:stretch>
            <a:fillRect/>
          </a:stretch>
        </p:blipFill>
        <p:spPr>
          <a:xfrm>
            <a:off x="838200" y="1858963"/>
            <a:ext cx="5181600" cy="4071937"/>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838200" y="1138238"/>
            <a:ext cx="10515600" cy="2508250"/>
          </a:xfrm>
        </p:spPr>
        <p:txBody>
          <a:bodyPr/>
          <a:lstStyle/>
          <a:p>
            <a:pPr algn="ctr" eaLnBrk="1" hangingPunct="1"/>
            <a:r>
              <a:rPr lang="ru-RU" sz="6000" b="1" smtClean="0"/>
              <a:t>Спасибо за внимание!</a:t>
            </a:r>
          </a:p>
        </p:txBody>
      </p:sp>
      <p:sp>
        <p:nvSpPr>
          <p:cNvPr id="32770" name="Rectangle 3"/>
          <p:cNvSpPr>
            <a:spLocks noGrp="1"/>
          </p:cNvSpPr>
          <p:nvPr>
            <p:ph type="body" idx="4294967295"/>
          </p:nvPr>
        </p:nvSpPr>
        <p:spPr>
          <a:xfrm>
            <a:off x="838200" y="5100638"/>
            <a:ext cx="10515600" cy="1076325"/>
          </a:xfrm>
        </p:spPr>
        <p:txBody>
          <a:bodyPr/>
          <a:lstStyle/>
          <a:p>
            <a:pPr algn="r" eaLnBrk="1" hangingPunct="1"/>
            <a:r>
              <a:rPr lang="en-US" i="1" smtClean="0"/>
              <a:t>P.S. </a:t>
            </a:r>
            <a:r>
              <a:rPr lang="ru-RU" i="1" smtClean="0"/>
              <a:t>Я люблю район Останкино! И это не безосновательно!</a:t>
            </a:r>
          </a:p>
          <a:p>
            <a:pPr algn="r" eaLnBrk="1" hangingPunct="1"/>
            <a:r>
              <a:rPr lang="ru-RU" i="1" smtClean="0"/>
              <a:t>Корнеева Ю.</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338" name="Заголовок 1"/>
          <p:cNvSpPr>
            <a:spLocks noGrp="1"/>
          </p:cNvSpPr>
          <p:nvPr>
            <p:ph type="title" idx="4294967295"/>
          </p:nvPr>
        </p:nvSpPr>
        <p:spPr>
          <a:xfrm>
            <a:off x="838200" y="365125"/>
            <a:ext cx="10515600" cy="425450"/>
          </a:xfrm>
        </p:spPr>
        <p:txBody>
          <a:bodyPr/>
          <a:lstStyle/>
          <a:p>
            <a:pPr algn="ctr" eaLnBrk="1" hangingPunct="1"/>
            <a:r>
              <a:rPr lang="ru-RU" sz="3600" b="1" smtClean="0"/>
              <a:t>История происхождения названия</a:t>
            </a:r>
          </a:p>
        </p:txBody>
      </p:sp>
      <p:sp>
        <p:nvSpPr>
          <p:cNvPr id="14339" name="Объект 2"/>
          <p:cNvSpPr>
            <a:spLocks noGrp="1"/>
          </p:cNvSpPr>
          <p:nvPr>
            <p:ph idx="4294967295"/>
          </p:nvPr>
        </p:nvSpPr>
        <p:spPr>
          <a:xfrm>
            <a:off x="838200" y="1019175"/>
            <a:ext cx="10515600" cy="5381625"/>
          </a:xfrm>
        </p:spPr>
        <p:txBody>
          <a:bodyPr/>
          <a:lstStyle/>
          <a:p>
            <a:pPr algn="just" eaLnBrk="1" hangingPunct="1"/>
            <a:endParaRPr lang="ru-RU" sz="1600" b="1" smtClean="0"/>
          </a:p>
          <a:p>
            <a:pPr algn="just" eaLnBrk="1" hangingPunct="1"/>
            <a:endParaRPr lang="ru-RU" sz="1600" b="1" smtClean="0"/>
          </a:p>
          <a:p>
            <a:pPr algn="just" eaLnBrk="1" hangingPunct="1"/>
            <a:endParaRPr lang="ru-RU" sz="1600" b="1" smtClean="0"/>
          </a:p>
          <a:p>
            <a:pPr algn="just" eaLnBrk="1" hangingPunct="1"/>
            <a:endParaRPr lang="ru-RU" sz="1600" b="1" smtClean="0"/>
          </a:p>
          <a:p>
            <a:pPr algn="just" eaLnBrk="1" hangingPunct="1"/>
            <a:r>
              <a:rPr lang="ru-RU" sz="1700" b="1" smtClean="0"/>
              <a:t>Село Останкино впервые упоминается в 1558 году, в то время оно было известно как сельцо Осташково, принадлежавшее Василию Яковлевичу Щелкалову, одному из выдающихся деятелей конца XVI в.[1]   </a:t>
            </a:r>
          </a:p>
          <a:p>
            <a:pPr algn="just" eaLnBrk="1" hangingPunct="1"/>
            <a:r>
              <a:rPr lang="ru-RU" sz="1700" b="1" smtClean="0"/>
              <a:t>В XV–XVI веках Подмосковье очень быстро заселялось – появлялись новые села, а особенно деревни, часто получавшие названия по имени того, кому они принадлежали; того, кто был в здешних местах первопоселенцем. Вполне возможно, что названием деревни Осташково (ныне – Останкино) стало имя никому теперь не известного первопоселенца по имени Остап (Останка, Останок) или Осташ (Осташка, Осташок). Этот человек несколько веков тому назад получил за верную службу или купил участок лесной заросли, раскорчевал его, расчистил под пашню, поставил здесь деревню, которую стали называть — Осташкова деревня, или Останкина («Чья деревня?» — «Принадлежащая Осташке, Останке»). Возможно, что на первых порах ее называли и так и этак, поскольку оба имени — Остан (Останка) и Осташ (Осташок, Осташка) — образованы от одного православного мужского имени Евстафий, греческого по происхождению.</a:t>
            </a:r>
          </a:p>
          <a:p>
            <a:pPr algn="just" eaLnBrk="1" hangingPunct="1"/>
            <a:r>
              <a:rPr lang="ru-RU" sz="1700" b="1" smtClean="0"/>
              <a:t>Со временем название селения Осташково, вероятно, заменилось на Останкино потому, что имя Остан могло восприниматься как более литературное, нежели Осташ. Этому способствовал, по-видимому, и тот факт, что с постройкой церкви деревня превратилась в село в начале XVII века. Тогда же, видимо, и произошло изменение формы названия: деревня Осташково -&gt; село Останкино.</a:t>
            </a:r>
          </a:p>
          <a:p>
            <a:pPr algn="just" eaLnBrk="1" hangingPunct="1"/>
            <a:endParaRPr lang="ru-RU" sz="1600" b="1" smtClean="0"/>
          </a:p>
          <a:p>
            <a:pPr eaLnBrk="1" hangingPunct="1"/>
            <a:endParaRPr lang="ru-RU" sz="1600" b="1" smtClean="0"/>
          </a:p>
        </p:txBody>
      </p:sp>
      <p:pic>
        <p:nvPicPr>
          <p:cNvPr id="14340" name="Рисунок 4"/>
          <p:cNvPicPr>
            <a:picLocks noChangeAspect="1"/>
          </p:cNvPicPr>
          <p:nvPr/>
        </p:nvPicPr>
        <p:blipFill>
          <a:blip r:embed="rId2" cstate="print"/>
          <a:srcRect/>
          <a:stretch>
            <a:fillRect/>
          </a:stretch>
        </p:blipFill>
        <p:spPr bwMode="auto">
          <a:xfrm>
            <a:off x="1495425" y="1019175"/>
            <a:ext cx="2320925" cy="1354138"/>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idx="4294967295"/>
          </p:nvPr>
        </p:nvSpPr>
        <p:spPr>
          <a:xfrm>
            <a:off x="838200" y="365125"/>
            <a:ext cx="10515600" cy="2070100"/>
          </a:xfrm>
        </p:spPr>
        <p:txBody>
          <a:bodyPr/>
          <a:lstStyle/>
          <a:p>
            <a:pPr algn="ctr" eaLnBrk="1" hangingPunct="1"/>
            <a:r>
              <a:rPr lang="ru-RU" sz="4000" b="1" smtClean="0"/>
              <a:t>Ссылки на источники:</a:t>
            </a:r>
          </a:p>
        </p:txBody>
      </p:sp>
      <p:sp>
        <p:nvSpPr>
          <p:cNvPr id="33794" name="Объект 2"/>
          <p:cNvSpPr>
            <a:spLocks noGrp="1"/>
          </p:cNvSpPr>
          <p:nvPr>
            <p:ph idx="4294967295"/>
          </p:nvPr>
        </p:nvSpPr>
        <p:spPr>
          <a:xfrm>
            <a:off x="838200" y="2544763"/>
            <a:ext cx="10515600" cy="2309812"/>
          </a:xfrm>
        </p:spPr>
        <p:txBody>
          <a:bodyPr/>
          <a:lstStyle/>
          <a:p>
            <a:pPr eaLnBrk="1" hangingPunct="1"/>
            <a:r>
              <a:rPr lang="ru-RU" smtClean="0">
                <a:hlinkClick r:id="rId2"/>
              </a:rPr>
              <a:t>https://ru.wikipedia.org/</a:t>
            </a:r>
            <a:endParaRPr lang="ru-RU" smtClean="0"/>
          </a:p>
          <a:p>
            <a:pPr eaLnBrk="1" hangingPunct="1"/>
            <a:r>
              <a:rPr lang="en-US" smtClean="0">
                <a:hlinkClick r:id="rId3"/>
              </a:rPr>
              <a:t>http://mosopen.ru/region/ostankinskij/history</a:t>
            </a:r>
            <a:endParaRPr lang="ru-RU" smtClean="0">
              <a:hlinkClick r:id="rId4"/>
            </a:endParaRPr>
          </a:p>
          <a:p>
            <a:pPr eaLnBrk="1" hangingPunct="1"/>
            <a:r>
              <a:rPr lang="ru-RU" smtClean="0">
                <a:latin typeface="Arial" charset="0"/>
                <a:hlinkClick r:id="rId5"/>
              </a:rPr>
              <a:t>http://gorod-moskva.ru/rayon/ostankinskiy</a:t>
            </a:r>
            <a:endParaRPr lang="ru-RU" smtClean="0">
              <a:latin typeface="Arial" charset="0"/>
            </a:endParaRPr>
          </a:p>
          <a:p>
            <a:pPr eaLnBrk="1" hangingPunct="1"/>
            <a:r>
              <a:rPr lang="en-US" smtClean="0">
                <a:hlinkClick r:id="rId4"/>
              </a:rPr>
              <a:t>http://stringer-news.com/publication.mhtml?Part=37&amp;PubID=4581</a:t>
            </a:r>
            <a:endParaRPr lang="ru-RU" smtClean="0"/>
          </a:p>
          <a:p>
            <a:pPr eaLnBrk="1" hangingPunct="1"/>
            <a:r>
              <a:rPr lang="ru-RU" smtClean="0">
                <a:hlinkClick r:id="rId6"/>
              </a:rPr>
              <a:t>http://ostankino.ru/</a:t>
            </a:r>
            <a:endParaRPr lang="ru-RU" smtClean="0"/>
          </a:p>
          <a:p>
            <a:pPr eaLnBrk="1" hangingPunct="1"/>
            <a:r>
              <a:rPr lang="ru-RU" smtClean="0">
                <a:hlinkClick r:id="rId7"/>
              </a:rPr>
              <a:t>http://www.gbsad.ru/</a:t>
            </a:r>
            <a:endParaRPr lang="ru-RU" smtClean="0"/>
          </a:p>
          <a:p>
            <a:pPr eaLnBrk="1" hangingPunct="1"/>
            <a:r>
              <a:rPr lang="ru-RU" smtClean="0">
                <a:hlinkClick r:id="rId8"/>
              </a:rPr>
              <a:t>http://vdnh.ru/</a:t>
            </a:r>
            <a:endParaRPr lang="ru-RU" smtClean="0"/>
          </a:p>
          <a:p>
            <a:pPr eaLnBrk="1" hangingPunct="1"/>
            <a:endParaRPr lang="ru-R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362" name="Заголовок 1"/>
          <p:cNvSpPr>
            <a:spLocks noGrp="1"/>
          </p:cNvSpPr>
          <p:nvPr>
            <p:ph type="title" idx="4294967295"/>
          </p:nvPr>
        </p:nvSpPr>
        <p:spPr>
          <a:xfrm>
            <a:off x="838200" y="365125"/>
            <a:ext cx="10515600" cy="531813"/>
          </a:xfrm>
        </p:spPr>
        <p:txBody>
          <a:bodyPr/>
          <a:lstStyle/>
          <a:p>
            <a:pPr algn="ctr" eaLnBrk="1" hangingPunct="1"/>
            <a:r>
              <a:rPr lang="ru-RU" sz="3600" b="1" smtClean="0"/>
              <a:t>История происхождения названия</a:t>
            </a:r>
          </a:p>
        </p:txBody>
      </p:sp>
      <p:sp>
        <p:nvSpPr>
          <p:cNvPr id="15363" name="Объект 2"/>
          <p:cNvSpPr>
            <a:spLocks noGrp="1"/>
          </p:cNvSpPr>
          <p:nvPr>
            <p:ph idx="4294967295"/>
          </p:nvPr>
        </p:nvSpPr>
        <p:spPr>
          <a:xfrm>
            <a:off x="838200" y="1652588"/>
            <a:ext cx="10515600" cy="4524375"/>
          </a:xfrm>
        </p:spPr>
        <p:txBody>
          <a:bodyPr/>
          <a:lstStyle/>
          <a:p>
            <a:pPr algn="just" eaLnBrk="1" hangingPunct="1"/>
            <a:r>
              <a:rPr lang="ru-RU" smtClean="0"/>
              <a:t>Другая версия  происхождения названия Останкино - от слова </a:t>
            </a:r>
            <a:r>
              <a:rPr lang="ru-RU" b="1" smtClean="0">
                <a:solidFill>
                  <a:srgbClr val="FF0000"/>
                </a:solidFill>
              </a:rPr>
              <a:t>останки.</a:t>
            </a:r>
            <a:r>
              <a:rPr lang="ru-RU" smtClean="0"/>
              <a:t> Именно здесь в стародавние времена закапывали останки тех, кого по тем или иным причинам нельзя было хоронить по традиционному погребальному ритуалу, в этих местах хоронили самоубийц, людей, умерших от эпидемий - чумы, тифа, проказы...</a:t>
            </a:r>
          </a:p>
          <a:p>
            <a:pPr algn="just" eaLnBrk="1" hangingPunct="1"/>
            <a:r>
              <a:rPr lang="ru-RU" smtClean="0"/>
              <a:t>Основной период формирования усадебного ансамбля в Останкине наступил в конце 1780-х годов, когда имение наследует сын П.Б. Шереметева — Николай Петрович (1751—1809). Именно он сделал из этого подмосковного села великолепную усадьбу.</a:t>
            </a:r>
          </a:p>
          <a:p>
            <a:pPr algn="just" eaLnBrk="1" hangingPunct="1"/>
            <a:endParaRPr lang="ru-RU"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6386" name="Заголовок 1"/>
          <p:cNvSpPr>
            <a:spLocks noGrp="1"/>
          </p:cNvSpPr>
          <p:nvPr>
            <p:ph type="title" idx="4294967295"/>
          </p:nvPr>
        </p:nvSpPr>
        <p:spPr>
          <a:xfrm>
            <a:off x="838200" y="365125"/>
            <a:ext cx="10515600" cy="1130300"/>
          </a:xfrm>
        </p:spPr>
        <p:txBody>
          <a:bodyPr/>
          <a:lstStyle/>
          <a:p>
            <a:pPr algn="ctr" eaLnBrk="1" hangingPunct="1"/>
            <a:r>
              <a:rPr lang="ru-RU" b="1" smtClean="0"/>
              <a:t>Сегодня Останкино -</a:t>
            </a:r>
          </a:p>
        </p:txBody>
      </p:sp>
      <p:sp>
        <p:nvSpPr>
          <p:cNvPr id="16387" name="Объект 2"/>
          <p:cNvSpPr>
            <a:spLocks noGrp="1"/>
          </p:cNvSpPr>
          <p:nvPr>
            <p:ph idx="4294967295"/>
          </p:nvPr>
        </p:nvSpPr>
        <p:spPr/>
        <p:txBody>
          <a:bodyPr/>
          <a:lstStyle/>
          <a:p>
            <a:pPr algn="just" eaLnBrk="1" hangingPunct="1"/>
            <a:r>
              <a:rPr lang="ru-RU" smtClean="0"/>
              <a:t>Это район, являющийся одним из центральных районов Северо-Восточного административного округа города Москвы, занимает площадь 1240 га. В районе расположены крупные общественные объекты федерального и городского значения. Это - Телевизионный технический центр, ВВЦ, Главный Ботанический сад РАН и, конечно же, Моско́вский музе́й-уса́дьба «Оста́нкино» — музей на территории бывшей подмосковной усадьбы графов Шереметевых.  </a:t>
            </a:r>
          </a:p>
          <a:p>
            <a:pPr algn="just" eaLnBrk="1" hangingPunct="1"/>
            <a:r>
              <a:rPr lang="ru-RU" smtClean="0"/>
              <a:t>Парки «Увеселительный сад» и «Пейзажный с прудами» являются   Объектами культурного наследия РФ</a:t>
            </a:r>
          </a:p>
          <a:p>
            <a:pPr eaLnBrk="1" hangingPunct="1"/>
            <a:endParaRPr lang="ru-RU"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38200" y="365125"/>
            <a:ext cx="10515600" cy="636588"/>
          </a:xfrm>
        </p:spPr>
        <p:txBody>
          <a:bodyPr rtlCol="0">
            <a:normAutofit fontScale="90000"/>
          </a:bodyPr>
          <a:lstStyle/>
          <a:p>
            <a:pPr algn="ctr" eaLnBrk="1" fontAlgn="auto" hangingPunct="1">
              <a:spcAft>
                <a:spcPts val="0"/>
              </a:spcAft>
              <a:defRPr/>
            </a:pPr>
            <a:r>
              <a:rPr lang="ru-RU" b="1" kern="1200" dirty="0"/>
              <a:t>Сегодня Останкино-</a:t>
            </a:r>
          </a:p>
        </p:txBody>
      </p:sp>
      <p:sp>
        <p:nvSpPr>
          <p:cNvPr id="17411" name="Объект 2"/>
          <p:cNvSpPr>
            <a:spLocks noGrp="1"/>
          </p:cNvSpPr>
          <p:nvPr>
            <p:ph idx="4294967295"/>
          </p:nvPr>
        </p:nvSpPr>
        <p:spPr>
          <a:xfrm>
            <a:off x="838200" y="1001713"/>
            <a:ext cx="10515600" cy="5175250"/>
          </a:xfrm>
        </p:spPr>
        <p:txBody>
          <a:bodyPr/>
          <a:lstStyle/>
          <a:p>
            <a:pPr eaLnBrk="1" hangingPunct="1"/>
            <a:endParaRPr lang="ru-RU" smtClean="0"/>
          </a:p>
          <a:p>
            <a:pPr algn="just" eaLnBrk="1" hangingPunct="1"/>
            <a:r>
              <a:rPr lang="ru-RU" smtClean="0"/>
              <a:t>На территории района находятся памятники архитектуры федерального значения: усадьба «Останкино», храм Живоначальной Троицы в Останкино, скульптурная композиция «Рабочий и колхозница», обелиск «Покорителям космоса», памятники К.Э. Циолковскому и С.П. Королеву, Аллея героев космоса, московский музей-усадьба «Останкино», дом-музей академика С.П. Королева, Мемориальный музей космонавтики.</a:t>
            </a:r>
          </a:p>
          <a:p>
            <a:pPr algn="just" eaLnBrk="1" hangingPunct="1"/>
            <a:r>
              <a:rPr lang="ru-RU" smtClean="0"/>
              <a:t>На территории Останкинского района многие названия связаны с историей освоения космоса: улицы Академика Королёва, Кондратюка, Цандера названы в честь первопроходцев в космонавтике,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38200" y="365125"/>
            <a:ext cx="10515600" cy="619125"/>
          </a:xfrm>
        </p:spPr>
        <p:txBody>
          <a:bodyPr rtlCol="0">
            <a:normAutofit fontScale="90000"/>
          </a:bodyPr>
          <a:lstStyle/>
          <a:p>
            <a:pPr algn="ctr" eaLnBrk="1" fontAlgn="auto" hangingPunct="1">
              <a:spcAft>
                <a:spcPts val="0"/>
              </a:spcAft>
              <a:defRPr/>
            </a:pPr>
            <a:r>
              <a:rPr lang="ru-RU" b="1" kern="1200" dirty="0"/>
              <a:t>Природно-исторический парк «Останкино» :</a:t>
            </a:r>
          </a:p>
        </p:txBody>
      </p:sp>
      <p:sp>
        <p:nvSpPr>
          <p:cNvPr id="3" name="Объект 2"/>
          <p:cNvSpPr>
            <a:spLocks noGrp="1"/>
          </p:cNvSpPr>
          <p:nvPr>
            <p:ph idx="4294967295"/>
          </p:nvPr>
        </p:nvSpPr>
        <p:spPr>
          <a:xfrm>
            <a:off x="1049338" y="1157288"/>
            <a:ext cx="10515600" cy="5084762"/>
          </a:xfrm>
        </p:spPr>
        <p:txBody>
          <a:bodyPr rtlCol="0">
            <a:normAutofit fontScale="77500" lnSpcReduction="20000"/>
          </a:bodyPr>
          <a:lstStyle/>
          <a:p>
            <a:pPr algn="just" eaLnBrk="1" fontAlgn="auto" hangingPunct="1">
              <a:spcAft>
                <a:spcPts val="0"/>
              </a:spcAft>
              <a:buFont typeface="Arial" panose="020B0604020202020204" pitchFamily="34" charset="0"/>
              <a:buChar char="•"/>
              <a:defRPr/>
            </a:pPr>
            <a:r>
              <a:rPr lang="ru-RU" kern="1200" dirty="0"/>
              <a:t>В состав природно-исторического парка вошли Главный ботанический сад Российской Академии Наук, Останкинский дворцово-усадебный комплекс, культурно-спортивный парковый комплекс "Останкино" и Всероссийский Выставочный Центр.   </a:t>
            </a:r>
          </a:p>
          <a:p>
            <a:pPr algn="just" eaLnBrk="1" fontAlgn="auto" hangingPunct="1">
              <a:spcAft>
                <a:spcPts val="0"/>
              </a:spcAft>
              <a:buFont typeface="Arial" panose="020B0604020202020204" pitchFamily="34" charset="0"/>
              <a:buChar char="•"/>
              <a:defRPr/>
            </a:pPr>
            <a:r>
              <a:rPr lang="ru-RU" kern="1200" dirty="0"/>
              <a:t>В регулярном парке, сохранившем старинную планировку, расположен Останкинский дворец. Вокруг - огромные дубы и липы, возраст которых превышает 200 лет. Национальным и мировым достоянием являются коллекции растений со всех континентов, собранные в Главном ботаническом саду.   </a:t>
            </a:r>
          </a:p>
          <a:p>
            <a:pPr algn="just" eaLnBrk="1" fontAlgn="auto" hangingPunct="1">
              <a:spcAft>
                <a:spcPts val="0"/>
              </a:spcAft>
              <a:buFont typeface="Arial" panose="020B0604020202020204" pitchFamily="34" charset="0"/>
              <a:buChar char="•"/>
              <a:defRPr/>
            </a:pPr>
            <a:r>
              <a:rPr lang="ru-RU" kern="1200" dirty="0"/>
              <a:t>Достопримечательность парка - кедровая роща, воссозданная в 2003 году по первоначальным эскизам художников ХIX века. По преданию, саженцы кедров в Останкино привез губернатор Сибири князь Черкасский.  </a:t>
            </a:r>
          </a:p>
          <a:p>
            <a:pPr algn="just" eaLnBrk="1" fontAlgn="auto" hangingPunct="1">
              <a:spcAft>
                <a:spcPts val="0"/>
              </a:spcAft>
              <a:buFont typeface="Arial" panose="020B0604020202020204" pitchFamily="34" charset="0"/>
              <a:buChar char="•"/>
              <a:defRPr/>
            </a:pPr>
            <a:r>
              <a:rPr lang="ru-RU" kern="1200" dirty="0"/>
              <a:t>Основу природного комплекса парка «Останкино» составляет двухсотлетняя дубрава. Такого лесного массива, образованного мощными дубами с раскидистыми кронами, нет больше нигде в Москве. Здесь растут также липы, вязы, клены, березы, осины, сосны и ели. Занесены в </a:t>
            </a:r>
            <a:r>
              <a:rPr lang="ru-RU" b="1" kern="1200" dirty="0">
                <a:solidFill>
                  <a:srgbClr val="FF0000"/>
                </a:solidFill>
              </a:rPr>
              <a:t>Красную книгу города Москвы </a:t>
            </a:r>
            <a:r>
              <a:rPr lang="ru-RU" kern="1200" dirty="0"/>
              <a:t>редкие травянистые растения парка: лилия </a:t>
            </a:r>
            <a:r>
              <a:rPr lang="ru-RU" kern="1200" dirty="0" err="1"/>
              <a:t>саранка</a:t>
            </a:r>
            <a:r>
              <a:rPr lang="ru-RU" kern="1200" dirty="0"/>
              <a:t>, ландыш майский, </a:t>
            </a:r>
            <a:r>
              <a:rPr lang="ru-RU" kern="1200" dirty="0" err="1"/>
              <a:t>дремлик</a:t>
            </a:r>
            <a:r>
              <a:rPr lang="ru-RU" kern="1200" dirty="0"/>
              <a:t> широколистный, ветреница дубравная, лунник оживающий и </a:t>
            </a:r>
            <a:r>
              <a:rPr lang="ru-RU" kern="1200" dirty="0" err="1"/>
              <a:t>подлесник</a:t>
            </a:r>
            <a:r>
              <a:rPr lang="ru-RU" kern="1200" dirty="0"/>
              <a:t> европейский и другие.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9458" name="Заголовок 1"/>
          <p:cNvSpPr>
            <a:spLocks noGrp="1"/>
          </p:cNvSpPr>
          <p:nvPr>
            <p:ph type="title" idx="4294967295"/>
          </p:nvPr>
        </p:nvSpPr>
        <p:spPr>
          <a:xfrm>
            <a:off x="838200" y="631825"/>
            <a:ext cx="10515600" cy="703263"/>
          </a:xfrm>
        </p:spPr>
        <p:txBody>
          <a:bodyPr/>
          <a:lstStyle/>
          <a:p>
            <a:pPr algn="ctr" eaLnBrk="1" hangingPunct="1"/>
            <a:r>
              <a:rPr lang="ru-RU" b="1" smtClean="0"/>
              <a:t>Природно-исторический парк «Останкино» :</a:t>
            </a:r>
          </a:p>
        </p:txBody>
      </p:sp>
      <p:sp>
        <p:nvSpPr>
          <p:cNvPr id="3" name="Объект 2"/>
          <p:cNvSpPr>
            <a:spLocks noGrp="1"/>
          </p:cNvSpPr>
          <p:nvPr>
            <p:ph idx="4294967295"/>
          </p:nvPr>
        </p:nvSpPr>
        <p:spPr>
          <a:xfrm>
            <a:off x="838200" y="1495425"/>
            <a:ext cx="10515600" cy="4681538"/>
          </a:xfrm>
        </p:spPr>
        <p:txBody>
          <a:bodyPr rtlCol="0">
            <a:normAutofit/>
          </a:bodyPr>
          <a:lstStyle/>
          <a:p>
            <a:pPr algn="just" eaLnBrk="1" fontAlgn="auto" hangingPunct="1">
              <a:spcAft>
                <a:spcPts val="0"/>
              </a:spcAft>
              <a:buFont typeface="Arial" panose="020B0604020202020204" pitchFamily="34" charset="0"/>
              <a:buChar char="•"/>
              <a:defRPr/>
            </a:pPr>
            <a:r>
              <a:rPr lang="ru-RU" sz="2400" kern="1200" dirty="0"/>
              <a:t>В парке гнездятся редкие для Москвы виды птиц: ястреб, ушастая сова, серая неясыть, белоспинный дятел, жулан, гаичка.  </a:t>
            </a:r>
          </a:p>
          <a:p>
            <a:pPr marL="0" indent="0" algn="just" eaLnBrk="1" fontAlgn="auto" hangingPunct="1">
              <a:spcAft>
                <a:spcPts val="0"/>
              </a:spcAft>
              <a:buFont typeface="Arial" panose="020B0604020202020204" pitchFamily="34" charset="0"/>
              <a:buNone/>
              <a:defRPr/>
            </a:pPr>
            <a:endParaRPr lang="ru-RU" sz="2400" kern="1200" dirty="0"/>
          </a:p>
          <a:p>
            <a:pPr algn="just" eaLnBrk="1" fontAlgn="auto" hangingPunct="1">
              <a:spcAft>
                <a:spcPts val="0"/>
              </a:spcAft>
              <a:buFont typeface="Arial" panose="020B0604020202020204" pitchFamily="34" charset="0"/>
              <a:buChar char="•"/>
              <a:defRPr/>
            </a:pPr>
            <a:r>
              <a:rPr lang="ru-RU" sz="2400" kern="1200" dirty="0"/>
              <a:t>В Останкинской дубраве можно встретить ежа и ласку, здесь много белок, рыжих полевок, кротов. В глубине леса и по берегам реки </a:t>
            </a:r>
            <a:r>
              <a:rPr lang="ru-RU" sz="2400" kern="1200" dirty="0" err="1"/>
              <a:t>Лихоборки</a:t>
            </a:r>
            <a:r>
              <a:rPr lang="ru-RU" sz="2400" kern="1200" dirty="0"/>
              <a:t> обитают лягушки, жабы и ужи, которые давно исчезли на других природных территориях срединной части Москвы.  </a:t>
            </a:r>
          </a:p>
          <a:p>
            <a:pPr algn="just" eaLnBrk="1" fontAlgn="auto" hangingPunct="1">
              <a:spcAft>
                <a:spcPts val="0"/>
              </a:spcAft>
              <a:buFont typeface="Arial" panose="020B0604020202020204" pitchFamily="34" charset="0"/>
              <a:buChar char="•"/>
              <a:defRPr/>
            </a:pPr>
            <a:endParaRPr lang="ru-RU" sz="2400" kern="1200" dirty="0"/>
          </a:p>
          <a:p>
            <a:pPr algn="just" eaLnBrk="1" fontAlgn="auto" hangingPunct="1">
              <a:spcAft>
                <a:spcPts val="0"/>
              </a:spcAft>
              <a:buFont typeface="Arial" panose="020B0604020202020204" pitchFamily="34" charset="0"/>
              <a:buChar char="•"/>
              <a:defRPr/>
            </a:pPr>
            <a:r>
              <a:rPr lang="ru-RU" sz="2400" kern="1200" dirty="0"/>
              <a:t>Наибольшую природную ценность в природно-историческом парке «Останкино», безусловно, имеет знаменитая Останкинская дубрава - естественный широколиственный лес, не уступающий лучшим заповедным дубравам, который сохранился так близко от центра Москвы.</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0482" name="Заголовок 1"/>
          <p:cNvSpPr>
            <a:spLocks noGrp="1"/>
          </p:cNvSpPr>
          <p:nvPr>
            <p:ph type="title" idx="4294967295"/>
          </p:nvPr>
        </p:nvSpPr>
        <p:spPr>
          <a:xfrm>
            <a:off x="838200" y="365125"/>
            <a:ext cx="10515600" cy="882650"/>
          </a:xfrm>
        </p:spPr>
        <p:txBody>
          <a:bodyPr/>
          <a:lstStyle/>
          <a:p>
            <a:pPr algn="ctr" eaLnBrk="1" hangingPunct="1"/>
            <a:r>
              <a:rPr lang="ru-RU" b="1" smtClean="0"/>
              <a:t>Архитектурный ансамбль усадьбы</a:t>
            </a:r>
          </a:p>
        </p:txBody>
      </p:sp>
      <p:sp>
        <p:nvSpPr>
          <p:cNvPr id="3" name="Объект 2"/>
          <p:cNvSpPr>
            <a:spLocks noGrp="1"/>
          </p:cNvSpPr>
          <p:nvPr>
            <p:ph idx="4294967295"/>
          </p:nvPr>
        </p:nvSpPr>
        <p:spPr>
          <a:xfrm>
            <a:off x="838200" y="1247775"/>
            <a:ext cx="10515600" cy="4929188"/>
          </a:xfrm>
        </p:spPr>
        <p:txBody>
          <a:bodyPr rtlCol="0">
            <a:normAutofit fontScale="47500" lnSpcReduction="20000"/>
          </a:bodyPr>
          <a:lstStyle/>
          <a:p>
            <a:pPr algn="just" eaLnBrk="1" fontAlgn="auto" hangingPunct="1">
              <a:spcAft>
                <a:spcPts val="0"/>
              </a:spcAft>
              <a:buFont typeface="Arial" panose="020B0604020202020204" pitchFamily="34" charset="0"/>
              <a:buChar char="•"/>
              <a:defRPr/>
            </a:pPr>
            <a:r>
              <a:rPr lang="ru-RU" sz="4600" b="1" kern="1200" dirty="0">
                <a:solidFill>
                  <a:srgbClr val="FF0000"/>
                </a:solidFill>
              </a:rPr>
              <a:t>Храм Святой Троицы-</a:t>
            </a:r>
            <a:r>
              <a:rPr lang="ru-RU" sz="4600" kern="1200" dirty="0"/>
              <a:t>   памятник архитектуры (федеральный)   Объект культурного </a:t>
            </a:r>
            <a:r>
              <a:rPr lang="ru-RU" sz="4600" kern="1200" dirty="0" smtClean="0"/>
              <a:t>наследия</a:t>
            </a:r>
            <a:endParaRPr lang="ru-RU" sz="4600" kern="1200" dirty="0"/>
          </a:p>
          <a:p>
            <a:pPr algn="just" eaLnBrk="1" fontAlgn="auto" hangingPunct="1">
              <a:spcAft>
                <a:spcPts val="0"/>
              </a:spcAft>
              <a:buFont typeface="Arial" panose="020B0604020202020204" pitchFamily="34" charset="0"/>
              <a:buChar char="•"/>
              <a:defRPr/>
            </a:pPr>
            <a:r>
              <a:rPr lang="ru-RU" sz="4600" kern="1200" dirty="0"/>
              <a:t>Храм </a:t>
            </a:r>
            <a:r>
              <a:rPr lang="ru-RU" sz="4600" kern="1200" dirty="0" err="1"/>
              <a:t>Живоначальной</a:t>
            </a:r>
            <a:r>
              <a:rPr lang="ru-RU" sz="4600" kern="1200" dirty="0"/>
              <a:t> Троицы в Останкино — одно из старейших зданий сохранившихся в усадьбе. В сентябре 1678 года, по челобитной князя Михаила Черкасского, патриарх </a:t>
            </a:r>
            <a:r>
              <a:rPr lang="ru-RU" sz="4600" kern="1200" dirty="0" err="1"/>
              <a:t>Иоаков</a:t>
            </a:r>
            <a:r>
              <a:rPr lang="ru-RU" sz="4600" kern="1200" dirty="0"/>
              <a:t> благословил строительство каменной церкви взамен обветшавшей деревянной. Строительство храма велось с 1678 по 1683 года по проекту крепостного архитектора Павла Сидоровича </a:t>
            </a:r>
            <a:r>
              <a:rPr lang="ru-RU" sz="4600" kern="1200" dirty="0" smtClean="0"/>
              <a:t>Потехина.</a:t>
            </a:r>
            <a:endParaRPr lang="ru-RU" sz="4600" kern="1200" dirty="0"/>
          </a:p>
          <a:p>
            <a:pPr algn="just" eaLnBrk="1" fontAlgn="auto" hangingPunct="1">
              <a:spcAft>
                <a:spcPts val="0"/>
              </a:spcAft>
              <a:buFont typeface="Arial" panose="020B0604020202020204" pitchFamily="34" charset="0"/>
              <a:buChar char="•"/>
              <a:defRPr/>
            </a:pPr>
            <a:r>
              <a:rPr lang="ru-RU" sz="4600" b="1" kern="1200" dirty="0">
                <a:solidFill>
                  <a:srgbClr val="FF0000"/>
                </a:solidFill>
              </a:rPr>
              <a:t>Парадный двор-   </a:t>
            </a:r>
            <a:r>
              <a:rPr lang="ru-RU" sz="4600" kern="1200" dirty="0"/>
              <a:t>памятник архитектуры (федеральный)</a:t>
            </a:r>
          </a:p>
          <a:p>
            <a:pPr algn="just" eaLnBrk="1" fontAlgn="auto" hangingPunct="1">
              <a:spcAft>
                <a:spcPts val="0"/>
              </a:spcAft>
              <a:buFont typeface="Arial" panose="020B0604020202020204" pitchFamily="34" charset="0"/>
              <a:buChar char="•"/>
              <a:defRPr/>
            </a:pPr>
            <a:r>
              <a:rPr lang="ru-RU" sz="4600" kern="1200" dirty="0"/>
              <a:t>Ограда парадного двора —   Объект культурного наследия </a:t>
            </a:r>
            <a:r>
              <a:rPr lang="ru-RU" sz="4600" kern="1200" dirty="0" smtClean="0"/>
              <a:t>РФ</a:t>
            </a:r>
            <a:endParaRPr lang="ru-RU" sz="4600" kern="1200" dirty="0"/>
          </a:p>
          <a:p>
            <a:pPr algn="just" eaLnBrk="1" fontAlgn="auto" hangingPunct="1">
              <a:spcAft>
                <a:spcPts val="0"/>
              </a:spcAft>
              <a:buFont typeface="Arial" panose="020B0604020202020204" pitchFamily="34" charset="0"/>
              <a:buChar char="•"/>
              <a:defRPr/>
            </a:pPr>
            <a:r>
              <a:rPr lang="ru-RU" sz="4600" b="1" kern="1200" dirty="0">
                <a:solidFill>
                  <a:srgbClr val="FF0000"/>
                </a:solidFill>
              </a:rPr>
              <a:t>Дворец  </a:t>
            </a:r>
            <a:r>
              <a:rPr lang="ru-RU" sz="4600" kern="1200" dirty="0"/>
              <a:t> памятник архитектуры (федеральный). Дворец —   Объект культурного наследия </a:t>
            </a:r>
            <a:r>
              <a:rPr lang="ru-RU" sz="4600" kern="1200" dirty="0" smtClean="0"/>
              <a:t>РФ</a:t>
            </a:r>
            <a:endParaRPr lang="ru-RU" sz="4600" kern="1200" dirty="0"/>
          </a:p>
          <a:p>
            <a:pPr algn="just" eaLnBrk="1" fontAlgn="auto" hangingPunct="1">
              <a:spcAft>
                <a:spcPts val="0"/>
              </a:spcAft>
              <a:buFont typeface="Arial" panose="020B0604020202020204" pitchFamily="34" charset="0"/>
              <a:buChar char="•"/>
              <a:defRPr/>
            </a:pPr>
            <a:r>
              <a:rPr lang="ru-RU" sz="4600" b="1" kern="1200" dirty="0">
                <a:solidFill>
                  <a:srgbClr val="FF0000"/>
                </a:solidFill>
              </a:rPr>
              <a:t>Хозяйственный флигель </a:t>
            </a:r>
            <a:r>
              <a:rPr lang="ru-RU" sz="4600" kern="1200" dirty="0"/>
              <a:t>—   Объект культурного наследия </a:t>
            </a:r>
            <a:r>
              <a:rPr lang="ru-RU" sz="4600" kern="1200" dirty="0" smtClean="0"/>
              <a:t>РФ</a:t>
            </a:r>
            <a:endParaRPr lang="ru-RU" sz="4600" kern="1200" dirty="0"/>
          </a:p>
          <a:p>
            <a:pPr marL="0" indent="0" algn="just" eaLnBrk="1" fontAlgn="auto" hangingPunct="1">
              <a:spcAft>
                <a:spcPts val="0"/>
              </a:spcAft>
              <a:buFont typeface="Arial" panose="020B0604020202020204" pitchFamily="34" charset="0"/>
              <a:buNone/>
              <a:defRPr/>
            </a:pPr>
            <a:r>
              <a:rPr lang="ru-RU" sz="4600" b="1" i="1" kern="1200" dirty="0"/>
              <a:t>... в Останкино, во всем дивном дворце нет ни одного уголка, где бы художественность была бы принесена в жертву практическим соображениям. </a:t>
            </a:r>
          </a:p>
          <a:p>
            <a:pPr algn="just" eaLnBrk="1" fontAlgn="auto" hangingPunct="1">
              <a:spcAft>
                <a:spcPts val="0"/>
              </a:spcAft>
              <a:buFont typeface="Arial" panose="020B0604020202020204" pitchFamily="34" charset="0"/>
              <a:buChar char="•"/>
              <a:defRPr/>
            </a:pPr>
            <a:r>
              <a:rPr lang="ru-RU" sz="4600" b="1" i="1" kern="1200" dirty="0"/>
              <a:t>Ю. </a:t>
            </a:r>
            <a:r>
              <a:rPr lang="ru-RU" sz="4600" b="1" i="1" kern="1200" dirty="0" err="1"/>
              <a:t>Шамурин</a:t>
            </a:r>
            <a:r>
              <a:rPr lang="ru-RU" sz="4600" kern="1200" dirty="0"/>
              <a:t>	 </a:t>
            </a:r>
          </a:p>
          <a:p>
            <a:pPr eaLnBrk="1" fontAlgn="auto" hangingPunct="1">
              <a:spcAft>
                <a:spcPts val="0"/>
              </a:spcAft>
              <a:buFont typeface="Arial" panose="020B0604020202020204" pitchFamily="34" charset="0"/>
              <a:buChar char="•"/>
              <a:defRPr/>
            </a:pPr>
            <a:endParaRPr lang="ru-RU" kern="1200" dirty="0"/>
          </a:p>
          <a:p>
            <a:pPr eaLnBrk="1" fontAlgn="auto" hangingPunct="1">
              <a:spcAft>
                <a:spcPts val="0"/>
              </a:spcAft>
              <a:buFont typeface="Arial" panose="020B0604020202020204" pitchFamily="34" charset="0"/>
              <a:buChar char="•"/>
              <a:defRPr/>
            </a:pPr>
            <a:endParaRPr lang="ru-RU" kern="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2530" name="Рисунок 1"/>
          <p:cNvPicPr>
            <a:picLocks noChangeAspect="1"/>
          </p:cNvPicPr>
          <p:nvPr/>
        </p:nvPicPr>
        <p:blipFill>
          <a:blip r:embed="rId2" cstate="print"/>
          <a:srcRect/>
          <a:stretch>
            <a:fillRect/>
          </a:stretch>
        </p:blipFill>
        <p:spPr bwMode="auto">
          <a:xfrm>
            <a:off x="1247775" y="685800"/>
            <a:ext cx="9971088" cy="5059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Тема Office">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Тема Office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270</TotalTime>
  <Words>1134</Words>
  <Application>Microsoft Office PowerPoint</Application>
  <PresentationFormat>Произвольный</PresentationFormat>
  <Paragraphs>70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Останкино Культурное и историческое наследие Москвы</vt:lpstr>
      <vt:lpstr>История происхождения названия</vt:lpstr>
      <vt:lpstr>История происхождения названия</vt:lpstr>
      <vt:lpstr>Сегодня Останкино -</vt:lpstr>
      <vt:lpstr>Сегодня Останкино-</vt:lpstr>
      <vt:lpstr>Природно-исторический парк «Останкино» :</vt:lpstr>
      <vt:lpstr>Природно-исторический парк «Останкино» :</vt:lpstr>
      <vt:lpstr>Архитектурный ансамбль усадьбы</vt:lpstr>
      <vt:lpstr>Слайд 9</vt:lpstr>
      <vt:lpstr>Проблемы в Останкино</vt:lpstr>
      <vt:lpstr>Слайд 11</vt:lpstr>
      <vt:lpstr>Основные достопримечательности Останкино</vt:lpstr>
      <vt:lpstr>Основные достопримечательности Останкино</vt:lpstr>
      <vt:lpstr>Выставка достижений народного хозяйства (ВДНХ)</vt:lpstr>
      <vt:lpstr>Главный ботанический сад имени Н. В. Цицина РАН</vt:lpstr>
      <vt:lpstr>Мемориальный дом-музей академика С. П. Королёва</vt:lpstr>
      <vt:lpstr>Музей космонавтики</vt:lpstr>
      <vt:lpstr>«Рабо́чий и колхо́зница» </vt:lpstr>
      <vt:lpstr>Спасибо за внимание!</vt:lpstr>
      <vt:lpstr>Ссылки на источники:</vt:lpstr>
    </vt:vector>
  </TitlesOfParts>
  <Company>ТЕХНОПРОГРЕСС</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Корнеева Ольга</dc:creator>
  <cp:lastModifiedBy>MS</cp:lastModifiedBy>
  <cp:revision>37</cp:revision>
  <dcterms:created xsi:type="dcterms:W3CDTF">2016-11-29T15:26:38Z</dcterms:created>
  <dcterms:modified xsi:type="dcterms:W3CDTF">2016-12-04T14:35:21Z</dcterms:modified>
</cp:coreProperties>
</file>