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7" r:id="rId10"/>
    <p:sldId id="268" r:id="rId11"/>
    <p:sldId id="269" r:id="rId12"/>
    <p:sldId id="263" r:id="rId13"/>
    <p:sldId id="264" r:id="rId14"/>
    <p:sldId id="265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25" autoAdjust="0"/>
    <p:restoredTop sz="86447" autoAdjust="0"/>
  </p:normalViewPr>
  <p:slideViewPr>
    <p:cSldViewPr>
      <p:cViewPr varScale="1">
        <p:scale>
          <a:sx n="64" d="100"/>
          <a:sy n="64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3018CE-8111-47E4-88C2-C8E5D7F35032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4F75362-978B-4CC6-A11B-674193792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05829-AD58-4CA8-9F61-74EC5D487C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ADCD8A-97FC-4E5E-974C-EA273380F56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E50AEB-B0B8-4EEA-B5A5-6B063B0613E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roup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2614613"/>
            <a:ext cx="68754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AD67C4F-C6BF-44A2-B39B-73F7B8466468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5CFF06-E29F-4293-8578-AA32EE517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4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A300E-CD42-438A-B7C9-F62B16CE5C85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12729-E682-4F71-A491-C654BF8FC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11"/>
            <p:cNvSpPr txBox="1"/>
            <p:nvPr/>
          </p:nvSpPr>
          <p:spPr>
            <a:xfrm>
              <a:off x="4146745" y="1381458"/>
              <a:ext cx="877650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E02D3-9FCC-40C1-A271-F12EEDB21580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5B251-21A6-4FC8-B6D6-C4856391B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12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18E5B-7846-442D-BD5B-8F2ED83A5B5F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374C-1991-433B-BD43-C1CD34528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8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5ED23-4A00-4A57-A822-0D1DBA5CEC57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D7823-457F-464A-8B6E-0355DD1AC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7D9C-4DBE-4560-9176-6AF84057AE0A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23D42-22FA-4A24-AB10-67DB5E57E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15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68C4C-B87C-4775-AFF3-1428CAC3E5D1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8DB67-3B55-4947-B5BD-926292F93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13"/>
            <p:cNvSpPr txBox="1"/>
            <p:nvPr/>
          </p:nvSpPr>
          <p:spPr>
            <a:xfrm>
              <a:off x="4147772" y="1381459"/>
              <a:ext cx="8763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  <a:cs typeface="+mn-cs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BC152-32FE-4621-8C0E-8950CE547BDB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FB7D6-661E-4137-AF03-51C76A784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731EC-F4EF-4957-B610-46F1429ADDDD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CDA7B-4163-433A-8364-A02F2447A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5F0B-8EB6-4E72-97A8-37EA4EF579EF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0FAE3-3CBD-43F6-8029-2BA60BE1F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37C6D-98F6-4899-8D05-DEBBD94E81DC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2F2A2-CD83-4E62-A359-9268ECE02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D53E70-37B9-4334-AD96-24630A8522E3}" type="datetimeFigureOut">
              <a:rPr lang="ru-RU"/>
              <a:pPr>
                <a:defRPr/>
              </a:pPr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838AAF-01A5-4B89-92EA-E66C364ED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43" r:id="rId7"/>
    <p:sldLayoutId id="2147483742" r:id="rId8"/>
    <p:sldLayoutId id="2147483741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908050" y="890588"/>
            <a:ext cx="7443788" cy="2254250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363" y="4221163"/>
            <a:ext cx="3455987" cy="117316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МБДОУ «Детский сад № 18»</a:t>
            </a:r>
          </a:p>
          <a:p>
            <a:pPr eaLnBrk="1" hangingPunct="1"/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города Нижнего Новгорода</a:t>
            </a:r>
            <a:endParaRPr lang="ru-RU" sz="20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/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Воспитатель: Сивохина А.М.</a:t>
            </a:r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860800"/>
            <a:ext cx="381635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040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620713"/>
            <a:ext cx="81407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6997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539750" y="260350"/>
            <a:ext cx="8064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solidFill>
                  <a:schemeClr val="bg1"/>
                </a:solidFill>
                <a:latin typeface="Times New Roman" pitchFamily="18" charset="0"/>
              </a:rPr>
              <a:t>Чтобы воспитать любовь к родному краю, растениям и животным, населяющим его</a:t>
            </a:r>
            <a:r>
              <a:rPr lang="ru-RU" sz="1600" b="1">
                <a:latin typeface="Times New Roman" pitchFamily="18" charset="0"/>
              </a:rPr>
              <a:t>, </a:t>
            </a:r>
            <a:r>
              <a:rPr lang="ru-RU" sz="1600" b="1">
                <a:solidFill>
                  <a:srgbClr val="0070C0"/>
                </a:solidFill>
                <a:latin typeface="Times New Roman" pitchFamily="18" charset="0"/>
              </a:rPr>
              <a:t>вызвать желание общаться с природой, оказывать посильную помощь в ее охране, сформировать активную позицию – не равнодушного созерцателя, а деятельного и культурного участника 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в процессе решения экологических проблем  проводятся экскурсии, целевые прогулки, наблюдения</a:t>
            </a:r>
          </a:p>
        </p:txBody>
      </p:sp>
      <p:pic>
        <p:nvPicPr>
          <p:cNvPr id="2560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" y="1584325"/>
            <a:ext cx="76581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551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88" y="2224088"/>
            <a:ext cx="83597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471488" y="692150"/>
            <a:ext cx="828198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День защитника отечества.   </a:t>
            </a:r>
          </a:p>
          <a:p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Формирование патриотических чувств на основе ознакомления с боевыми традициями нашего народа, на примере близких родственников: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пап и дедушек.</a:t>
            </a:r>
          </a:p>
          <a:p>
            <a:endParaRPr lang="ru-RU" b="1"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4857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7618412" cy="534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76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411288"/>
            <a:ext cx="669607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611188" y="404813"/>
            <a:ext cx="80645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Праздник 9 мая.</a:t>
            </a:r>
          </a:p>
          <a:p>
            <a:r>
              <a:rPr lang="ru-RU" sz="1600" b="1">
                <a:solidFill>
                  <a:srgbClr val="0070C0"/>
                </a:solidFill>
                <a:latin typeface="Times New Roman" pitchFamily="18" charset="0"/>
              </a:rPr>
              <a:t>Большая работа ведется по  знакомства детей с подвигом  русского народа во время Великой Отечественной Войны</a:t>
            </a:r>
            <a:r>
              <a:rPr lang="ru-RU" sz="1600" b="1">
                <a:latin typeface="Times New Roman" pitchFamily="18" charset="0"/>
              </a:rPr>
              <a:t>, 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с традициями празднования Дня Победы.</a:t>
            </a:r>
          </a:p>
        </p:txBody>
      </p:sp>
    </p:spTree>
  </p:cSld>
  <p:clrMapOvr>
    <a:masterClrMapping/>
  </p:clrMapOvr>
  <p:transition spd="slow" advTm="5190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77041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7053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3" y="981075"/>
            <a:ext cx="8656637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2"/>
          <p:cNvSpPr txBox="1">
            <a:spLocks noChangeArrowheads="1"/>
          </p:cNvSpPr>
          <p:nvPr/>
        </p:nvSpPr>
        <p:spPr bwMode="auto">
          <a:xfrm>
            <a:off x="3254375" y="188913"/>
            <a:ext cx="26019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Макет: </a:t>
            </a:r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«Война и мир».</a:t>
            </a:r>
          </a:p>
          <a:p>
            <a:pPr algn="ctr"/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</a:rPr>
              <a:t>Семья Скворцовых</a:t>
            </a:r>
          </a:p>
        </p:txBody>
      </p:sp>
    </p:spTree>
  </p:cSld>
  <p:clrMapOvr>
    <a:masterClrMapping/>
  </p:clrMapOvr>
  <p:transition spd="slow" advTm="545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323850" y="1628775"/>
            <a:ext cx="84963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8" y="2220913"/>
            <a:ext cx="8201025" cy="461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Цель: </a:t>
            </a:r>
            <a:r>
              <a:rPr lang="ru-RU" sz="1600" b="1" dirty="0">
                <a:solidFill>
                  <a:srgbClr val="0070C0"/>
                </a:solidFill>
                <a:latin typeface="+mn-lt"/>
                <a:cs typeface="+mn-cs"/>
              </a:rPr>
              <a:t>воспитание гуманной, духовно-нравственной личности, достойных будущих граждан России, патриотов своего Отечества.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Задачи: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1600" dirty="0">
                <a:latin typeface="+mn-lt"/>
                <a:cs typeface="+mn-cs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воспитание у ребенка любви и привязанности к своей семье, дому, детскому саду, улице, городу;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 формирование бережного отношения к природе и всему живому;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 воспитание уважения к труду (человеку-труженику, результатам его труда);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 развитие интереса к русским традициям и промыслам;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 расширение представлений о родном городе Нижнем Новгороде, об автозаводском районе;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0000"/>
                </a:solidFill>
                <a:latin typeface="+mn-lt"/>
                <a:cs typeface="+mn-cs"/>
              </a:rPr>
              <a:t>- </a:t>
            </a: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знакомство детей с символами государства (герб, флаг, гимн);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развитие чувства ответственности и гордости за достижения страны;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воспитание уважительного отношения к защитникам Отечества, традициям государства, общественным праздникам;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b="1" dirty="0">
                <a:solidFill>
                  <a:srgbClr val="FF0000"/>
                </a:solidFill>
                <a:latin typeface="+mn-lt"/>
                <a:cs typeface="+mn-cs"/>
              </a:rPr>
              <a:t>формирование толерантности, чувства уважения к другим народам, их традициям.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16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971550" y="404813"/>
            <a:ext cx="705643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bg1"/>
                </a:solidFill>
                <a:latin typeface="Times New Roman" pitchFamily="18" charset="0"/>
              </a:rPr>
              <a:t>«Любовь к родному краю, родной культуре, родной речи начинается   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 Д.С.Лихачёв </a:t>
            </a:r>
          </a:p>
        </p:txBody>
      </p:sp>
    </p:spTree>
  </p:cSld>
  <p:clrMapOvr>
    <a:masterClrMapping/>
  </p:clrMapOvr>
  <p:transition spd="slow" advTm="5826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4238" y="692150"/>
            <a:ext cx="7489825" cy="609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Методы воспитания: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рассказ воспитателя;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наблюдение за изменениями в облике родного населенного пункта, за трудом людей в детском саду;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беседы о родном городе, стране;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показ иллюстраций с достопримечательностями города;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прослушивание аудиозаписей (например, птичьих голосов русского леса);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0070C0"/>
                </a:solidFill>
                <a:latin typeface="+mn-lt"/>
                <a:cs typeface="+mn-cs"/>
              </a:rPr>
              <a:t>использование фольклорных произведений (пословиц, поговорок, сказок, разучивание песен, игр);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ознакомление с продуктами народного творчества: роспись, постройки, бытовая обстановка, игрушки;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знакомство с творчеством известных поэтов;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организация тематических выставок;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участие в общественных и календарных праздниках;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  <a:cs typeface="+mn-cs"/>
              </a:rPr>
              <a:t>участие детей в посильном общественно-полезном труде.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 spd="slow" advTm="5167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611188" y="981075"/>
            <a:ext cx="78486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ЧУВСТВО РОДИНЫ… </a:t>
            </a:r>
          </a:p>
          <a:p>
            <a:pPr algn="ctr"/>
            <a:endParaRPr lang="ru-RU" b="1">
              <a:latin typeface="Times New Roman" pitchFamily="18" charset="0"/>
            </a:endParaRPr>
          </a:p>
          <a:p>
            <a:pPr algn="just"/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Родина – это город, в котором живет человек, и улица, на которой стоит его дом, и деревце под окном, и пение птички: все это Родина. Дошкольное детство – важнейший период становления личности человека, когда закладываются первые представления детей об окружающем мире, обществе и культуре. В этом возрасте и формируется патриотизм. Чувство Родины начинается с восхищения тем, что видит перед собой ребенок, чему он изумляется, и что вызывает отклик в его душе…</a:t>
            </a:r>
            <a:r>
              <a:rPr lang="ru-RU">
                <a:latin typeface="Times New Roman" pitchFamily="18" charset="0"/>
              </a:rPr>
              <a:t> 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Наша задача — отобрать из массы впечатлений, получаемых ребенком, наиболее доступные ему: природа и мир животных, труд людей, традиции дома (детского сада, родного края), общественные события и т.д.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 advTm="4552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895350" y="1052513"/>
            <a:ext cx="73453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МОЯ СЕМЬ-Я.</a:t>
            </a:r>
          </a:p>
          <a:p>
            <a:pPr algn="just"/>
            <a:r>
              <a:rPr lang="ru-RU" b="1">
                <a:latin typeface="Times New Roman" pitchFamily="18" charset="0"/>
              </a:rPr>
              <a:t> </a:t>
            </a:r>
          </a:p>
          <a:p>
            <a:pPr algn="just"/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   Мир ребенка начинается с его семьи. Понимание Родины у дошкольников тесно связано с конкретными представлениями о том, что им близко и дорого. Оно начинается у ребенка с отношения к семье, к самым близким людям – к матери, отцу, бабушке, дедушке. Это корни, связывающие его с родным домом и ближайшим окружением. В беседах дети рассказывают о своей семье, семейных историях, традициях.</a:t>
            </a:r>
          </a:p>
          <a:p>
            <a:pPr algn="just"/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  В нашей группе часто  проводятся беседы “Мой дом, моя семья”, в которых детям рассказывается, как и почему появились у людей имена, фамилии, оформляются семейные фотоальбомы,  рассматриваются тематические иллюстрации.</a:t>
            </a:r>
          </a:p>
          <a:p>
            <a:pPr algn="just"/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b="1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5102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863" y="188913"/>
            <a:ext cx="8596312" cy="636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119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609600" y="404813"/>
            <a:ext cx="79216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</a:rPr>
              <a:t>   </a:t>
            </a:r>
            <a:r>
              <a:rPr lang="ru-RU" b="1">
                <a:solidFill>
                  <a:schemeClr val="bg1"/>
                </a:solidFill>
                <a:latin typeface="Times New Roman" pitchFamily="18" charset="0"/>
              </a:rPr>
              <a:t>Постепенно ребенок знакомился с детским садом, своей улицей, районом, городом, а затем и со страной, ее столицей и символами.</a:t>
            </a:r>
            <a:r>
              <a:rPr lang="ru-RU" b="1">
                <a:latin typeface="Times New Roman" pitchFamily="18" charset="0"/>
              </a:rPr>
              <a:t> </a:t>
            </a:r>
            <a:r>
              <a:rPr lang="ru-RU" b="1">
                <a:solidFill>
                  <a:srgbClr val="0070C0"/>
                </a:solidFill>
                <a:latin typeface="Times New Roman" pitchFamily="18" charset="0"/>
              </a:rPr>
              <a:t>Каждый город неповторим. Так и в Нижнем Новгороде своя архитектура, свои традиции и быт, своя история.</a:t>
            </a:r>
            <a:r>
              <a:rPr lang="ru-RU" b="1">
                <a:latin typeface="Times New Roman" pitchFamily="18" charset="0"/>
              </a:rPr>
              <a:t>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Отбор соответствующего материала позволяет формировать у дошкольников представление о том, чем славен родной край... </a:t>
            </a:r>
          </a:p>
        </p:txBody>
      </p:sp>
      <p:pic>
        <p:nvPicPr>
          <p:cNvPr id="2150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038" y="2276475"/>
            <a:ext cx="752475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413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19075"/>
            <a:ext cx="7781925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956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304212" cy="615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4668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278</TotalTime>
  <Words>552</Words>
  <Application>Microsoft Office PowerPoint</Application>
  <PresentationFormat>Экран (4:3)</PresentationFormat>
  <Paragraphs>49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16</vt:i4>
      </vt:variant>
    </vt:vector>
  </HeadingPairs>
  <TitlesOfParts>
    <vt:vector size="30" baseType="lpstr">
      <vt:lpstr>Arial</vt:lpstr>
      <vt:lpstr>Times New Roman</vt:lpstr>
      <vt:lpstr>Wingdings</vt:lpstr>
      <vt:lpstr>Calibri</vt:lpstr>
      <vt:lpstr>Book Antiqua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Твердый переплет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Ann</cp:lastModifiedBy>
  <cp:revision>24</cp:revision>
  <dcterms:created xsi:type="dcterms:W3CDTF">2015-03-29T15:39:17Z</dcterms:created>
  <dcterms:modified xsi:type="dcterms:W3CDTF">2016-12-03T21:49:16Z</dcterms:modified>
</cp:coreProperties>
</file>